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89.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7" r:id="rId1"/>
  </p:sldMasterIdLst>
  <p:handoutMasterIdLst>
    <p:handoutMasterId r:id="rId94"/>
  </p:handoutMasterIdLst>
  <p:sldIdLst>
    <p:sldId id="256" r:id="rId2"/>
    <p:sldId id="257" r:id="rId3"/>
    <p:sldId id="258" r:id="rId4"/>
    <p:sldId id="285" r:id="rId5"/>
    <p:sldId id="289" r:id="rId6"/>
    <p:sldId id="260" r:id="rId7"/>
    <p:sldId id="259" r:id="rId8"/>
    <p:sldId id="286" r:id="rId9"/>
    <p:sldId id="287" r:id="rId10"/>
    <p:sldId id="261" r:id="rId11"/>
    <p:sldId id="290" r:id="rId12"/>
    <p:sldId id="262" r:id="rId13"/>
    <p:sldId id="348" r:id="rId14"/>
    <p:sldId id="349" r:id="rId15"/>
    <p:sldId id="263" r:id="rId16"/>
    <p:sldId id="264" r:id="rId17"/>
    <p:sldId id="291" r:id="rId18"/>
    <p:sldId id="265" r:id="rId19"/>
    <p:sldId id="292" r:id="rId20"/>
    <p:sldId id="269" r:id="rId21"/>
    <p:sldId id="270" r:id="rId22"/>
    <p:sldId id="293" r:id="rId23"/>
    <p:sldId id="266" r:id="rId24"/>
    <p:sldId id="267" r:id="rId25"/>
    <p:sldId id="268" r:id="rId26"/>
    <p:sldId id="294" r:id="rId27"/>
    <p:sldId id="272" r:id="rId28"/>
    <p:sldId id="295" r:id="rId29"/>
    <p:sldId id="296" r:id="rId30"/>
    <p:sldId id="282" r:id="rId31"/>
    <p:sldId id="283" r:id="rId32"/>
    <p:sldId id="273" r:id="rId33"/>
    <p:sldId id="303" r:id="rId34"/>
    <p:sldId id="284" r:id="rId35"/>
    <p:sldId id="304" r:id="rId36"/>
    <p:sldId id="274" r:id="rId37"/>
    <p:sldId id="299" r:id="rId38"/>
    <p:sldId id="298" r:id="rId39"/>
    <p:sldId id="300" r:id="rId40"/>
    <p:sldId id="297" r:id="rId41"/>
    <p:sldId id="301" r:id="rId42"/>
    <p:sldId id="275" r:id="rId43"/>
    <p:sldId id="276" r:id="rId44"/>
    <p:sldId id="271" r:id="rId45"/>
    <p:sldId id="302" r:id="rId46"/>
    <p:sldId id="277" r:id="rId47"/>
    <p:sldId id="278" r:id="rId48"/>
    <p:sldId id="279" r:id="rId49"/>
    <p:sldId id="280" r:id="rId50"/>
    <p:sldId id="281" r:id="rId51"/>
    <p:sldId id="305" r:id="rId52"/>
    <p:sldId id="306" r:id="rId53"/>
    <p:sldId id="307" r:id="rId54"/>
    <p:sldId id="309" r:id="rId55"/>
    <p:sldId id="313" r:id="rId56"/>
    <p:sldId id="314" r:id="rId57"/>
    <p:sldId id="315" r:id="rId58"/>
    <p:sldId id="316" r:id="rId59"/>
    <p:sldId id="317" r:id="rId60"/>
    <p:sldId id="318" r:id="rId61"/>
    <p:sldId id="319" r:id="rId62"/>
    <p:sldId id="320" r:id="rId63"/>
    <p:sldId id="321" r:id="rId64"/>
    <p:sldId id="308" r:id="rId65"/>
    <p:sldId id="311" r:id="rId66"/>
    <p:sldId id="322" r:id="rId67"/>
    <p:sldId id="323" r:id="rId68"/>
    <p:sldId id="324" r:id="rId69"/>
    <p:sldId id="325" r:id="rId70"/>
    <p:sldId id="312"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Lst>
  <p:sldSz cx="9144000" cy="6858000" type="screen4x3"/>
  <p:notesSz cx="7010400" cy="9296400"/>
  <p:defaultTextStyle>
    <a:defPPr>
      <a:defRPr lang="en-US"/>
    </a:defPPr>
    <a:lvl1pPr algn="l" rtl="0" eaLnBrk="0" fontAlgn="base" hangingPunct="0">
      <a:spcBef>
        <a:spcPct val="0"/>
      </a:spcBef>
      <a:spcAft>
        <a:spcPct val="0"/>
      </a:spcAft>
      <a:defRPr kern="1200">
        <a:solidFill>
          <a:schemeClr val="tx1"/>
        </a:solidFill>
        <a:latin typeface="Tahoma" pitchFamily="34" charset="0"/>
        <a:ea typeface="+mn-ea"/>
        <a:cs typeface="+mn-cs"/>
      </a:defRPr>
    </a:lvl1pPr>
    <a:lvl2pPr marL="457200" algn="l" rtl="0" eaLnBrk="0" fontAlgn="base" hangingPunct="0">
      <a:spcBef>
        <a:spcPct val="0"/>
      </a:spcBef>
      <a:spcAft>
        <a:spcPct val="0"/>
      </a:spcAft>
      <a:defRPr kern="1200">
        <a:solidFill>
          <a:schemeClr val="tx1"/>
        </a:solidFill>
        <a:latin typeface="Tahoma" pitchFamily="34" charset="0"/>
        <a:ea typeface="+mn-ea"/>
        <a:cs typeface="+mn-cs"/>
      </a:defRPr>
    </a:lvl2pPr>
    <a:lvl3pPr marL="914400" algn="l" rtl="0" eaLnBrk="0" fontAlgn="base" hangingPunct="0">
      <a:spcBef>
        <a:spcPct val="0"/>
      </a:spcBef>
      <a:spcAft>
        <a:spcPct val="0"/>
      </a:spcAft>
      <a:defRPr kern="1200">
        <a:solidFill>
          <a:schemeClr val="tx1"/>
        </a:solidFill>
        <a:latin typeface="Tahoma" pitchFamily="34" charset="0"/>
        <a:ea typeface="+mn-ea"/>
        <a:cs typeface="+mn-cs"/>
      </a:defRPr>
    </a:lvl3pPr>
    <a:lvl4pPr marL="1371600" algn="l" rtl="0" eaLnBrk="0" fontAlgn="base" hangingPunct="0">
      <a:spcBef>
        <a:spcPct val="0"/>
      </a:spcBef>
      <a:spcAft>
        <a:spcPct val="0"/>
      </a:spcAft>
      <a:defRPr kern="1200">
        <a:solidFill>
          <a:schemeClr val="tx1"/>
        </a:solidFill>
        <a:latin typeface="Tahoma" pitchFamily="34" charset="0"/>
        <a:ea typeface="+mn-ea"/>
        <a:cs typeface="+mn-cs"/>
      </a:defRPr>
    </a:lvl4pPr>
    <a:lvl5pPr marL="1828800" algn="l" rtl="0" eaLnBrk="0" fontAlgn="base" hangingPunct="0">
      <a:spcBef>
        <a:spcPct val="0"/>
      </a:spcBef>
      <a:spcAft>
        <a:spcPct val="0"/>
      </a:spcAft>
      <a:defRPr kern="1200">
        <a:solidFill>
          <a:schemeClr val="tx1"/>
        </a:solidFill>
        <a:latin typeface="Tahoma" pitchFamily="34" charset="0"/>
        <a:ea typeface="+mn-ea"/>
        <a:cs typeface="+mn-cs"/>
      </a:defRPr>
    </a:lvl5pPr>
    <a:lvl6pPr marL="2286000" algn="l" defTabSz="914400" rtl="0" eaLnBrk="1" latinLnBrk="0" hangingPunct="1">
      <a:defRPr kern="1200">
        <a:solidFill>
          <a:schemeClr val="tx1"/>
        </a:solidFill>
        <a:latin typeface="Tahoma" pitchFamily="34" charset="0"/>
        <a:ea typeface="+mn-ea"/>
        <a:cs typeface="+mn-cs"/>
      </a:defRPr>
    </a:lvl6pPr>
    <a:lvl7pPr marL="2743200" algn="l" defTabSz="914400" rtl="0" eaLnBrk="1" latinLnBrk="0" hangingPunct="1">
      <a:defRPr kern="1200">
        <a:solidFill>
          <a:schemeClr val="tx1"/>
        </a:solidFill>
        <a:latin typeface="Tahoma" pitchFamily="34" charset="0"/>
        <a:ea typeface="+mn-ea"/>
        <a:cs typeface="+mn-cs"/>
      </a:defRPr>
    </a:lvl7pPr>
    <a:lvl8pPr marL="3200400" algn="l" defTabSz="914400" rtl="0" eaLnBrk="1" latinLnBrk="0" hangingPunct="1">
      <a:defRPr kern="1200">
        <a:solidFill>
          <a:schemeClr val="tx1"/>
        </a:solidFill>
        <a:latin typeface="Tahoma" pitchFamily="34" charset="0"/>
        <a:ea typeface="+mn-ea"/>
        <a:cs typeface="+mn-cs"/>
      </a:defRPr>
    </a:lvl8pPr>
    <a:lvl9pPr marL="3657600" algn="l" defTabSz="914400" rtl="0" eaLnBrk="1" latinLnBrk="0" hangingPunct="1">
      <a:defRPr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3300"/>
    <a:srgbClr val="C1EFC1"/>
    <a:srgbClr val="55A3AB"/>
    <a:srgbClr val="33CC33"/>
    <a:srgbClr val="FF0066"/>
    <a:srgbClr val="969696"/>
    <a:srgbClr val="FF7D5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21" autoAdjust="0"/>
    <p:restoredTop sz="94660"/>
  </p:normalViewPr>
  <p:slideViewPr>
    <p:cSldViewPr>
      <p:cViewPr varScale="1">
        <p:scale>
          <a:sx n="107" d="100"/>
          <a:sy n="107" d="100"/>
        </p:scale>
        <p:origin x="-109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pPr>
              <a:defRPr/>
            </a:pPr>
            <a:fld id="{4456F93F-8876-48BF-AC80-646F4BA590ED}" type="datetimeFigureOut">
              <a:rPr lang="en-US"/>
              <a:pPr>
                <a:defRPr/>
              </a:pPr>
              <a:t>11/15/2010</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pPr>
              <a:defRPr/>
            </a:pPr>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pPr>
              <a:defRPr/>
            </a:pPr>
            <a:fld id="{2DD8046C-9957-44FF-A6A3-1CCE12247CA9}"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338" name="Rectangle 2"/>
          <p:cNvSpPr>
            <a:spLocks noGrp="1" noChangeArrowheads="1"/>
          </p:cNvSpPr>
          <p:nvPr>
            <p:ph type="ctrTitle" sz="quarter"/>
          </p:nvPr>
        </p:nvSpPr>
        <p:spPr>
          <a:xfrm>
            <a:off x="685800" y="1676400"/>
            <a:ext cx="7772400" cy="1828800"/>
          </a:xfrm>
        </p:spPr>
        <p:txBody>
          <a:bodyPr/>
          <a:lstStyle>
            <a:lvl1pPr>
              <a:defRPr/>
            </a:lvl1pPr>
          </a:lstStyle>
          <a:p>
            <a:r>
              <a:rPr lang="en-US"/>
              <a:t>Click to edit Master title style</a:t>
            </a:r>
          </a:p>
        </p:txBody>
      </p:sp>
      <p:sp>
        <p:nvSpPr>
          <p:cNvPr id="14339" name="Rectangle 3"/>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68CBD02-173D-4D92-A8C4-119B420AB62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8ABE270-6A18-4634-BEC5-3EEE7C312CA7}"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81000"/>
            <a:ext cx="2057400" cy="5715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81000"/>
            <a:ext cx="6019800" cy="5715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B498415-1E37-480B-9D0C-B9F3EB5752C2}"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371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981200"/>
            <a:ext cx="40386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085FE42-3EF3-4D60-9234-512CCBBEE701}"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396C7FD-765F-462F-BCF9-F5B0A51B37C2}"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02E0E32-38FE-4083-9EED-73440A2E6C0E}"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812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B9E84B6-A60E-47A0-BE90-672F895B6498}"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EE65C937-FE1E-40BF-8095-C8E452915F2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C24CFB96-C3AF-4F01-911E-F5037AA49951}"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A1FF159E-5F01-4830-82B7-2EF9662BDE0E}"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C5A9764-EFE3-47D6-B686-5A97AD887DF1}"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DA116B5-EF09-48EE-B9FF-E75AAA2238A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cstate="print">
            <a:duotone>
              <a:schemeClr val="bg1"/>
              <a:srgbClr val="FFFFFF"/>
            </a:duotone>
          </a:blip>
          <a:srcRect/>
          <a:stretch>
            <a:fillRect/>
          </a:stretch>
        </a:blip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bwMode="auto">
          <a:xfrm>
            <a:off x="457200" y="381000"/>
            <a:ext cx="8229600" cy="1371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3315" name="Rectangle 3"/>
          <p:cNvSpPr>
            <a:spLocks noGrp="1" noChangeArrowheads="1"/>
          </p:cNvSpPr>
          <p:nvPr>
            <p:ph type="body" idx="1"/>
          </p:nvPr>
        </p:nvSpPr>
        <p:spPr bwMode="auto">
          <a:xfrm>
            <a:off x="457200" y="1981200"/>
            <a:ext cx="82296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331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a:effectLst>
                  <a:outerShdw blurRad="38100" dist="38100" dir="2700000" algn="tl">
                    <a:srgbClr val="000000"/>
                  </a:outerShdw>
                </a:effectLst>
                <a:latin typeface="Arial" charset="0"/>
              </a:defRPr>
            </a:lvl1pPr>
          </a:lstStyle>
          <a:p>
            <a:pPr>
              <a:defRPr/>
            </a:pPr>
            <a:endParaRPr lang="en-US"/>
          </a:p>
        </p:txBody>
      </p:sp>
      <p:sp>
        <p:nvSpPr>
          <p:cNvPr id="1331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400">
                <a:effectLst>
                  <a:outerShdw blurRad="38100" dist="38100" dir="2700000" algn="tl">
                    <a:srgbClr val="000000"/>
                  </a:outerShdw>
                </a:effectLst>
                <a:latin typeface="Arial" charset="0"/>
              </a:defRPr>
            </a:lvl1pPr>
          </a:lstStyle>
          <a:p>
            <a:pPr>
              <a:defRPr/>
            </a:pPr>
            <a:endParaRPr lang="en-US"/>
          </a:p>
        </p:txBody>
      </p:sp>
      <p:sp>
        <p:nvSpPr>
          <p:cNvPr id="1331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400">
                <a:effectLst>
                  <a:outerShdw blurRad="38100" dist="38100" dir="2700000" algn="tl">
                    <a:srgbClr val="000000"/>
                  </a:outerShdw>
                </a:effectLst>
                <a:latin typeface="Arial" charset="0"/>
              </a:defRPr>
            </a:lvl1pPr>
          </a:lstStyle>
          <a:p>
            <a:pPr>
              <a:defRPr/>
            </a:pPr>
            <a:fld id="{1710E22F-2584-4BFD-BB0A-A88FE3CA77E2}"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Lst>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9pPr>
    </p:titleStyle>
    <p:bodyStyle>
      <a:lvl1pPr marL="342900" indent="-342900" algn="l" rtl="0" eaLnBrk="0" fontAlgn="base" hangingPunct="0">
        <a:spcBef>
          <a:spcPct val="20000"/>
        </a:spcBef>
        <a:spcAft>
          <a:spcPct val="0"/>
        </a:spcAft>
        <a:buClr>
          <a:schemeClr val="hlink"/>
        </a:buClr>
        <a:buSzPct val="65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folHlink"/>
        </a:buClr>
        <a:buSzPct val="65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hlink"/>
        </a:buClr>
        <a:buSzPct val="65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hyperlink" Target="http://faraday.physics.utoronto.ca/IYearLab/Intros/DCI/Flash/WaterAnalogy.html"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14.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en.wikipedia.org/wiki/File:Digital_Multimeter_Aka.jpg" TargetMode="Externa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20.wmf"/><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hyperlink" Target="http://www.generatorguide.net/howgeneratorworks.html" TargetMode="Externa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92.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6.jpeg"/><Relationship Id="rId7" Type="http://schemas.openxmlformats.org/officeDocument/2006/relationships/image" Target="../media/image31.jpeg"/><Relationship Id="rId2" Type="http://schemas.openxmlformats.org/officeDocument/2006/relationships/image" Target="../media/image27.jpeg"/><Relationship Id="rId1" Type="http://schemas.openxmlformats.org/officeDocument/2006/relationships/slideLayout" Target="../slideLayouts/slideLayout7.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pPr eaLnBrk="1" hangingPunct="1">
              <a:defRPr/>
            </a:pPr>
            <a:r>
              <a:rPr lang="en-US" sz="6600" smtClean="0"/>
              <a:t>Current Electricity</a:t>
            </a:r>
          </a:p>
        </p:txBody>
      </p:sp>
      <p:sp>
        <p:nvSpPr>
          <p:cNvPr id="2051" name="Rectangle 3"/>
          <p:cNvSpPr>
            <a:spLocks noGrp="1" noChangeArrowheads="1"/>
          </p:cNvSpPr>
          <p:nvPr>
            <p:ph type="subTitle" idx="1"/>
          </p:nvPr>
        </p:nvSpPr>
        <p:spPr/>
        <p:txBody>
          <a:bodyPr/>
          <a:lstStyle/>
          <a:p>
            <a:pPr eaLnBrk="1" hangingPunct="1">
              <a:defRPr/>
            </a:pPr>
            <a:endParaRPr lang="en-US"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defRPr/>
            </a:pPr>
            <a:r>
              <a:rPr lang="en-US" smtClean="0"/>
              <a:t>Resistance</a:t>
            </a:r>
          </a:p>
        </p:txBody>
      </p:sp>
      <p:sp>
        <p:nvSpPr>
          <p:cNvPr id="20483" name="Rectangle 3"/>
          <p:cNvSpPr>
            <a:spLocks noGrp="1" noChangeArrowheads="1"/>
          </p:cNvSpPr>
          <p:nvPr>
            <p:ph type="body" idx="1"/>
          </p:nvPr>
        </p:nvSpPr>
        <p:spPr/>
        <p:txBody>
          <a:bodyPr/>
          <a:lstStyle/>
          <a:p>
            <a:pPr eaLnBrk="1" hangingPunct="1">
              <a:defRPr/>
            </a:pPr>
            <a:r>
              <a:rPr lang="en-US" dirty="0" smtClean="0"/>
              <a:t>Resistance</a:t>
            </a:r>
          </a:p>
          <a:p>
            <a:pPr lvl="1" eaLnBrk="1" hangingPunct="1">
              <a:defRPr/>
            </a:pPr>
            <a:r>
              <a:rPr lang="en-US" dirty="0" smtClean="0"/>
              <a:t>The measure of an objects opposition to the passage of a steady electrical current </a:t>
            </a:r>
          </a:p>
          <a:p>
            <a:pPr lvl="2" eaLnBrk="1" hangingPunct="1">
              <a:defRPr/>
            </a:pPr>
            <a:r>
              <a:rPr lang="en-US" dirty="0" smtClean="0"/>
              <a:t>Measured in ohm’s (</a:t>
            </a:r>
            <a:r>
              <a:rPr lang="el-GR" dirty="0" smtClean="0"/>
              <a:t>Ω</a:t>
            </a:r>
            <a:r>
              <a:rPr lang="en-US" dirty="0" smtClean="0"/>
              <a:t>)</a:t>
            </a:r>
            <a:endParaRPr lang="el-GR" dirty="0" smtClean="0"/>
          </a:p>
          <a:p>
            <a:pPr lvl="2" eaLnBrk="1" hangingPunct="1">
              <a:defRPr/>
            </a:pPr>
            <a:r>
              <a:rPr lang="en-US" dirty="0" smtClean="0"/>
              <a:t>Measured using an ohmmeter</a:t>
            </a:r>
          </a:p>
          <a:p>
            <a:pPr lvl="2" eaLnBrk="1" hangingPunct="1">
              <a:defRPr/>
            </a:pPr>
            <a:endParaRPr lang="en-US"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
          <p:cNvSpPr>
            <a:spLocks noChangeArrowheads="1"/>
          </p:cNvSpPr>
          <p:nvPr/>
        </p:nvSpPr>
        <p:spPr bwMode="auto">
          <a:xfrm>
            <a:off x="609600" y="1981200"/>
            <a:ext cx="2743200" cy="1447800"/>
          </a:xfrm>
          <a:prstGeom prst="rect">
            <a:avLst/>
          </a:prstGeom>
          <a:solidFill>
            <a:srgbClr val="55A3AB"/>
          </a:solidFill>
          <a:ln w="9525">
            <a:solidFill>
              <a:schemeClr val="tx1"/>
            </a:solidFill>
            <a:miter lim="800000"/>
            <a:headEnd/>
            <a:tailEnd/>
          </a:ln>
        </p:spPr>
        <p:txBody>
          <a:bodyPr wrap="none" anchor="ctr"/>
          <a:lstStyle/>
          <a:p>
            <a:endParaRPr lang="en-US"/>
          </a:p>
        </p:txBody>
      </p:sp>
      <p:sp>
        <p:nvSpPr>
          <p:cNvPr id="12291" name="Rectangle 5"/>
          <p:cNvSpPr>
            <a:spLocks noChangeArrowheads="1"/>
          </p:cNvSpPr>
          <p:nvPr/>
        </p:nvSpPr>
        <p:spPr bwMode="auto">
          <a:xfrm>
            <a:off x="3352800" y="2438400"/>
            <a:ext cx="2667000" cy="609600"/>
          </a:xfrm>
          <a:prstGeom prst="rect">
            <a:avLst/>
          </a:prstGeom>
          <a:solidFill>
            <a:srgbClr val="FF3300"/>
          </a:solidFill>
          <a:ln w="9525">
            <a:solidFill>
              <a:schemeClr val="tx1"/>
            </a:solidFill>
            <a:miter lim="800000"/>
            <a:headEnd/>
            <a:tailEnd/>
          </a:ln>
        </p:spPr>
        <p:txBody>
          <a:bodyPr wrap="none" anchor="ctr"/>
          <a:lstStyle/>
          <a:p>
            <a:endParaRPr lang="en-US"/>
          </a:p>
        </p:txBody>
      </p:sp>
      <p:sp>
        <p:nvSpPr>
          <p:cNvPr id="12292" name="Rectangle 7"/>
          <p:cNvSpPr>
            <a:spLocks noChangeArrowheads="1"/>
          </p:cNvSpPr>
          <p:nvPr/>
        </p:nvSpPr>
        <p:spPr bwMode="auto">
          <a:xfrm>
            <a:off x="6019800" y="1981200"/>
            <a:ext cx="2743200" cy="1447800"/>
          </a:xfrm>
          <a:prstGeom prst="rect">
            <a:avLst/>
          </a:prstGeom>
          <a:solidFill>
            <a:srgbClr val="55A3AB"/>
          </a:solidFill>
          <a:ln w="9525">
            <a:solidFill>
              <a:schemeClr val="tx1"/>
            </a:solidFill>
            <a:miter lim="800000"/>
            <a:headEnd/>
            <a:tailEnd/>
          </a:ln>
        </p:spPr>
        <p:txBody>
          <a:bodyPr wrap="none" anchor="ctr"/>
          <a:lstStyle/>
          <a:p>
            <a:endParaRPr lang="en-US"/>
          </a:p>
        </p:txBody>
      </p:sp>
      <p:sp>
        <p:nvSpPr>
          <p:cNvPr id="52232" name="Oval 8"/>
          <p:cNvSpPr>
            <a:spLocks noChangeArrowheads="1"/>
          </p:cNvSpPr>
          <p:nvPr/>
        </p:nvSpPr>
        <p:spPr bwMode="auto">
          <a:xfrm>
            <a:off x="990600" y="25908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52233" name="Oval 9"/>
          <p:cNvSpPr>
            <a:spLocks noChangeArrowheads="1"/>
          </p:cNvSpPr>
          <p:nvPr/>
        </p:nvSpPr>
        <p:spPr bwMode="auto">
          <a:xfrm>
            <a:off x="990600" y="25908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52234" name="Oval 10"/>
          <p:cNvSpPr>
            <a:spLocks noChangeArrowheads="1"/>
          </p:cNvSpPr>
          <p:nvPr/>
        </p:nvSpPr>
        <p:spPr bwMode="auto">
          <a:xfrm>
            <a:off x="990600" y="25908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52235" name="Oval 11"/>
          <p:cNvSpPr>
            <a:spLocks noChangeArrowheads="1"/>
          </p:cNvSpPr>
          <p:nvPr/>
        </p:nvSpPr>
        <p:spPr bwMode="auto">
          <a:xfrm>
            <a:off x="990600" y="25908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52236" name="Oval 12"/>
          <p:cNvSpPr>
            <a:spLocks noChangeArrowheads="1"/>
          </p:cNvSpPr>
          <p:nvPr/>
        </p:nvSpPr>
        <p:spPr bwMode="auto">
          <a:xfrm>
            <a:off x="990600" y="25908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52237" name="Oval 13"/>
          <p:cNvSpPr>
            <a:spLocks noChangeArrowheads="1"/>
          </p:cNvSpPr>
          <p:nvPr/>
        </p:nvSpPr>
        <p:spPr bwMode="auto">
          <a:xfrm>
            <a:off x="990600" y="25908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52238" name="Oval 14"/>
          <p:cNvSpPr>
            <a:spLocks noChangeArrowheads="1"/>
          </p:cNvSpPr>
          <p:nvPr/>
        </p:nvSpPr>
        <p:spPr bwMode="auto">
          <a:xfrm>
            <a:off x="990600" y="25908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52239" name="Oval 15"/>
          <p:cNvSpPr>
            <a:spLocks noChangeArrowheads="1"/>
          </p:cNvSpPr>
          <p:nvPr/>
        </p:nvSpPr>
        <p:spPr bwMode="auto">
          <a:xfrm>
            <a:off x="990600" y="25908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52240" name="Oval 16"/>
          <p:cNvSpPr>
            <a:spLocks noChangeArrowheads="1"/>
          </p:cNvSpPr>
          <p:nvPr/>
        </p:nvSpPr>
        <p:spPr bwMode="auto">
          <a:xfrm>
            <a:off x="990600" y="25908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52241" name="Oval 17"/>
          <p:cNvSpPr>
            <a:spLocks noChangeArrowheads="1"/>
          </p:cNvSpPr>
          <p:nvPr/>
        </p:nvSpPr>
        <p:spPr bwMode="auto">
          <a:xfrm>
            <a:off x="990600" y="25908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52242" name="Oval 18"/>
          <p:cNvSpPr>
            <a:spLocks noChangeArrowheads="1"/>
          </p:cNvSpPr>
          <p:nvPr/>
        </p:nvSpPr>
        <p:spPr bwMode="auto">
          <a:xfrm>
            <a:off x="990600" y="25908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52243" name="Oval 19"/>
          <p:cNvSpPr>
            <a:spLocks noChangeArrowheads="1"/>
          </p:cNvSpPr>
          <p:nvPr/>
        </p:nvSpPr>
        <p:spPr bwMode="auto">
          <a:xfrm>
            <a:off x="990600" y="25908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52244" name="Oval 20"/>
          <p:cNvSpPr>
            <a:spLocks noChangeArrowheads="1"/>
          </p:cNvSpPr>
          <p:nvPr/>
        </p:nvSpPr>
        <p:spPr bwMode="auto">
          <a:xfrm>
            <a:off x="990600" y="25908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52245" name="Oval 21"/>
          <p:cNvSpPr>
            <a:spLocks noChangeArrowheads="1"/>
          </p:cNvSpPr>
          <p:nvPr/>
        </p:nvSpPr>
        <p:spPr bwMode="auto">
          <a:xfrm>
            <a:off x="990600" y="25908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52246" name="Oval 22"/>
          <p:cNvSpPr>
            <a:spLocks noChangeArrowheads="1"/>
          </p:cNvSpPr>
          <p:nvPr/>
        </p:nvSpPr>
        <p:spPr bwMode="auto">
          <a:xfrm>
            <a:off x="990600" y="25908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52247" name="Oval 23"/>
          <p:cNvSpPr>
            <a:spLocks noChangeArrowheads="1"/>
          </p:cNvSpPr>
          <p:nvPr/>
        </p:nvSpPr>
        <p:spPr bwMode="auto">
          <a:xfrm>
            <a:off x="990600" y="25908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12309" name="Text Box 24"/>
          <p:cNvSpPr txBox="1">
            <a:spLocks noChangeArrowheads="1"/>
          </p:cNvSpPr>
          <p:nvPr/>
        </p:nvSpPr>
        <p:spPr bwMode="auto">
          <a:xfrm>
            <a:off x="609600" y="1447800"/>
            <a:ext cx="2667000" cy="519113"/>
          </a:xfrm>
          <a:prstGeom prst="rect">
            <a:avLst/>
          </a:prstGeom>
          <a:noFill/>
          <a:ln w="9525">
            <a:noFill/>
            <a:miter lim="800000"/>
            <a:headEnd/>
            <a:tailEnd/>
          </a:ln>
        </p:spPr>
        <p:txBody>
          <a:bodyPr>
            <a:spAutoFit/>
          </a:bodyPr>
          <a:lstStyle/>
          <a:p>
            <a:pPr>
              <a:spcBef>
                <a:spcPct val="50000"/>
              </a:spcBef>
            </a:pPr>
            <a:r>
              <a:rPr lang="en-US" sz="2800"/>
              <a:t>Low Resistance</a:t>
            </a:r>
          </a:p>
        </p:txBody>
      </p:sp>
      <p:sp>
        <p:nvSpPr>
          <p:cNvPr id="12310" name="Text Box 25"/>
          <p:cNvSpPr txBox="1">
            <a:spLocks noChangeArrowheads="1"/>
          </p:cNvSpPr>
          <p:nvPr/>
        </p:nvSpPr>
        <p:spPr bwMode="auto">
          <a:xfrm>
            <a:off x="3352800" y="1905000"/>
            <a:ext cx="2743200" cy="519113"/>
          </a:xfrm>
          <a:prstGeom prst="rect">
            <a:avLst/>
          </a:prstGeom>
          <a:noFill/>
          <a:ln w="9525">
            <a:noFill/>
            <a:miter lim="800000"/>
            <a:headEnd/>
            <a:tailEnd/>
          </a:ln>
        </p:spPr>
        <p:txBody>
          <a:bodyPr>
            <a:spAutoFit/>
          </a:bodyPr>
          <a:lstStyle/>
          <a:p>
            <a:pPr>
              <a:spcBef>
                <a:spcPct val="50000"/>
              </a:spcBef>
            </a:pPr>
            <a:r>
              <a:rPr lang="en-US" sz="2800"/>
              <a:t>High Resistance</a:t>
            </a:r>
          </a:p>
        </p:txBody>
      </p:sp>
      <p:sp>
        <p:nvSpPr>
          <p:cNvPr id="12311" name="Text Box 26"/>
          <p:cNvSpPr txBox="1">
            <a:spLocks noChangeArrowheads="1"/>
          </p:cNvSpPr>
          <p:nvPr/>
        </p:nvSpPr>
        <p:spPr bwMode="auto">
          <a:xfrm>
            <a:off x="6019800" y="1447800"/>
            <a:ext cx="2667000" cy="519113"/>
          </a:xfrm>
          <a:prstGeom prst="rect">
            <a:avLst/>
          </a:prstGeom>
          <a:noFill/>
          <a:ln w="9525">
            <a:noFill/>
            <a:miter lim="800000"/>
            <a:headEnd/>
            <a:tailEnd/>
          </a:ln>
        </p:spPr>
        <p:txBody>
          <a:bodyPr>
            <a:spAutoFit/>
          </a:bodyPr>
          <a:lstStyle/>
          <a:p>
            <a:pPr>
              <a:spcBef>
                <a:spcPct val="50000"/>
              </a:spcBef>
            </a:pPr>
            <a:r>
              <a:rPr lang="en-US" sz="2800"/>
              <a:t>Low Resistance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fill="hold" grpId="0" nodeType="clickEffect">
                                  <p:stCondLst>
                                    <p:cond delay="0"/>
                                  </p:stCondLst>
                                  <p:childTnLst>
                                    <p:animMotion origin="layout" path="M 3.33333E-6 -1.70021E-6 L 0.24167 -1.70021E-6 " pathEditMode="relative" ptsTypes="AA">
                                      <p:cBhvr>
                                        <p:cTn id="6" dur="500" fill="hold"/>
                                        <p:tgtEl>
                                          <p:spTgt spid="52232"/>
                                        </p:tgtEl>
                                        <p:attrNameLst>
                                          <p:attrName>ppt_x</p:attrName>
                                          <p:attrName>ppt_y</p:attrName>
                                        </p:attrNameLst>
                                      </p:cBhvr>
                                    </p:animMotion>
                                  </p:childTnLst>
                                </p:cTn>
                              </p:par>
                            </p:childTnLst>
                          </p:cTn>
                        </p:par>
                        <p:par>
                          <p:cTn id="7" fill="hold">
                            <p:stCondLst>
                              <p:cond delay="500"/>
                            </p:stCondLst>
                            <p:childTnLst>
                              <p:par>
                                <p:cTn id="8" presetID="0" presetClass="path" presetSubtype="0" fill="hold" grpId="1" nodeType="afterEffect">
                                  <p:stCondLst>
                                    <p:cond delay="0"/>
                                  </p:stCondLst>
                                  <p:childTnLst>
                                    <p:animMotion origin="layout" path="M 0.24167 -1.70021E-6 L 0.54167 -1.70021E-6 " pathEditMode="relative" ptsTypes="AA">
                                      <p:cBhvr>
                                        <p:cTn id="9" dur="5000" fill="hold"/>
                                        <p:tgtEl>
                                          <p:spTgt spid="52232"/>
                                        </p:tgtEl>
                                        <p:attrNameLst>
                                          <p:attrName>ppt_x</p:attrName>
                                          <p:attrName>ppt_y</p:attrName>
                                        </p:attrNameLst>
                                      </p:cBhvr>
                                    </p:animMotion>
                                  </p:childTnLst>
                                </p:cTn>
                              </p:par>
                              <p:par>
                                <p:cTn id="10" presetID="0" presetClass="path" presetSubtype="0" fill="hold" grpId="0" nodeType="withEffect">
                                  <p:stCondLst>
                                    <p:cond delay="0"/>
                                  </p:stCondLst>
                                  <p:childTnLst>
                                    <p:animMotion origin="layout" path="M 3.33333E-6 -1.70021E-6 L 0.24167 -1.70021E-6 " pathEditMode="relative" ptsTypes="AA">
                                      <p:cBhvr>
                                        <p:cTn id="11" dur="500" fill="hold"/>
                                        <p:tgtEl>
                                          <p:spTgt spid="52233"/>
                                        </p:tgtEl>
                                        <p:attrNameLst>
                                          <p:attrName>ppt_x</p:attrName>
                                          <p:attrName>ppt_y</p:attrName>
                                        </p:attrNameLst>
                                      </p:cBhvr>
                                    </p:animMotion>
                                  </p:childTnLst>
                                </p:cTn>
                              </p:par>
                              <p:par>
                                <p:cTn id="12" presetID="0" presetClass="path" presetSubtype="0" fill="hold" grpId="1" nodeType="withEffect">
                                  <p:stCondLst>
                                    <p:cond delay="500"/>
                                  </p:stCondLst>
                                  <p:childTnLst>
                                    <p:animMotion origin="layout" path="M 0.24167 -1.70021E-6 L 0.54167 -1.70021E-6 " pathEditMode="relative" ptsTypes="AA">
                                      <p:cBhvr>
                                        <p:cTn id="13" dur="5000" fill="hold"/>
                                        <p:tgtEl>
                                          <p:spTgt spid="52233"/>
                                        </p:tgtEl>
                                        <p:attrNameLst>
                                          <p:attrName>ppt_x</p:attrName>
                                          <p:attrName>ppt_y</p:attrName>
                                        </p:attrNameLst>
                                      </p:cBhvr>
                                    </p:animMotion>
                                  </p:childTnLst>
                                </p:cTn>
                              </p:par>
                              <p:par>
                                <p:cTn id="14" presetID="0" presetClass="path" presetSubtype="0" fill="hold" grpId="0" nodeType="withEffect">
                                  <p:stCondLst>
                                    <p:cond delay="500"/>
                                  </p:stCondLst>
                                  <p:childTnLst>
                                    <p:animMotion origin="layout" path="M 3.33333E-6 -1.70021E-6 L 0.24167 -1.70021E-6 " pathEditMode="relative" ptsTypes="AA">
                                      <p:cBhvr>
                                        <p:cTn id="15" dur="500" fill="hold"/>
                                        <p:tgtEl>
                                          <p:spTgt spid="52234"/>
                                        </p:tgtEl>
                                        <p:attrNameLst>
                                          <p:attrName>ppt_x</p:attrName>
                                          <p:attrName>ppt_y</p:attrName>
                                        </p:attrNameLst>
                                      </p:cBhvr>
                                    </p:animMotion>
                                  </p:childTnLst>
                                </p:cTn>
                              </p:par>
                              <p:par>
                                <p:cTn id="16" presetID="0" presetClass="path" presetSubtype="0" fill="hold" grpId="1" nodeType="withEffect">
                                  <p:stCondLst>
                                    <p:cond delay="1000"/>
                                  </p:stCondLst>
                                  <p:childTnLst>
                                    <p:animMotion origin="layout" path="M 0.24167 -1.70021E-6 L 0.54167 -1.70021E-6 " pathEditMode="relative" ptsTypes="AA">
                                      <p:cBhvr>
                                        <p:cTn id="17" dur="5000" fill="hold"/>
                                        <p:tgtEl>
                                          <p:spTgt spid="52234"/>
                                        </p:tgtEl>
                                        <p:attrNameLst>
                                          <p:attrName>ppt_x</p:attrName>
                                          <p:attrName>ppt_y</p:attrName>
                                        </p:attrNameLst>
                                      </p:cBhvr>
                                    </p:animMotion>
                                  </p:childTnLst>
                                </p:cTn>
                              </p:par>
                              <p:par>
                                <p:cTn id="18" presetID="0" presetClass="path" presetSubtype="0" fill="hold" grpId="0" nodeType="withEffect">
                                  <p:stCondLst>
                                    <p:cond delay="1000"/>
                                  </p:stCondLst>
                                  <p:childTnLst>
                                    <p:animMotion origin="layout" path="M 3.33333E-6 -1.70021E-6 L 0.24167 -1.70021E-6 " pathEditMode="relative" ptsTypes="AA">
                                      <p:cBhvr>
                                        <p:cTn id="19" dur="500" fill="hold"/>
                                        <p:tgtEl>
                                          <p:spTgt spid="52235"/>
                                        </p:tgtEl>
                                        <p:attrNameLst>
                                          <p:attrName>ppt_x</p:attrName>
                                          <p:attrName>ppt_y</p:attrName>
                                        </p:attrNameLst>
                                      </p:cBhvr>
                                    </p:animMotion>
                                  </p:childTnLst>
                                </p:cTn>
                              </p:par>
                              <p:par>
                                <p:cTn id="20" presetID="0" presetClass="path" presetSubtype="0" fill="hold" grpId="1" nodeType="withEffect">
                                  <p:stCondLst>
                                    <p:cond delay="1500"/>
                                  </p:stCondLst>
                                  <p:childTnLst>
                                    <p:animMotion origin="layout" path="M 0.24167 -1.70021E-6 L 0.54167 -1.70021E-6 " pathEditMode="relative" ptsTypes="AA">
                                      <p:cBhvr>
                                        <p:cTn id="21" dur="5000" fill="hold"/>
                                        <p:tgtEl>
                                          <p:spTgt spid="52235"/>
                                        </p:tgtEl>
                                        <p:attrNameLst>
                                          <p:attrName>ppt_x</p:attrName>
                                          <p:attrName>ppt_y</p:attrName>
                                        </p:attrNameLst>
                                      </p:cBhvr>
                                    </p:animMotion>
                                  </p:childTnLst>
                                </p:cTn>
                              </p:par>
                              <p:par>
                                <p:cTn id="22" presetID="0" presetClass="path" presetSubtype="0" fill="hold" grpId="0" nodeType="withEffect">
                                  <p:stCondLst>
                                    <p:cond delay="1500"/>
                                  </p:stCondLst>
                                  <p:childTnLst>
                                    <p:animMotion origin="layout" path="M 3.33333E-6 -1.70021E-6 L 0.24167 -1.70021E-6 " pathEditMode="relative" ptsTypes="AA">
                                      <p:cBhvr>
                                        <p:cTn id="23" dur="500" fill="hold"/>
                                        <p:tgtEl>
                                          <p:spTgt spid="52236"/>
                                        </p:tgtEl>
                                        <p:attrNameLst>
                                          <p:attrName>ppt_x</p:attrName>
                                          <p:attrName>ppt_y</p:attrName>
                                        </p:attrNameLst>
                                      </p:cBhvr>
                                    </p:animMotion>
                                  </p:childTnLst>
                                </p:cTn>
                              </p:par>
                              <p:par>
                                <p:cTn id="24" presetID="0" presetClass="path" presetSubtype="0" fill="hold" grpId="1" nodeType="withEffect">
                                  <p:stCondLst>
                                    <p:cond delay="2000"/>
                                  </p:stCondLst>
                                  <p:childTnLst>
                                    <p:animMotion origin="layout" path="M 0.24167 -1.70021E-6 L 0.54167 -1.70021E-6 " pathEditMode="relative" ptsTypes="AA">
                                      <p:cBhvr>
                                        <p:cTn id="25" dur="5000" fill="hold"/>
                                        <p:tgtEl>
                                          <p:spTgt spid="52236"/>
                                        </p:tgtEl>
                                        <p:attrNameLst>
                                          <p:attrName>ppt_x</p:attrName>
                                          <p:attrName>ppt_y</p:attrName>
                                        </p:attrNameLst>
                                      </p:cBhvr>
                                    </p:animMotion>
                                  </p:childTnLst>
                                </p:cTn>
                              </p:par>
                              <p:par>
                                <p:cTn id="26" presetID="0" presetClass="path" presetSubtype="0" fill="hold" grpId="0" nodeType="withEffect">
                                  <p:stCondLst>
                                    <p:cond delay="2000"/>
                                  </p:stCondLst>
                                  <p:childTnLst>
                                    <p:animMotion origin="layout" path="M 3.33333E-6 -1.70021E-6 L 0.24167 -1.70021E-6 " pathEditMode="relative" ptsTypes="AA">
                                      <p:cBhvr>
                                        <p:cTn id="27" dur="500" fill="hold"/>
                                        <p:tgtEl>
                                          <p:spTgt spid="52237"/>
                                        </p:tgtEl>
                                        <p:attrNameLst>
                                          <p:attrName>ppt_x</p:attrName>
                                          <p:attrName>ppt_y</p:attrName>
                                        </p:attrNameLst>
                                      </p:cBhvr>
                                    </p:animMotion>
                                  </p:childTnLst>
                                </p:cTn>
                              </p:par>
                              <p:par>
                                <p:cTn id="28" presetID="0" presetClass="path" presetSubtype="0" fill="hold" grpId="1" nodeType="withEffect">
                                  <p:stCondLst>
                                    <p:cond delay="2500"/>
                                  </p:stCondLst>
                                  <p:childTnLst>
                                    <p:animMotion origin="layout" path="M 0.24167 -1.70021E-6 L 0.54167 -1.70021E-6 " pathEditMode="relative" ptsTypes="AA">
                                      <p:cBhvr>
                                        <p:cTn id="29" dur="5000" fill="hold"/>
                                        <p:tgtEl>
                                          <p:spTgt spid="52237"/>
                                        </p:tgtEl>
                                        <p:attrNameLst>
                                          <p:attrName>ppt_x</p:attrName>
                                          <p:attrName>ppt_y</p:attrName>
                                        </p:attrNameLst>
                                      </p:cBhvr>
                                    </p:animMotion>
                                  </p:childTnLst>
                                </p:cTn>
                              </p:par>
                              <p:par>
                                <p:cTn id="30" presetID="0" presetClass="path" presetSubtype="0" fill="hold" grpId="0" nodeType="withEffect">
                                  <p:stCondLst>
                                    <p:cond delay="2500"/>
                                  </p:stCondLst>
                                  <p:childTnLst>
                                    <p:animMotion origin="layout" path="M 3.33333E-6 -1.70021E-6 L 0.24167 -1.70021E-6 " pathEditMode="relative" ptsTypes="AA">
                                      <p:cBhvr>
                                        <p:cTn id="31" dur="500" fill="hold"/>
                                        <p:tgtEl>
                                          <p:spTgt spid="52238"/>
                                        </p:tgtEl>
                                        <p:attrNameLst>
                                          <p:attrName>ppt_x</p:attrName>
                                          <p:attrName>ppt_y</p:attrName>
                                        </p:attrNameLst>
                                      </p:cBhvr>
                                    </p:animMotion>
                                  </p:childTnLst>
                                </p:cTn>
                              </p:par>
                              <p:par>
                                <p:cTn id="32" presetID="0" presetClass="path" presetSubtype="0" fill="hold" grpId="1" nodeType="withEffect">
                                  <p:stCondLst>
                                    <p:cond delay="3000"/>
                                  </p:stCondLst>
                                  <p:childTnLst>
                                    <p:animMotion origin="layout" path="M 0.24167 -1.70021E-6 L 0.54167 -1.70021E-6 " pathEditMode="relative" ptsTypes="AA">
                                      <p:cBhvr>
                                        <p:cTn id="33" dur="5000" fill="hold"/>
                                        <p:tgtEl>
                                          <p:spTgt spid="52238"/>
                                        </p:tgtEl>
                                        <p:attrNameLst>
                                          <p:attrName>ppt_x</p:attrName>
                                          <p:attrName>ppt_y</p:attrName>
                                        </p:attrNameLst>
                                      </p:cBhvr>
                                    </p:animMotion>
                                  </p:childTnLst>
                                </p:cTn>
                              </p:par>
                              <p:par>
                                <p:cTn id="34" presetID="0" presetClass="path" presetSubtype="0" fill="hold" grpId="0" nodeType="withEffect">
                                  <p:stCondLst>
                                    <p:cond delay="3000"/>
                                  </p:stCondLst>
                                  <p:childTnLst>
                                    <p:animMotion origin="layout" path="M 3.33333E-6 -1.70021E-6 L 0.24167 -1.70021E-6 " pathEditMode="relative" ptsTypes="AA">
                                      <p:cBhvr>
                                        <p:cTn id="35" dur="500" fill="hold"/>
                                        <p:tgtEl>
                                          <p:spTgt spid="52239"/>
                                        </p:tgtEl>
                                        <p:attrNameLst>
                                          <p:attrName>ppt_x</p:attrName>
                                          <p:attrName>ppt_y</p:attrName>
                                        </p:attrNameLst>
                                      </p:cBhvr>
                                    </p:animMotion>
                                  </p:childTnLst>
                                </p:cTn>
                              </p:par>
                              <p:par>
                                <p:cTn id="36" presetID="0" presetClass="path" presetSubtype="0" fill="hold" grpId="1" nodeType="withEffect">
                                  <p:stCondLst>
                                    <p:cond delay="3500"/>
                                  </p:stCondLst>
                                  <p:childTnLst>
                                    <p:animMotion origin="layout" path="M 0.24167 -1.70021E-6 L 0.54167 -1.70021E-6 " pathEditMode="relative" ptsTypes="AA">
                                      <p:cBhvr>
                                        <p:cTn id="37" dur="5000" fill="hold"/>
                                        <p:tgtEl>
                                          <p:spTgt spid="52239"/>
                                        </p:tgtEl>
                                        <p:attrNameLst>
                                          <p:attrName>ppt_x</p:attrName>
                                          <p:attrName>ppt_y</p:attrName>
                                        </p:attrNameLst>
                                      </p:cBhvr>
                                    </p:animMotion>
                                  </p:childTnLst>
                                </p:cTn>
                              </p:par>
                              <p:par>
                                <p:cTn id="38" presetID="0" presetClass="path" presetSubtype="0" fill="hold" grpId="0" nodeType="withEffect">
                                  <p:stCondLst>
                                    <p:cond delay="3500"/>
                                  </p:stCondLst>
                                  <p:childTnLst>
                                    <p:animMotion origin="layout" path="M 3.33333E-6 -1.70021E-6 L 0.24167 -1.70021E-6 " pathEditMode="relative" ptsTypes="AA">
                                      <p:cBhvr>
                                        <p:cTn id="39" dur="500" fill="hold"/>
                                        <p:tgtEl>
                                          <p:spTgt spid="52240"/>
                                        </p:tgtEl>
                                        <p:attrNameLst>
                                          <p:attrName>ppt_x</p:attrName>
                                          <p:attrName>ppt_y</p:attrName>
                                        </p:attrNameLst>
                                      </p:cBhvr>
                                    </p:animMotion>
                                  </p:childTnLst>
                                </p:cTn>
                              </p:par>
                              <p:par>
                                <p:cTn id="40" presetID="0" presetClass="path" presetSubtype="0" fill="hold" grpId="1" nodeType="withEffect">
                                  <p:stCondLst>
                                    <p:cond delay="4000"/>
                                  </p:stCondLst>
                                  <p:childTnLst>
                                    <p:animMotion origin="layout" path="M 0.24167 -1.70021E-6 L 0.54167 -1.70021E-6 " pathEditMode="relative" ptsTypes="AA">
                                      <p:cBhvr>
                                        <p:cTn id="41" dur="5000" fill="hold"/>
                                        <p:tgtEl>
                                          <p:spTgt spid="52240"/>
                                        </p:tgtEl>
                                        <p:attrNameLst>
                                          <p:attrName>ppt_x</p:attrName>
                                          <p:attrName>ppt_y</p:attrName>
                                        </p:attrNameLst>
                                      </p:cBhvr>
                                    </p:animMotion>
                                  </p:childTnLst>
                                </p:cTn>
                              </p:par>
                              <p:par>
                                <p:cTn id="42" presetID="0" presetClass="path" presetSubtype="0" fill="hold" grpId="0" nodeType="withEffect">
                                  <p:stCondLst>
                                    <p:cond delay="4000"/>
                                  </p:stCondLst>
                                  <p:childTnLst>
                                    <p:animMotion origin="layout" path="M 3.33333E-6 -1.70021E-6 L 0.24167 -1.70021E-6 " pathEditMode="relative" ptsTypes="AA">
                                      <p:cBhvr>
                                        <p:cTn id="43" dur="500" fill="hold"/>
                                        <p:tgtEl>
                                          <p:spTgt spid="52241"/>
                                        </p:tgtEl>
                                        <p:attrNameLst>
                                          <p:attrName>ppt_x</p:attrName>
                                          <p:attrName>ppt_y</p:attrName>
                                        </p:attrNameLst>
                                      </p:cBhvr>
                                    </p:animMotion>
                                  </p:childTnLst>
                                </p:cTn>
                              </p:par>
                              <p:par>
                                <p:cTn id="44" presetID="0" presetClass="path" presetSubtype="0" fill="hold" grpId="1" nodeType="withEffect">
                                  <p:stCondLst>
                                    <p:cond delay="4500"/>
                                  </p:stCondLst>
                                  <p:childTnLst>
                                    <p:animMotion origin="layout" path="M 0.24167 -1.70021E-6 L 0.54167 -1.70021E-6 " pathEditMode="relative" ptsTypes="AA">
                                      <p:cBhvr>
                                        <p:cTn id="45" dur="5000" fill="hold"/>
                                        <p:tgtEl>
                                          <p:spTgt spid="52241"/>
                                        </p:tgtEl>
                                        <p:attrNameLst>
                                          <p:attrName>ppt_x</p:attrName>
                                          <p:attrName>ppt_y</p:attrName>
                                        </p:attrNameLst>
                                      </p:cBhvr>
                                    </p:animMotion>
                                  </p:childTnLst>
                                </p:cTn>
                              </p:par>
                              <p:par>
                                <p:cTn id="46" presetID="0" presetClass="path" presetSubtype="0" fill="hold" grpId="0" nodeType="withEffect">
                                  <p:stCondLst>
                                    <p:cond delay="4500"/>
                                  </p:stCondLst>
                                  <p:childTnLst>
                                    <p:animMotion origin="layout" path="M 3.33333E-6 -1.70021E-6 L 0.24167 -1.70021E-6 " pathEditMode="relative" ptsTypes="AA">
                                      <p:cBhvr>
                                        <p:cTn id="47" dur="500" fill="hold"/>
                                        <p:tgtEl>
                                          <p:spTgt spid="52242"/>
                                        </p:tgtEl>
                                        <p:attrNameLst>
                                          <p:attrName>ppt_x</p:attrName>
                                          <p:attrName>ppt_y</p:attrName>
                                        </p:attrNameLst>
                                      </p:cBhvr>
                                    </p:animMotion>
                                  </p:childTnLst>
                                </p:cTn>
                              </p:par>
                              <p:par>
                                <p:cTn id="48" presetID="0" presetClass="path" presetSubtype="0" fill="hold" grpId="1" nodeType="withEffect">
                                  <p:stCondLst>
                                    <p:cond delay="5000"/>
                                  </p:stCondLst>
                                  <p:childTnLst>
                                    <p:animMotion origin="layout" path="M 0.24167 -1.70021E-6 L 0.54167 -1.70021E-6 " pathEditMode="relative" ptsTypes="AA">
                                      <p:cBhvr>
                                        <p:cTn id="49" dur="5000" fill="hold"/>
                                        <p:tgtEl>
                                          <p:spTgt spid="52242"/>
                                        </p:tgtEl>
                                        <p:attrNameLst>
                                          <p:attrName>ppt_x</p:attrName>
                                          <p:attrName>ppt_y</p:attrName>
                                        </p:attrNameLst>
                                      </p:cBhvr>
                                    </p:animMotion>
                                  </p:childTnLst>
                                </p:cTn>
                              </p:par>
                              <p:par>
                                <p:cTn id="50" presetID="0" presetClass="path" presetSubtype="0" fill="hold" grpId="0" nodeType="withEffect">
                                  <p:stCondLst>
                                    <p:cond delay="5000"/>
                                  </p:stCondLst>
                                  <p:childTnLst>
                                    <p:animMotion origin="layout" path="M 3.33333E-6 -1.70021E-6 L 0.24167 -1.70021E-6 " pathEditMode="relative" ptsTypes="AA">
                                      <p:cBhvr>
                                        <p:cTn id="51" dur="500" fill="hold"/>
                                        <p:tgtEl>
                                          <p:spTgt spid="52243"/>
                                        </p:tgtEl>
                                        <p:attrNameLst>
                                          <p:attrName>ppt_x</p:attrName>
                                          <p:attrName>ppt_y</p:attrName>
                                        </p:attrNameLst>
                                      </p:cBhvr>
                                    </p:animMotion>
                                  </p:childTnLst>
                                </p:cTn>
                              </p:par>
                              <p:par>
                                <p:cTn id="52" presetID="0" presetClass="path" presetSubtype="0" fill="hold" grpId="1" nodeType="withEffect">
                                  <p:stCondLst>
                                    <p:cond delay="5500"/>
                                  </p:stCondLst>
                                  <p:childTnLst>
                                    <p:animMotion origin="layout" path="M 0.24167 -1.70021E-6 L 0.54167 -1.70021E-6 " pathEditMode="relative" ptsTypes="AA">
                                      <p:cBhvr>
                                        <p:cTn id="53" dur="5000" fill="hold"/>
                                        <p:tgtEl>
                                          <p:spTgt spid="52243"/>
                                        </p:tgtEl>
                                        <p:attrNameLst>
                                          <p:attrName>ppt_x</p:attrName>
                                          <p:attrName>ppt_y</p:attrName>
                                        </p:attrNameLst>
                                      </p:cBhvr>
                                    </p:animMotion>
                                  </p:childTnLst>
                                </p:cTn>
                              </p:par>
                              <p:par>
                                <p:cTn id="54" presetID="0" presetClass="path" presetSubtype="0" fill="hold" grpId="0" nodeType="withEffect">
                                  <p:stCondLst>
                                    <p:cond delay="5500"/>
                                  </p:stCondLst>
                                  <p:childTnLst>
                                    <p:animMotion origin="layout" path="M 3.33333E-6 -1.70021E-6 L 0.24167 -1.70021E-6 " pathEditMode="relative" ptsTypes="AA">
                                      <p:cBhvr>
                                        <p:cTn id="55" dur="500" fill="hold"/>
                                        <p:tgtEl>
                                          <p:spTgt spid="52244"/>
                                        </p:tgtEl>
                                        <p:attrNameLst>
                                          <p:attrName>ppt_x</p:attrName>
                                          <p:attrName>ppt_y</p:attrName>
                                        </p:attrNameLst>
                                      </p:cBhvr>
                                    </p:animMotion>
                                  </p:childTnLst>
                                </p:cTn>
                              </p:par>
                              <p:par>
                                <p:cTn id="56" presetID="0" presetClass="path" presetSubtype="0" fill="hold" grpId="1" nodeType="withEffect">
                                  <p:stCondLst>
                                    <p:cond delay="6000"/>
                                  </p:stCondLst>
                                  <p:childTnLst>
                                    <p:animMotion origin="layout" path="M 0.24167 -1.70021E-6 L 0.54167 -1.70021E-6 " pathEditMode="relative" ptsTypes="AA">
                                      <p:cBhvr>
                                        <p:cTn id="57" dur="5000" fill="hold"/>
                                        <p:tgtEl>
                                          <p:spTgt spid="52244"/>
                                        </p:tgtEl>
                                        <p:attrNameLst>
                                          <p:attrName>ppt_x</p:attrName>
                                          <p:attrName>ppt_y</p:attrName>
                                        </p:attrNameLst>
                                      </p:cBhvr>
                                    </p:animMotion>
                                  </p:childTnLst>
                                </p:cTn>
                              </p:par>
                              <p:par>
                                <p:cTn id="58" presetID="0" presetClass="path" presetSubtype="0" fill="hold" grpId="0" nodeType="withEffect">
                                  <p:stCondLst>
                                    <p:cond delay="6000"/>
                                  </p:stCondLst>
                                  <p:childTnLst>
                                    <p:animMotion origin="layout" path="M 3.33333E-6 -1.70021E-6 L 0.24167 -1.70021E-6 " pathEditMode="relative" ptsTypes="AA">
                                      <p:cBhvr>
                                        <p:cTn id="59" dur="500" fill="hold"/>
                                        <p:tgtEl>
                                          <p:spTgt spid="52245"/>
                                        </p:tgtEl>
                                        <p:attrNameLst>
                                          <p:attrName>ppt_x</p:attrName>
                                          <p:attrName>ppt_y</p:attrName>
                                        </p:attrNameLst>
                                      </p:cBhvr>
                                    </p:animMotion>
                                  </p:childTnLst>
                                </p:cTn>
                              </p:par>
                              <p:par>
                                <p:cTn id="60" presetID="0" presetClass="path" presetSubtype="0" fill="hold" grpId="1" nodeType="withEffect">
                                  <p:stCondLst>
                                    <p:cond delay="6500"/>
                                  </p:stCondLst>
                                  <p:childTnLst>
                                    <p:animMotion origin="layout" path="M 0.24167 -1.70021E-6 L 0.54167 -1.70021E-6 " pathEditMode="relative" ptsTypes="AA">
                                      <p:cBhvr>
                                        <p:cTn id="61" dur="5000" fill="hold"/>
                                        <p:tgtEl>
                                          <p:spTgt spid="52245"/>
                                        </p:tgtEl>
                                        <p:attrNameLst>
                                          <p:attrName>ppt_x</p:attrName>
                                          <p:attrName>ppt_y</p:attrName>
                                        </p:attrNameLst>
                                      </p:cBhvr>
                                    </p:animMotion>
                                  </p:childTnLst>
                                </p:cTn>
                              </p:par>
                              <p:par>
                                <p:cTn id="62" presetID="0" presetClass="path" presetSubtype="0" fill="hold" grpId="0" nodeType="withEffect">
                                  <p:stCondLst>
                                    <p:cond delay="6500"/>
                                  </p:stCondLst>
                                  <p:childTnLst>
                                    <p:animMotion origin="layout" path="M 3.33333E-6 -1.70021E-6 L 0.24167 -1.70021E-6 " pathEditMode="relative" ptsTypes="AA">
                                      <p:cBhvr>
                                        <p:cTn id="63" dur="500" fill="hold"/>
                                        <p:tgtEl>
                                          <p:spTgt spid="52246"/>
                                        </p:tgtEl>
                                        <p:attrNameLst>
                                          <p:attrName>ppt_x</p:attrName>
                                          <p:attrName>ppt_y</p:attrName>
                                        </p:attrNameLst>
                                      </p:cBhvr>
                                    </p:animMotion>
                                  </p:childTnLst>
                                </p:cTn>
                              </p:par>
                              <p:par>
                                <p:cTn id="64" presetID="0" presetClass="path" presetSubtype="0" fill="hold" grpId="1" nodeType="withEffect">
                                  <p:stCondLst>
                                    <p:cond delay="7000"/>
                                  </p:stCondLst>
                                  <p:childTnLst>
                                    <p:animMotion origin="layout" path="M 0.24167 -1.70021E-6 L 0.54167 -1.70021E-6 " pathEditMode="relative" ptsTypes="AA">
                                      <p:cBhvr>
                                        <p:cTn id="65" dur="5000" fill="hold"/>
                                        <p:tgtEl>
                                          <p:spTgt spid="52246"/>
                                        </p:tgtEl>
                                        <p:attrNameLst>
                                          <p:attrName>ppt_x</p:attrName>
                                          <p:attrName>ppt_y</p:attrName>
                                        </p:attrNameLst>
                                      </p:cBhvr>
                                    </p:animMotion>
                                  </p:childTnLst>
                                </p:cTn>
                              </p:par>
                              <p:par>
                                <p:cTn id="66" presetID="0" presetClass="path" presetSubtype="0" fill="hold" grpId="0" nodeType="withEffect">
                                  <p:stCondLst>
                                    <p:cond delay="7000"/>
                                  </p:stCondLst>
                                  <p:childTnLst>
                                    <p:animMotion origin="layout" path="M 3.33333E-6 -1.70021E-6 L 0.24167 -1.70021E-6 " pathEditMode="relative" ptsTypes="AA">
                                      <p:cBhvr>
                                        <p:cTn id="67" dur="500" fill="hold"/>
                                        <p:tgtEl>
                                          <p:spTgt spid="52247"/>
                                        </p:tgtEl>
                                        <p:attrNameLst>
                                          <p:attrName>ppt_x</p:attrName>
                                          <p:attrName>ppt_y</p:attrName>
                                        </p:attrNameLst>
                                      </p:cBhvr>
                                    </p:animMotion>
                                  </p:childTnLst>
                                </p:cTn>
                              </p:par>
                              <p:par>
                                <p:cTn id="68" presetID="0" presetClass="path" presetSubtype="0" fill="hold" grpId="1" nodeType="withEffect">
                                  <p:stCondLst>
                                    <p:cond delay="7500"/>
                                  </p:stCondLst>
                                  <p:childTnLst>
                                    <p:animMotion origin="layout" path="M 0.24167 -1.70021E-6 L 0.54167 -1.70021E-6 " pathEditMode="relative" ptsTypes="AA">
                                      <p:cBhvr>
                                        <p:cTn id="69" dur="5000" fill="hold"/>
                                        <p:tgtEl>
                                          <p:spTgt spid="52247"/>
                                        </p:tgtEl>
                                        <p:attrNameLst>
                                          <p:attrName>ppt_x</p:attrName>
                                          <p:attrName>ppt_y</p:attrName>
                                        </p:attrNameLst>
                                      </p:cBhvr>
                                    </p:animMotion>
                                  </p:childTnLst>
                                </p:cTn>
                              </p:par>
                              <p:par>
                                <p:cTn id="70" presetID="0" presetClass="path" presetSubtype="0" fill="hold" grpId="2" nodeType="withEffect">
                                  <p:stCondLst>
                                    <p:cond delay="5000"/>
                                  </p:stCondLst>
                                  <p:childTnLst>
                                    <p:animMotion origin="layout" path="M 0.54167 -1.70021E-6 L 0.80001 -1.70021E-6 " pathEditMode="relative" ptsTypes="AA">
                                      <p:cBhvr>
                                        <p:cTn id="71" dur="500" fill="hold"/>
                                        <p:tgtEl>
                                          <p:spTgt spid="52232"/>
                                        </p:tgtEl>
                                        <p:attrNameLst>
                                          <p:attrName>ppt_x</p:attrName>
                                          <p:attrName>ppt_y</p:attrName>
                                        </p:attrNameLst>
                                      </p:cBhvr>
                                    </p:animMotion>
                                  </p:childTnLst>
                                </p:cTn>
                              </p:par>
                              <p:par>
                                <p:cTn id="72" presetID="1" presetClass="exit" presetSubtype="0" fill="hold" grpId="3" nodeType="withEffect">
                                  <p:stCondLst>
                                    <p:cond delay="5500"/>
                                  </p:stCondLst>
                                  <p:childTnLst>
                                    <p:set>
                                      <p:cBhvr>
                                        <p:cTn id="73" dur="1" fill="hold">
                                          <p:stCondLst>
                                            <p:cond delay="0"/>
                                          </p:stCondLst>
                                        </p:cTn>
                                        <p:tgtEl>
                                          <p:spTgt spid="52232"/>
                                        </p:tgtEl>
                                        <p:attrNameLst>
                                          <p:attrName>style.visibility</p:attrName>
                                        </p:attrNameLst>
                                      </p:cBhvr>
                                      <p:to>
                                        <p:strVal val="hidden"/>
                                      </p:to>
                                    </p:set>
                                  </p:childTnLst>
                                </p:cTn>
                              </p:par>
                              <p:par>
                                <p:cTn id="74" presetID="0" presetClass="path" presetSubtype="0" fill="hold" grpId="2" nodeType="withEffect">
                                  <p:stCondLst>
                                    <p:cond delay="5500"/>
                                  </p:stCondLst>
                                  <p:childTnLst>
                                    <p:animMotion origin="layout" path="M 0.54167 -1.70021E-6 L 0.80001 -1.70021E-6 " pathEditMode="relative" ptsTypes="AA">
                                      <p:cBhvr>
                                        <p:cTn id="75" dur="500" fill="hold"/>
                                        <p:tgtEl>
                                          <p:spTgt spid="52233"/>
                                        </p:tgtEl>
                                        <p:attrNameLst>
                                          <p:attrName>ppt_x</p:attrName>
                                          <p:attrName>ppt_y</p:attrName>
                                        </p:attrNameLst>
                                      </p:cBhvr>
                                    </p:animMotion>
                                  </p:childTnLst>
                                </p:cTn>
                              </p:par>
                              <p:par>
                                <p:cTn id="76" presetID="1" presetClass="exit" presetSubtype="0" fill="hold" grpId="3" nodeType="withEffect">
                                  <p:stCondLst>
                                    <p:cond delay="6000"/>
                                  </p:stCondLst>
                                  <p:childTnLst>
                                    <p:set>
                                      <p:cBhvr>
                                        <p:cTn id="77" dur="1" fill="hold">
                                          <p:stCondLst>
                                            <p:cond delay="0"/>
                                          </p:stCondLst>
                                        </p:cTn>
                                        <p:tgtEl>
                                          <p:spTgt spid="52233"/>
                                        </p:tgtEl>
                                        <p:attrNameLst>
                                          <p:attrName>style.visibility</p:attrName>
                                        </p:attrNameLst>
                                      </p:cBhvr>
                                      <p:to>
                                        <p:strVal val="hidden"/>
                                      </p:to>
                                    </p:set>
                                  </p:childTnLst>
                                </p:cTn>
                              </p:par>
                              <p:par>
                                <p:cTn id="78" presetID="0" presetClass="path" presetSubtype="0" fill="hold" grpId="2" nodeType="withEffect">
                                  <p:stCondLst>
                                    <p:cond delay="6000"/>
                                  </p:stCondLst>
                                  <p:childTnLst>
                                    <p:animMotion origin="layout" path="M 0.54167 -1.70021E-6 L 0.80001 -1.70021E-6 " pathEditMode="relative" ptsTypes="AA">
                                      <p:cBhvr>
                                        <p:cTn id="79" dur="500" fill="hold"/>
                                        <p:tgtEl>
                                          <p:spTgt spid="52234"/>
                                        </p:tgtEl>
                                        <p:attrNameLst>
                                          <p:attrName>ppt_x</p:attrName>
                                          <p:attrName>ppt_y</p:attrName>
                                        </p:attrNameLst>
                                      </p:cBhvr>
                                    </p:animMotion>
                                  </p:childTnLst>
                                </p:cTn>
                              </p:par>
                              <p:par>
                                <p:cTn id="80" presetID="1" presetClass="exit" presetSubtype="0" fill="hold" grpId="3" nodeType="withEffect">
                                  <p:stCondLst>
                                    <p:cond delay="6500"/>
                                  </p:stCondLst>
                                  <p:childTnLst>
                                    <p:set>
                                      <p:cBhvr>
                                        <p:cTn id="81" dur="1" fill="hold">
                                          <p:stCondLst>
                                            <p:cond delay="0"/>
                                          </p:stCondLst>
                                        </p:cTn>
                                        <p:tgtEl>
                                          <p:spTgt spid="52234"/>
                                        </p:tgtEl>
                                        <p:attrNameLst>
                                          <p:attrName>style.visibility</p:attrName>
                                        </p:attrNameLst>
                                      </p:cBhvr>
                                      <p:to>
                                        <p:strVal val="hidden"/>
                                      </p:to>
                                    </p:set>
                                  </p:childTnLst>
                                </p:cTn>
                              </p:par>
                              <p:par>
                                <p:cTn id="82" presetID="0" presetClass="path" presetSubtype="0" fill="hold" grpId="2" nodeType="withEffect">
                                  <p:stCondLst>
                                    <p:cond delay="6500"/>
                                  </p:stCondLst>
                                  <p:childTnLst>
                                    <p:animMotion origin="layout" path="M 0.54167 -1.70021E-6 L 0.80001 -1.70021E-6 " pathEditMode="relative" ptsTypes="AA">
                                      <p:cBhvr>
                                        <p:cTn id="83" dur="500" fill="hold"/>
                                        <p:tgtEl>
                                          <p:spTgt spid="52235"/>
                                        </p:tgtEl>
                                        <p:attrNameLst>
                                          <p:attrName>ppt_x</p:attrName>
                                          <p:attrName>ppt_y</p:attrName>
                                        </p:attrNameLst>
                                      </p:cBhvr>
                                    </p:animMotion>
                                  </p:childTnLst>
                                </p:cTn>
                              </p:par>
                              <p:par>
                                <p:cTn id="84" presetID="1" presetClass="exit" presetSubtype="0" fill="hold" grpId="3" nodeType="withEffect">
                                  <p:stCondLst>
                                    <p:cond delay="7000"/>
                                  </p:stCondLst>
                                  <p:childTnLst>
                                    <p:set>
                                      <p:cBhvr>
                                        <p:cTn id="85" dur="1" fill="hold">
                                          <p:stCondLst>
                                            <p:cond delay="0"/>
                                          </p:stCondLst>
                                        </p:cTn>
                                        <p:tgtEl>
                                          <p:spTgt spid="52235"/>
                                        </p:tgtEl>
                                        <p:attrNameLst>
                                          <p:attrName>style.visibility</p:attrName>
                                        </p:attrNameLst>
                                      </p:cBhvr>
                                      <p:to>
                                        <p:strVal val="hidden"/>
                                      </p:to>
                                    </p:set>
                                  </p:childTnLst>
                                </p:cTn>
                              </p:par>
                              <p:par>
                                <p:cTn id="86" presetID="0" presetClass="path" presetSubtype="0" fill="hold" grpId="2" nodeType="withEffect">
                                  <p:stCondLst>
                                    <p:cond delay="7000"/>
                                  </p:stCondLst>
                                  <p:childTnLst>
                                    <p:animMotion origin="layout" path="M 0.54167 -1.70021E-6 L 0.80001 -1.70021E-6 " pathEditMode="relative" ptsTypes="AA">
                                      <p:cBhvr>
                                        <p:cTn id="87" dur="500" fill="hold"/>
                                        <p:tgtEl>
                                          <p:spTgt spid="52236"/>
                                        </p:tgtEl>
                                        <p:attrNameLst>
                                          <p:attrName>ppt_x</p:attrName>
                                          <p:attrName>ppt_y</p:attrName>
                                        </p:attrNameLst>
                                      </p:cBhvr>
                                    </p:animMotion>
                                  </p:childTnLst>
                                </p:cTn>
                              </p:par>
                              <p:par>
                                <p:cTn id="88" presetID="1" presetClass="exit" presetSubtype="0" fill="hold" grpId="3" nodeType="withEffect">
                                  <p:stCondLst>
                                    <p:cond delay="7500"/>
                                  </p:stCondLst>
                                  <p:childTnLst>
                                    <p:set>
                                      <p:cBhvr>
                                        <p:cTn id="89" dur="1" fill="hold">
                                          <p:stCondLst>
                                            <p:cond delay="0"/>
                                          </p:stCondLst>
                                        </p:cTn>
                                        <p:tgtEl>
                                          <p:spTgt spid="52236"/>
                                        </p:tgtEl>
                                        <p:attrNameLst>
                                          <p:attrName>style.visibility</p:attrName>
                                        </p:attrNameLst>
                                      </p:cBhvr>
                                      <p:to>
                                        <p:strVal val="hidden"/>
                                      </p:to>
                                    </p:set>
                                  </p:childTnLst>
                                </p:cTn>
                              </p:par>
                              <p:par>
                                <p:cTn id="90" presetID="0" presetClass="path" presetSubtype="0" fill="hold" grpId="2" nodeType="withEffect">
                                  <p:stCondLst>
                                    <p:cond delay="7500"/>
                                  </p:stCondLst>
                                  <p:childTnLst>
                                    <p:animMotion origin="layout" path="M 0.54167 -1.70021E-6 L 0.80001 -1.70021E-6 " pathEditMode="relative" ptsTypes="AA">
                                      <p:cBhvr>
                                        <p:cTn id="91" dur="500" fill="hold"/>
                                        <p:tgtEl>
                                          <p:spTgt spid="52237"/>
                                        </p:tgtEl>
                                        <p:attrNameLst>
                                          <p:attrName>ppt_x</p:attrName>
                                          <p:attrName>ppt_y</p:attrName>
                                        </p:attrNameLst>
                                      </p:cBhvr>
                                    </p:animMotion>
                                  </p:childTnLst>
                                </p:cTn>
                              </p:par>
                              <p:par>
                                <p:cTn id="92" presetID="1" presetClass="exit" presetSubtype="0" fill="hold" grpId="3" nodeType="withEffect">
                                  <p:stCondLst>
                                    <p:cond delay="8000"/>
                                  </p:stCondLst>
                                  <p:childTnLst>
                                    <p:set>
                                      <p:cBhvr>
                                        <p:cTn id="93" dur="1" fill="hold">
                                          <p:stCondLst>
                                            <p:cond delay="0"/>
                                          </p:stCondLst>
                                        </p:cTn>
                                        <p:tgtEl>
                                          <p:spTgt spid="52237"/>
                                        </p:tgtEl>
                                        <p:attrNameLst>
                                          <p:attrName>style.visibility</p:attrName>
                                        </p:attrNameLst>
                                      </p:cBhvr>
                                      <p:to>
                                        <p:strVal val="hidden"/>
                                      </p:to>
                                    </p:set>
                                  </p:childTnLst>
                                </p:cTn>
                              </p:par>
                              <p:par>
                                <p:cTn id="94" presetID="0" presetClass="path" presetSubtype="0" fill="hold" grpId="2" nodeType="withEffect">
                                  <p:stCondLst>
                                    <p:cond delay="8000"/>
                                  </p:stCondLst>
                                  <p:childTnLst>
                                    <p:animMotion origin="layout" path="M 0.54167 -1.70021E-6 L 0.80001 -1.70021E-6 " pathEditMode="relative" ptsTypes="AA">
                                      <p:cBhvr>
                                        <p:cTn id="95" dur="500" fill="hold"/>
                                        <p:tgtEl>
                                          <p:spTgt spid="52238"/>
                                        </p:tgtEl>
                                        <p:attrNameLst>
                                          <p:attrName>ppt_x</p:attrName>
                                          <p:attrName>ppt_y</p:attrName>
                                        </p:attrNameLst>
                                      </p:cBhvr>
                                    </p:animMotion>
                                  </p:childTnLst>
                                </p:cTn>
                              </p:par>
                              <p:par>
                                <p:cTn id="96" presetID="1" presetClass="exit" presetSubtype="0" fill="hold" grpId="3" nodeType="withEffect">
                                  <p:stCondLst>
                                    <p:cond delay="8500"/>
                                  </p:stCondLst>
                                  <p:childTnLst>
                                    <p:set>
                                      <p:cBhvr>
                                        <p:cTn id="97" dur="1" fill="hold">
                                          <p:stCondLst>
                                            <p:cond delay="0"/>
                                          </p:stCondLst>
                                        </p:cTn>
                                        <p:tgtEl>
                                          <p:spTgt spid="52238"/>
                                        </p:tgtEl>
                                        <p:attrNameLst>
                                          <p:attrName>style.visibility</p:attrName>
                                        </p:attrNameLst>
                                      </p:cBhvr>
                                      <p:to>
                                        <p:strVal val="hidden"/>
                                      </p:to>
                                    </p:set>
                                  </p:childTnLst>
                                </p:cTn>
                              </p:par>
                              <p:par>
                                <p:cTn id="98" presetID="0" presetClass="path" presetSubtype="0" fill="hold" grpId="2" nodeType="withEffect">
                                  <p:stCondLst>
                                    <p:cond delay="8500"/>
                                  </p:stCondLst>
                                  <p:childTnLst>
                                    <p:animMotion origin="layout" path="M 0.54167 -1.70021E-6 L 0.80001 -1.70021E-6 " pathEditMode="relative" ptsTypes="AA">
                                      <p:cBhvr>
                                        <p:cTn id="99" dur="500" fill="hold"/>
                                        <p:tgtEl>
                                          <p:spTgt spid="52239"/>
                                        </p:tgtEl>
                                        <p:attrNameLst>
                                          <p:attrName>ppt_x</p:attrName>
                                          <p:attrName>ppt_y</p:attrName>
                                        </p:attrNameLst>
                                      </p:cBhvr>
                                    </p:animMotion>
                                  </p:childTnLst>
                                </p:cTn>
                              </p:par>
                              <p:par>
                                <p:cTn id="100" presetID="1" presetClass="exit" presetSubtype="0" fill="hold" grpId="3" nodeType="withEffect">
                                  <p:stCondLst>
                                    <p:cond delay="9000"/>
                                  </p:stCondLst>
                                  <p:childTnLst>
                                    <p:set>
                                      <p:cBhvr>
                                        <p:cTn id="101" dur="1" fill="hold">
                                          <p:stCondLst>
                                            <p:cond delay="0"/>
                                          </p:stCondLst>
                                        </p:cTn>
                                        <p:tgtEl>
                                          <p:spTgt spid="52239"/>
                                        </p:tgtEl>
                                        <p:attrNameLst>
                                          <p:attrName>style.visibility</p:attrName>
                                        </p:attrNameLst>
                                      </p:cBhvr>
                                      <p:to>
                                        <p:strVal val="hidden"/>
                                      </p:to>
                                    </p:set>
                                  </p:childTnLst>
                                </p:cTn>
                              </p:par>
                              <p:par>
                                <p:cTn id="102" presetID="0" presetClass="path" presetSubtype="0" fill="hold" grpId="2" nodeType="withEffect">
                                  <p:stCondLst>
                                    <p:cond delay="9000"/>
                                  </p:stCondLst>
                                  <p:childTnLst>
                                    <p:animMotion origin="layout" path="M 0.54167 -1.70021E-6 L 0.80001 -1.70021E-6 " pathEditMode="relative" ptsTypes="AA">
                                      <p:cBhvr>
                                        <p:cTn id="103" dur="500" fill="hold"/>
                                        <p:tgtEl>
                                          <p:spTgt spid="52240"/>
                                        </p:tgtEl>
                                        <p:attrNameLst>
                                          <p:attrName>ppt_x</p:attrName>
                                          <p:attrName>ppt_y</p:attrName>
                                        </p:attrNameLst>
                                      </p:cBhvr>
                                    </p:animMotion>
                                  </p:childTnLst>
                                </p:cTn>
                              </p:par>
                              <p:par>
                                <p:cTn id="104" presetID="1" presetClass="exit" presetSubtype="0" fill="hold" grpId="3" nodeType="withEffect">
                                  <p:stCondLst>
                                    <p:cond delay="9500"/>
                                  </p:stCondLst>
                                  <p:childTnLst>
                                    <p:set>
                                      <p:cBhvr>
                                        <p:cTn id="105" dur="1" fill="hold">
                                          <p:stCondLst>
                                            <p:cond delay="0"/>
                                          </p:stCondLst>
                                        </p:cTn>
                                        <p:tgtEl>
                                          <p:spTgt spid="52240"/>
                                        </p:tgtEl>
                                        <p:attrNameLst>
                                          <p:attrName>style.visibility</p:attrName>
                                        </p:attrNameLst>
                                      </p:cBhvr>
                                      <p:to>
                                        <p:strVal val="hidden"/>
                                      </p:to>
                                    </p:set>
                                  </p:childTnLst>
                                </p:cTn>
                              </p:par>
                              <p:par>
                                <p:cTn id="106" presetID="0" presetClass="path" presetSubtype="0" fill="hold" grpId="2" nodeType="withEffect">
                                  <p:stCondLst>
                                    <p:cond delay="9500"/>
                                  </p:stCondLst>
                                  <p:childTnLst>
                                    <p:animMotion origin="layout" path="M 0.54167 -1.70021E-6 L 0.80001 -1.70021E-6 " pathEditMode="relative" ptsTypes="AA">
                                      <p:cBhvr>
                                        <p:cTn id="107" dur="500" fill="hold"/>
                                        <p:tgtEl>
                                          <p:spTgt spid="52241"/>
                                        </p:tgtEl>
                                        <p:attrNameLst>
                                          <p:attrName>ppt_x</p:attrName>
                                          <p:attrName>ppt_y</p:attrName>
                                        </p:attrNameLst>
                                      </p:cBhvr>
                                    </p:animMotion>
                                  </p:childTnLst>
                                </p:cTn>
                              </p:par>
                              <p:par>
                                <p:cTn id="108" presetID="1" presetClass="exit" presetSubtype="0" fill="hold" grpId="3" nodeType="withEffect">
                                  <p:stCondLst>
                                    <p:cond delay="10000"/>
                                  </p:stCondLst>
                                  <p:childTnLst>
                                    <p:set>
                                      <p:cBhvr>
                                        <p:cTn id="109" dur="1" fill="hold">
                                          <p:stCondLst>
                                            <p:cond delay="0"/>
                                          </p:stCondLst>
                                        </p:cTn>
                                        <p:tgtEl>
                                          <p:spTgt spid="52241"/>
                                        </p:tgtEl>
                                        <p:attrNameLst>
                                          <p:attrName>style.visibility</p:attrName>
                                        </p:attrNameLst>
                                      </p:cBhvr>
                                      <p:to>
                                        <p:strVal val="hidden"/>
                                      </p:to>
                                    </p:set>
                                  </p:childTnLst>
                                </p:cTn>
                              </p:par>
                              <p:par>
                                <p:cTn id="110" presetID="0" presetClass="path" presetSubtype="0" fill="hold" grpId="2" nodeType="withEffect">
                                  <p:stCondLst>
                                    <p:cond delay="10000"/>
                                  </p:stCondLst>
                                  <p:childTnLst>
                                    <p:animMotion origin="layout" path="M 0.54167 -1.70021E-6 L 0.80001 -1.70021E-6 " pathEditMode="relative" ptsTypes="AA">
                                      <p:cBhvr>
                                        <p:cTn id="111" dur="500" fill="hold"/>
                                        <p:tgtEl>
                                          <p:spTgt spid="52242"/>
                                        </p:tgtEl>
                                        <p:attrNameLst>
                                          <p:attrName>ppt_x</p:attrName>
                                          <p:attrName>ppt_y</p:attrName>
                                        </p:attrNameLst>
                                      </p:cBhvr>
                                    </p:animMotion>
                                  </p:childTnLst>
                                </p:cTn>
                              </p:par>
                              <p:par>
                                <p:cTn id="112" presetID="1" presetClass="exit" presetSubtype="0" fill="hold" grpId="3" nodeType="withEffect">
                                  <p:stCondLst>
                                    <p:cond delay="10500"/>
                                  </p:stCondLst>
                                  <p:childTnLst>
                                    <p:set>
                                      <p:cBhvr>
                                        <p:cTn id="113" dur="1" fill="hold">
                                          <p:stCondLst>
                                            <p:cond delay="0"/>
                                          </p:stCondLst>
                                        </p:cTn>
                                        <p:tgtEl>
                                          <p:spTgt spid="52242"/>
                                        </p:tgtEl>
                                        <p:attrNameLst>
                                          <p:attrName>style.visibility</p:attrName>
                                        </p:attrNameLst>
                                      </p:cBhvr>
                                      <p:to>
                                        <p:strVal val="hidden"/>
                                      </p:to>
                                    </p:set>
                                  </p:childTnLst>
                                </p:cTn>
                              </p:par>
                              <p:par>
                                <p:cTn id="114" presetID="0" presetClass="path" presetSubtype="0" fill="hold" grpId="2" nodeType="withEffect">
                                  <p:stCondLst>
                                    <p:cond delay="10500"/>
                                  </p:stCondLst>
                                  <p:childTnLst>
                                    <p:animMotion origin="layout" path="M 0.54167 -1.70021E-6 L 0.80001 -1.70021E-6 " pathEditMode="relative" ptsTypes="AA">
                                      <p:cBhvr>
                                        <p:cTn id="115" dur="500" fill="hold"/>
                                        <p:tgtEl>
                                          <p:spTgt spid="52243"/>
                                        </p:tgtEl>
                                        <p:attrNameLst>
                                          <p:attrName>ppt_x</p:attrName>
                                          <p:attrName>ppt_y</p:attrName>
                                        </p:attrNameLst>
                                      </p:cBhvr>
                                    </p:animMotion>
                                  </p:childTnLst>
                                </p:cTn>
                              </p:par>
                              <p:par>
                                <p:cTn id="116" presetID="1" presetClass="exit" presetSubtype="0" fill="hold" grpId="3" nodeType="withEffect">
                                  <p:stCondLst>
                                    <p:cond delay="11000"/>
                                  </p:stCondLst>
                                  <p:childTnLst>
                                    <p:set>
                                      <p:cBhvr>
                                        <p:cTn id="117" dur="1" fill="hold">
                                          <p:stCondLst>
                                            <p:cond delay="0"/>
                                          </p:stCondLst>
                                        </p:cTn>
                                        <p:tgtEl>
                                          <p:spTgt spid="52243"/>
                                        </p:tgtEl>
                                        <p:attrNameLst>
                                          <p:attrName>style.visibility</p:attrName>
                                        </p:attrNameLst>
                                      </p:cBhvr>
                                      <p:to>
                                        <p:strVal val="hidden"/>
                                      </p:to>
                                    </p:set>
                                  </p:childTnLst>
                                </p:cTn>
                              </p:par>
                              <p:par>
                                <p:cTn id="118" presetID="0" presetClass="path" presetSubtype="0" fill="hold" grpId="2" nodeType="withEffect">
                                  <p:stCondLst>
                                    <p:cond delay="11000"/>
                                  </p:stCondLst>
                                  <p:childTnLst>
                                    <p:animMotion origin="layout" path="M 0.54167 -1.70021E-6 L 0.80001 -1.70021E-6 " pathEditMode="relative" ptsTypes="AA">
                                      <p:cBhvr>
                                        <p:cTn id="119" dur="500" fill="hold"/>
                                        <p:tgtEl>
                                          <p:spTgt spid="52244"/>
                                        </p:tgtEl>
                                        <p:attrNameLst>
                                          <p:attrName>ppt_x</p:attrName>
                                          <p:attrName>ppt_y</p:attrName>
                                        </p:attrNameLst>
                                      </p:cBhvr>
                                    </p:animMotion>
                                  </p:childTnLst>
                                </p:cTn>
                              </p:par>
                              <p:par>
                                <p:cTn id="120" presetID="1" presetClass="exit" presetSubtype="0" fill="hold" grpId="3" nodeType="withEffect">
                                  <p:stCondLst>
                                    <p:cond delay="11500"/>
                                  </p:stCondLst>
                                  <p:childTnLst>
                                    <p:set>
                                      <p:cBhvr>
                                        <p:cTn id="121" dur="1" fill="hold">
                                          <p:stCondLst>
                                            <p:cond delay="0"/>
                                          </p:stCondLst>
                                        </p:cTn>
                                        <p:tgtEl>
                                          <p:spTgt spid="52244"/>
                                        </p:tgtEl>
                                        <p:attrNameLst>
                                          <p:attrName>style.visibility</p:attrName>
                                        </p:attrNameLst>
                                      </p:cBhvr>
                                      <p:to>
                                        <p:strVal val="hidden"/>
                                      </p:to>
                                    </p:set>
                                  </p:childTnLst>
                                </p:cTn>
                              </p:par>
                              <p:par>
                                <p:cTn id="122" presetID="0" presetClass="path" presetSubtype="0" fill="hold" grpId="2" nodeType="withEffect">
                                  <p:stCondLst>
                                    <p:cond delay="11500"/>
                                  </p:stCondLst>
                                  <p:childTnLst>
                                    <p:animMotion origin="layout" path="M 0.54167 -1.70021E-6 L 0.80001 -1.70021E-6 " pathEditMode="relative" ptsTypes="AA">
                                      <p:cBhvr>
                                        <p:cTn id="123" dur="500" fill="hold"/>
                                        <p:tgtEl>
                                          <p:spTgt spid="52245"/>
                                        </p:tgtEl>
                                        <p:attrNameLst>
                                          <p:attrName>ppt_x</p:attrName>
                                          <p:attrName>ppt_y</p:attrName>
                                        </p:attrNameLst>
                                      </p:cBhvr>
                                    </p:animMotion>
                                  </p:childTnLst>
                                </p:cTn>
                              </p:par>
                              <p:par>
                                <p:cTn id="124" presetID="1" presetClass="exit" presetSubtype="0" fill="hold" grpId="3" nodeType="withEffect">
                                  <p:stCondLst>
                                    <p:cond delay="12000"/>
                                  </p:stCondLst>
                                  <p:childTnLst>
                                    <p:set>
                                      <p:cBhvr>
                                        <p:cTn id="125" dur="1" fill="hold">
                                          <p:stCondLst>
                                            <p:cond delay="0"/>
                                          </p:stCondLst>
                                        </p:cTn>
                                        <p:tgtEl>
                                          <p:spTgt spid="52245"/>
                                        </p:tgtEl>
                                        <p:attrNameLst>
                                          <p:attrName>style.visibility</p:attrName>
                                        </p:attrNameLst>
                                      </p:cBhvr>
                                      <p:to>
                                        <p:strVal val="hidden"/>
                                      </p:to>
                                    </p:set>
                                  </p:childTnLst>
                                </p:cTn>
                              </p:par>
                              <p:par>
                                <p:cTn id="126" presetID="0" presetClass="path" presetSubtype="0" fill="hold" grpId="2" nodeType="withEffect">
                                  <p:stCondLst>
                                    <p:cond delay="12000"/>
                                  </p:stCondLst>
                                  <p:childTnLst>
                                    <p:animMotion origin="layout" path="M 0.54167 -1.70021E-6 L 0.80001 -1.70021E-6 " pathEditMode="relative" ptsTypes="AA">
                                      <p:cBhvr>
                                        <p:cTn id="127" dur="500" fill="hold"/>
                                        <p:tgtEl>
                                          <p:spTgt spid="52246"/>
                                        </p:tgtEl>
                                        <p:attrNameLst>
                                          <p:attrName>ppt_x</p:attrName>
                                          <p:attrName>ppt_y</p:attrName>
                                        </p:attrNameLst>
                                      </p:cBhvr>
                                    </p:animMotion>
                                  </p:childTnLst>
                                </p:cTn>
                              </p:par>
                              <p:par>
                                <p:cTn id="128" presetID="1" presetClass="exit" presetSubtype="0" fill="hold" grpId="3" nodeType="withEffect">
                                  <p:stCondLst>
                                    <p:cond delay="12500"/>
                                  </p:stCondLst>
                                  <p:childTnLst>
                                    <p:set>
                                      <p:cBhvr>
                                        <p:cTn id="129" dur="1" fill="hold">
                                          <p:stCondLst>
                                            <p:cond delay="0"/>
                                          </p:stCondLst>
                                        </p:cTn>
                                        <p:tgtEl>
                                          <p:spTgt spid="52246"/>
                                        </p:tgtEl>
                                        <p:attrNameLst>
                                          <p:attrName>style.visibility</p:attrName>
                                        </p:attrNameLst>
                                      </p:cBhvr>
                                      <p:to>
                                        <p:strVal val="hidden"/>
                                      </p:to>
                                    </p:set>
                                  </p:childTnLst>
                                </p:cTn>
                              </p:par>
                              <p:par>
                                <p:cTn id="130" presetID="0" presetClass="path" presetSubtype="0" fill="hold" grpId="2" nodeType="withEffect">
                                  <p:stCondLst>
                                    <p:cond delay="12500"/>
                                  </p:stCondLst>
                                  <p:childTnLst>
                                    <p:animMotion origin="layout" path="M 0.54167 -1.70021E-6 L 0.80001 -1.70021E-6 " pathEditMode="relative" ptsTypes="AA">
                                      <p:cBhvr>
                                        <p:cTn id="131" dur="500" fill="hold"/>
                                        <p:tgtEl>
                                          <p:spTgt spid="52247"/>
                                        </p:tgtEl>
                                        <p:attrNameLst>
                                          <p:attrName>ppt_x</p:attrName>
                                          <p:attrName>ppt_y</p:attrName>
                                        </p:attrNameLst>
                                      </p:cBhvr>
                                    </p:animMotion>
                                  </p:childTnLst>
                                </p:cTn>
                              </p:par>
                              <p:par>
                                <p:cTn id="132" presetID="1" presetClass="exit" presetSubtype="0" fill="hold" grpId="3" nodeType="withEffect">
                                  <p:stCondLst>
                                    <p:cond delay="13000"/>
                                  </p:stCondLst>
                                  <p:childTnLst>
                                    <p:set>
                                      <p:cBhvr>
                                        <p:cTn id="133" dur="1" fill="hold">
                                          <p:stCondLst>
                                            <p:cond delay="0"/>
                                          </p:stCondLst>
                                        </p:cTn>
                                        <p:tgtEl>
                                          <p:spTgt spid="5224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32" grpId="0" animBg="1"/>
      <p:bldP spid="52232" grpId="1" animBg="1"/>
      <p:bldP spid="52232" grpId="2" animBg="1"/>
      <p:bldP spid="52232" grpId="3" animBg="1"/>
      <p:bldP spid="52233" grpId="0" animBg="1"/>
      <p:bldP spid="52233" grpId="1" animBg="1"/>
      <p:bldP spid="52233" grpId="2" animBg="1"/>
      <p:bldP spid="52233" grpId="3" animBg="1"/>
      <p:bldP spid="52234" grpId="0" animBg="1"/>
      <p:bldP spid="52234" grpId="1" animBg="1"/>
      <p:bldP spid="52234" grpId="2" animBg="1"/>
      <p:bldP spid="52234" grpId="3" animBg="1"/>
      <p:bldP spid="52235" grpId="0" animBg="1"/>
      <p:bldP spid="52235" grpId="1" animBg="1"/>
      <p:bldP spid="52235" grpId="2" animBg="1"/>
      <p:bldP spid="52235" grpId="3" animBg="1"/>
      <p:bldP spid="52236" grpId="0" animBg="1"/>
      <p:bldP spid="52236" grpId="1" animBg="1"/>
      <p:bldP spid="52236" grpId="2" animBg="1"/>
      <p:bldP spid="52236" grpId="3" animBg="1"/>
      <p:bldP spid="52237" grpId="0" animBg="1"/>
      <p:bldP spid="52237" grpId="1" animBg="1"/>
      <p:bldP spid="52237" grpId="2" animBg="1"/>
      <p:bldP spid="52237" grpId="3" animBg="1"/>
      <p:bldP spid="52238" grpId="0" animBg="1"/>
      <p:bldP spid="52238" grpId="1" animBg="1"/>
      <p:bldP spid="52238" grpId="2" animBg="1"/>
      <p:bldP spid="52238" grpId="3" animBg="1"/>
      <p:bldP spid="52239" grpId="0" animBg="1"/>
      <p:bldP spid="52239" grpId="1" animBg="1"/>
      <p:bldP spid="52239" grpId="2" animBg="1"/>
      <p:bldP spid="52239" grpId="3" animBg="1"/>
      <p:bldP spid="52240" grpId="0" animBg="1"/>
      <p:bldP spid="52240" grpId="1" animBg="1"/>
      <p:bldP spid="52240" grpId="2" animBg="1"/>
      <p:bldP spid="52240" grpId="3" animBg="1"/>
      <p:bldP spid="52241" grpId="0" animBg="1"/>
      <p:bldP spid="52241" grpId="1" animBg="1"/>
      <p:bldP spid="52241" grpId="2" animBg="1"/>
      <p:bldP spid="52241" grpId="3" animBg="1"/>
      <p:bldP spid="52242" grpId="0" animBg="1"/>
      <p:bldP spid="52242" grpId="1" animBg="1"/>
      <p:bldP spid="52242" grpId="2" animBg="1"/>
      <p:bldP spid="52242" grpId="3" animBg="1"/>
      <p:bldP spid="52243" grpId="0" animBg="1"/>
      <p:bldP spid="52243" grpId="1" animBg="1"/>
      <p:bldP spid="52243" grpId="2" animBg="1"/>
      <p:bldP spid="52243" grpId="3" animBg="1"/>
      <p:bldP spid="52244" grpId="0" animBg="1"/>
      <p:bldP spid="52244" grpId="1" animBg="1"/>
      <p:bldP spid="52244" grpId="2" animBg="1"/>
      <p:bldP spid="52244" grpId="3" animBg="1"/>
      <p:bldP spid="52245" grpId="0" animBg="1"/>
      <p:bldP spid="52245" grpId="1" animBg="1"/>
      <p:bldP spid="52245" grpId="2" animBg="1"/>
      <p:bldP spid="52245" grpId="3" animBg="1"/>
      <p:bldP spid="52246" grpId="0" animBg="1"/>
      <p:bldP spid="52246" grpId="1" animBg="1"/>
      <p:bldP spid="52246" grpId="2" animBg="1"/>
      <p:bldP spid="52246" grpId="3" animBg="1"/>
      <p:bldP spid="52247" grpId="0" animBg="1"/>
      <p:bldP spid="52247" grpId="1" animBg="1"/>
      <p:bldP spid="52247" grpId="2" animBg="1"/>
      <p:bldP spid="52247" grpId="3"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defRPr/>
            </a:pPr>
            <a:r>
              <a:rPr lang="en-US" smtClean="0"/>
              <a:t>Ohm’s law	</a:t>
            </a:r>
          </a:p>
        </p:txBody>
      </p:sp>
      <p:sp>
        <p:nvSpPr>
          <p:cNvPr id="21507" name="Rectangle 3"/>
          <p:cNvSpPr>
            <a:spLocks noGrp="1" noChangeArrowheads="1"/>
          </p:cNvSpPr>
          <p:nvPr>
            <p:ph type="body" idx="1"/>
          </p:nvPr>
        </p:nvSpPr>
        <p:spPr/>
        <p:txBody>
          <a:bodyPr/>
          <a:lstStyle/>
          <a:p>
            <a:pPr eaLnBrk="1" hangingPunct="1">
              <a:defRPr/>
            </a:pPr>
            <a:r>
              <a:rPr lang="en-US" smtClean="0"/>
              <a:t>Created by Georg Ohm (1789- 1854)</a:t>
            </a:r>
          </a:p>
          <a:p>
            <a:pPr eaLnBrk="1" hangingPunct="1">
              <a:defRPr/>
            </a:pPr>
            <a:r>
              <a:rPr lang="en-US" smtClean="0"/>
              <a:t>“the potential difference between two points on a conductor is directly related to the electric current flowing through the conductor”</a:t>
            </a:r>
          </a:p>
          <a:p>
            <a:pPr eaLnBrk="1" hangingPunct="1">
              <a:buFont typeface="Wingdings" pitchFamily="2" charset="2"/>
              <a:buNone/>
              <a:defRPr/>
            </a:pPr>
            <a:r>
              <a:rPr lang="en-US" sz="2400" smtClean="0"/>
              <a:t>Potential difference= Electric current x electrical resistance</a:t>
            </a:r>
          </a:p>
          <a:p>
            <a:pPr eaLnBrk="1" hangingPunct="1">
              <a:buFont typeface="Wingdings" pitchFamily="2" charset="2"/>
              <a:buNone/>
              <a:defRPr/>
            </a:pPr>
            <a:endParaRPr lang="en-US" sz="2400" smtClean="0"/>
          </a:p>
          <a:p>
            <a:pPr eaLnBrk="1" hangingPunct="1">
              <a:buFont typeface="Wingdings" pitchFamily="2" charset="2"/>
              <a:buNone/>
              <a:defRPr/>
            </a:pPr>
            <a:r>
              <a:rPr lang="en-US" sz="2400" smtClean="0"/>
              <a:t>				V = I x R</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One</a:t>
            </a:r>
            <a:endParaRPr lang="en-US" dirty="0"/>
          </a:p>
        </p:txBody>
      </p:sp>
      <p:sp>
        <p:nvSpPr>
          <p:cNvPr id="3" name="Content Placeholder 2"/>
          <p:cNvSpPr>
            <a:spLocks noGrp="1"/>
          </p:cNvSpPr>
          <p:nvPr>
            <p:ph idx="1"/>
          </p:nvPr>
        </p:nvSpPr>
        <p:spPr/>
        <p:txBody>
          <a:bodyPr/>
          <a:lstStyle/>
          <a:p>
            <a:endParaRPr lang="en-US" dirty="0" smtClean="0"/>
          </a:p>
          <a:p>
            <a:r>
              <a:rPr lang="en-US" dirty="0" smtClean="0"/>
              <a:t>What is the voltage drop across a tungsten filament in a 100-W light bulb?  The resistance of the filament </a:t>
            </a:r>
            <a:r>
              <a:rPr lang="en-US" smtClean="0"/>
              <a:t>is 144 </a:t>
            </a:r>
            <a:r>
              <a:rPr lang="el-GR" dirty="0" smtClean="0"/>
              <a:t>Ω</a:t>
            </a:r>
            <a:r>
              <a:rPr lang="en-US" dirty="0" smtClean="0"/>
              <a:t> and a current of 0.833 A is flowing through it.</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Two</a:t>
            </a:r>
            <a:endParaRPr lang="en-US" dirty="0"/>
          </a:p>
        </p:txBody>
      </p:sp>
      <p:sp>
        <p:nvSpPr>
          <p:cNvPr id="3" name="Content Placeholder 2"/>
          <p:cNvSpPr>
            <a:spLocks noGrp="1"/>
          </p:cNvSpPr>
          <p:nvPr>
            <p:ph idx="1"/>
          </p:nvPr>
        </p:nvSpPr>
        <p:spPr/>
        <p:txBody>
          <a:bodyPr/>
          <a:lstStyle/>
          <a:p>
            <a:r>
              <a:rPr lang="en-US" dirty="0" smtClean="0"/>
              <a:t>An electric toaster is connected to a 120-V outlet in the kitchen.  If the heating element in the toaster has a resistance of 14 </a:t>
            </a:r>
            <a:r>
              <a:rPr lang="el-GR" dirty="0" smtClean="0"/>
              <a:t>Ω</a:t>
            </a:r>
            <a:r>
              <a:rPr lang="en-US" dirty="0" smtClean="0"/>
              <a:t>, calculate the current flowing through it.</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defRPr/>
            </a:pPr>
            <a:r>
              <a:rPr lang="en-US" smtClean="0"/>
              <a:t>Problem solving</a:t>
            </a:r>
          </a:p>
        </p:txBody>
      </p:sp>
      <p:sp>
        <p:nvSpPr>
          <p:cNvPr id="22531" name="Rectangle 3"/>
          <p:cNvSpPr>
            <a:spLocks noGrp="1" noChangeArrowheads="1"/>
          </p:cNvSpPr>
          <p:nvPr>
            <p:ph type="body" idx="1"/>
          </p:nvPr>
        </p:nvSpPr>
        <p:spPr>
          <a:xfrm>
            <a:off x="457200" y="2667000"/>
            <a:ext cx="8229600" cy="3429000"/>
          </a:xfrm>
        </p:spPr>
        <p:txBody>
          <a:bodyPr/>
          <a:lstStyle/>
          <a:p>
            <a:pPr algn="ctr" eaLnBrk="1" hangingPunct="1">
              <a:buFont typeface="Wingdings" pitchFamily="2" charset="2"/>
              <a:buNone/>
              <a:defRPr/>
            </a:pPr>
            <a:r>
              <a:rPr lang="en-US" sz="9600" smtClean="0"/>
              <a:t>?</a:t>
            </a:r>
          </a:p>
          <a:p>
            <a:pPr algn="ctr" eaLnBrk="1" hangingPunct="1">
              <a:buFont typeface="Wingdings" pitchFamily="2" charset="2"/>
              <a:buNone/>
              <a:defRPr/>
            </a:pPr>
            <a:r>
              <a:rPr lang="en-US" smtClean="0"/>
              <a:t>Textbook (10-10)</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defRPr/>
            </a:pPr>
            <a:r>
              <a:rPr lang="en-US" smtClean="0"/>
              <a:t>Electrical circuits</a:t>
            </a:r>
          </a:p>
        </p:txBody>
      </p:sp>
      <p:sp>
        <p:nvSpPr>
          <p:cNvPr id="23555" name="Rectangle 3"/>
          <p:cNvSpPr>
            <a:spLocks noGrp="1" noChangeArrowheads="1"/>
          </p:cNvSpPr>
          <p:nvPr>
            <p:ph type="body" sz="half" idx="1"/>
          </p:nvPr>
        </p:nvSpPr>
        <p:spPr>
          <a:xfrm>
            <a:off x="457200" y="1981200"/>
            <a:ext cx="8229600" cy="4114800"/>
          </a:xfrm>
        </p:spPr>
        <p:txBody>
          <a:bodyPr/>
          <a:lstStyle/>
          <a:p>
            <a:pPr marL="609600" indent="-609600" eaLnBrk="1" hangingPunct="1">
              <a:defRPr/>
            </a:pPr>
            <a:r>
              <a:rPr lang="en-US" sz="2400" smtClean="0"/>
              <a:t>Electrical circuit-</a:t>
            </a:r>
          </a:p>
          <a:p>
            <a:pPr marL="990600" lvl="1" indent="-533400" eaLnBrk="1" hangingPunct="1">
              <a:defRPr/>
            </a:pPr>
            <a:r>
              <a:rPr lang="en-US" sz="2000" smtClean="0"/>
              <a:t>Controlled path of flowing electricity in a complete circle</a:t>
            </a:r>
          </a:p>
          <a:p>
            <a:pPr marL="990600" lvl="1" indent="-533400" eaLnBrk="1" hangingPunct="1">
              <a:defRPr/>
            </a:pPr>
            <a:endParaRPr lang="en-US" sz="2000" smtClean="0"/>
          </a:p>
          <a:p>
            <a:pPr marL="609600" indent="-609600" eaLnBrk="1" hangingPunct="1">
              <a:defRPr/>
            </a:pPr>
            <a:r>
              <a:rPr lang="en-US" sz="2400" smtClean="0"/>
              <a:t>Contain 4 parts</a:t>
            </a:r>
          </a:p>
          <a:p>
            <a:pPr marL="990600" lvl="1" indent="-533400" eaLnBrk="1" hangingPunct="1">
              <a:buFont typeface="Wingdings" pitchFamily="2" charset="2"/>
              <a:buAutoNum type="arabicPeriod"/>
              <a:defRPr/>
            </a:pPr>
            <a:r>
              <a:rPr lang="en-US" sz="2000" smtClean="0"/>
              <a:t>Source- Where electricity comes from.</a:t>
            </a:r>
          </a:p>
          <a:p>
            <a:pPr marL="990600" lvl="1" indent="-533400" eaLnBrk="1" hangingPunct="1">
              <a:buFont typeface="Wingdings" pitchFamily="2" charset="2"/>
              <a:buAutoNum type="arabicPeriod"/>
              <a:defRPr/>
            </a:pPr>
            <a:r>
              <a:rPr lang="en-US" sz="2000" smtClean="0"/>
              <a:t>Load- Where the electrical energy is transferred.</a:t>
            </a:r>
          </a:p>
          <a:p>
            <a:pPr marL="990600" lvl="1" indent="-533400" eaLnBrk="1" hangingPunct="1">
              <a:buFont typeface="Wingdings" pitchFamily="2" charset="2"/>
              <a:buAutoNum type="arabicPeriod"/>
              <a:defRPr/>
            </a:pPr>
            <a:r>
              <a:rPr lang="en-US" sz="2000" smtClean="0"/>
              <a:t>Control- What starts and stops the electricity. </a:t>
            </a:r>
          </a:p>
          <a:p>
            <a:pPr marL="990600" lvl="1" indent="-533400" eaLnBrk="1" hangingPunct="1">
              <a:buFont typeface="Wingdings" pitchFamily="2" charset="2"/>
              <a:buAutoNum type="arabicPeriod"/>
              <a:defRPr/>
            </a:pPr>
            <a:r>
              <a:rPr lang="en-US" sz="2000" smtClean="0"/>
              <a:t>Connectors- The path where the electricity runs.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4" descr="Battery_9V"/>
          <p:cNvPicPr>
            <a:picLocks noChangeAspect="1" noChangeArrowheads="1"/>
          </p:cNvPicPr>
          <p:nvPr/>
        </p:nvPicPr>
        <p:blipFill>
          <a:blip r:embed="rId2" cstate="print"/>
          <a:srcRect/>
          <a:stretch>
            <a:fillRect/>
          </a:stretch>
        </p:blipFill>
        <p:spPr bwMode="auto">
          <a:xfrm>
            <a:off x="1981200" y="3048000"/>
            <a:ext cx="1295400" cy="1295400"/>
          </a:xfrm>
          <a:prstGeom prst="rect">
            <a:avLst/>
          </a:prstGeom>
          <a:noFill/>
          <a:ln w="9525">
            <a:noFill/>
            <a:miter lim="800000"/>
            <a:headEnd/>
            <a:tailEnd/>
          </a:ln>
        </p:spPr>
      </p:pic>
      <p:sp>
        <p:nvSpPr>
          <p:cNvPr id="16387" name="Text Box 5"/>
          <p:cNvSpPr txBox="1">
            <a:spLocks noChangeArrowheads="1"/>
          </p:cNvSpPr>
          <p:nvPr/>
        </p:nvSpPr>
        <p:spPr bwMode="auto">
          <a:xfrm>
            <a:off x="762000" y="3352800"/>
            <a:ext cx="1371600" cy="519113"/>
          </a:xfrm>
          <a:prstGeom prst="rect">
            <a:avLst/>
          </a:prstGeom>
          <a:noFill/>
          <a:ln w="9525">
            <a:noFill/>
            <a:miter lim="800000"/>
            <a:headEnd/>
            <a:tailEnd/>
          </a:ln>
        </p:spPr>
        <p:txBody>
          <a:bodyPr>
            <a:spAutoFit/>
          </a:bodyPr>
          <a:lstStyle/>
          <a:p>
            <a:pPr>
              <a:spcBef>
                <a:spcPct val="50000"/>
              </a:spcBef>
            </a:pPr>
            <a:r>
              <a:rPr lang="en-US" sz="2800"/>
              <a:t>Source</a:t>
            </a:r>
          </a:p>
        </p:txBody>
      </p:sp>
      <p:pic>
        <p:nvPicPr>
          <p:cNvPr id="16388" name="Picture 7" descr="2292light_switch"/>
          <p:cNvPicPr>
            <a:picLocks noChangeAspect="1" noChangeArrowheads="1"/>
          </p:cNvPicPr>
          <p:nvPr/>
        </p:nvPicPr>
        <p:blipFill>
          <a:blip r:embed="rId3" cstate="print"/>
          <a:srcRect/>
          <a:stretch>
            <a:fillRect/>
          </a:stretch>
        </p:blipFill>
        <p:spPr bwMode="auto">
          <a:xfrm>
            <a:off x="6172200" y="2743200"/>
            <a:ext cx="1336675" cy="2057400"/>
          </a:xfrm>
          <a:prstGeom prst="rect">
            <a:avLst/>
          </a:prstGeom>
          <a:noFill/>
          <a:ln w="9525">
            <a:noFill/>
            <a:miter lim="800000"/>
            <a:headEnd/>
            <a:tailEnd/>
          </a:ln>
        </p:spPr>
      </p:pic>
      <p:sp>
        <p:nvSpPr>
          <p:cNvPr id="16389" name="Text Box 8"/>
          <p:cNvSpPr txBox="1">
            <a:spLocks noChangeArrowheads="1"/>
          </p:cNvSpPr>
          <p:nvPr/>
        </p:nvSpPr>
        <p:spPr bwMode="auto">
          <a:xfrm>
            <a:off x="7543800" y="3352800"/>
            <a:ext cx="1600200" cy="519113"/>
          </a:xfrm>
          <a:prstGeom prst="rect">
            <a:avLst/>
          </a:prstGeom>
          <a:noFill/>
          <a:ln w="9525">
            <a:noFill/>
            <a:miter lim="800000"/>
            <a:headEnd/>
            <a:tailEnd/>
          </a:ln>
        </p:spPr>
        <p:txBody>
          <a:bodyPr>
            <a:spAutoFit/>
          </a:bodyPr>
          <a:lstStyle/>
          <a:p>
            <a:pPr>
              <a:spcBef>
                <a:spcPct val="50000"/>
              </a:spcBef>
            </a:pPr>
            <a:r>
              <a:rPr lang="en-US" sz="2800"/>
              <a:t>Control</a:t>
            </a:r>
          </a:p>
        </p:txBody>
      </p:sp>
      <p:pic>
        <p:nvPicPr>
          <p:cNvPr id="16390" name="Picture 10" descr="electric-light-bulb_web1"/>
          <p:cNvPicPr>
            <a:picLocks noChangeAspect="1" noChangeArrowheads="1"/>
          </p:cNvPicPr>
          <p:nvPr/>
        </p:nvPicPr>
        <p:blipFill>
          <a:blip r:embed="rId4" cstate="print"/>
          <a:srcRect/>
          <a:stretch>
            <a:fillRect/>
          </a:stretch>
        </p:blipFill>
        <p:spPr bwMode="auto">
          <a:xfrm>
            <a:off x="3962400" y="533400"/>
            <a:ext cx="1549400" cy="2324100"/>
          </a:xfrm>
          <a:prstGeom prst="rect">
            <a:avLst/>
          </a:prstGeom>
          <a:noFill/>
          <a:ln w="9525">
            <a:noFill/>
            <a:miter lim="800000"/>
            <a:headEnd/>
            <a:tailEnd/>
          </a:ln>
        </p:spPr>
      </p:pic>
      <p:sp>
        <p:nvSpPr>
          <p:cNvPr id="16391" name="Text Box 11"/>
          <p:cNvSpPr txBox="1">
            <a:spLocks noChangeArrowheads="1"/>
          </p:cNvSpPr>
          <p:nvPr/>
        </p:nvSpPr>
        <p:spPr bwMode="auto">
          <a:xfrm>
            <a:off x="4343400" y="0"/>
            <a:ext cx="1066800" cy="519113"/>
          </a:xfrm>
          <a:prstGeom prst="rect">
            <a:avLst/>
          </a:prstGeom>
          <a:noFill/>
          <a:ln w="9525">
            <a:noFill/>
            <a:miter lim="800000"/>
            <a:headEnd/>
            <a:tailEnd/>
          </a:ln>
        </p:spPr>
        <p:txBody>
          <a:bodyPr>
            <a:spAutoFit/>
          </a:bodyPr>
          <a:lstStyle/>
          <a:p>
            <a:pPr>
              <a:spcBef>
                <a:spcPct val="50000"/>
              </a:spcBef>
            </a:pPr>
            <a:r>
              <a:rPr lang="en-US" sz="2800"/>
              <a:t>Load</a:t>
            </a:r>
          </a:p>
        </p:txBody>
      </p:sp>
      <p:sp>
        <p:nvSpPr>
          <p:cNvPr id="16392" name="Freeform 12"/>
          <p:cNvSpPr>
            <a:spLocks/>
          </p:cNvSpPr>
          <p:nvPr/>
        </p:nvSpPr>
        <p:spPr bwMode="auto">
          <a:xfrm>
            <a:off x="2298700" y="2108200"/>
            <a:ext cx="2349500" cy="1041400"/>
          </a:xfrm>
          <a:custGeom>
            <a:avLst/>
            <a:gdLst>
              <a:gd name="T0" fmla="*/ 2147483647 w 1480"/>
              <a:gd name="T1" fmla="*/ 2147483647 h 656"/>
              <a:gd name="T2" fmla="*/ 2147483647 w 1480"/>
              <a:gd name="T3" fmla="*/ 2147483647 h 656"/>
              <a:gd name="T4" fmla="*/ 2147483647 w 1480"/>
              <a:gd name="T5" fmla="*/ 2147483647 h 656"/>
              <a:gd name="T6" fmla="*/ 2147483647 w 1480"/>
              <a:gd name="T7" fmla="*/ 2147483647 h 656"/>
              <a:gd name="T8" fmla="*/ 2147483647 w 1480"/>
              <a:gd name="T9" fmla="*/ 2147483647 h 656"/>
              <a:gd name="T10" fmla="*/ 2147483647 w 1480"/>
              <a:gd name="T11" fmla="*/ 2147483647 h 656"/>
              <a:gd name="T12" fmla="*/ 0 60000 65536"/>
              <a:gd name="T13" fmla="*/ 0 60000 65536"/>
              <a:gd name="T14" fmla="*/ 0 60000 65536"/>
              <a:gd name="T15" fmla="*/ 0 60000 65536"/>
              <a:gd name="T16" fmla="*/ 0 60000 65536"/>
              <a:gd name="T17" fmla="*/ 0 60000 65536"/>
              <a:gd name="T18" fmla="*/ 0 w 1480"/>
              <a:gd name="T19" fmla="*/ 0 h 656"/>
              <a:gd name="T20" fmla="*/ 1480 w 1480"/>
              <a:gd name="T21" fmla="*/ 656 h 656"/>
            </a:gdLst>
            <a:ahLst/>
            <a:cxnLst>
              <a:cxn ang="T12">
                <a:pos x="T0" y="T1"/>
              </a:cxn>
              <a:cxn ang="T13">
                <a:pos x="T2" y="T3"/>
              </a:cxn>
              <a:cxn ang="T14">
                <a:pos x="T4" y="T5"/>
              </a:cxn>
              <a:cxn ang="T15">
                <a:pos x="T6" y="T7"/>
              </a:cxn>
              <a:cxn ang="T16">
                <a:pos x="T8" y="T9"/>
              </a:cxn>
              <a:cxn ang="T17">
                <a:pos x="T10" y="T11"/>
              </a:cxn>
            </a:cxnLst>
            <a:rect l="T18" t="T19" r="T20" b="T21"/>
            <a:pathLst>
              <a:path w="1480" h="656">
                <a:moveTo>
                  <a:pt x="88" y="592"/>
                </a:moveTo>
                <a:cubicBezTo>
                  <a:pt x="44" y="472"/>
                  <a:pt x="0" y="352"/>
                  <a:pt x="40" y="256"/>
                </a:cubicBezTo>
                <a:cubicBezTo>
                  <a:pt x="80" y="160"/>
                  <a:pt x="216" y="0"/>
                  <a:pt x="328" y="16"/>
                </a:cubicBezTo>
                <a:cubicBezTo>
                  <a:pt x="440" y="32"/>
                  <a:pt x="560" y="248"/>
                  <a:pt x="712" y="352"/>
                </a:cubicBezTo>
                <a:cubicBezTo>
                  <a:pt x="864" y="456"/>
                  <a:pt x="1112" y="624"/>
                  <a:pt x="1240" y="640"/>
                </a:cubicBezTo>
                <a:cubicBezTo>
                  <a:pt x="1368" y="656"/>
                  <a:pt x="1424" y="552"/>
                  <a:pt x="1480" y="448"/>
                </a:cubicBezTo>
              </a:path>
            </a:pathLst>
          </a:custGeom>
          <a:noFill/>
          <a:ln w="38100">
            <a:solidFill>
              <a:schemeClr val="tx1"/>
            </a:solidFill>
            <a:round/>
            <a:headEnd/>
            <a:tailEnd/>
          </a:ln>
        </p:spPr>
        <p:txBody>
          <a:bodyPr/>
          <a:lstStyle/>
          <a:p>
            <a:endParaRPr lang="en-US"/>
          </a:p>
        </p:txBody>
      </p:sp>
      <p:sp>
        <p:nvSpPr>
          <p:cNvPr id="16393" name="Freeform 13"/>
          <p:cNvSpPr>
            <a:spLocks/>
          </p:cNvSpPr>
          <p:nvPr/>
        </p:nvSpPr>
        <p:spPr bwMode="auto">
          <a:xfrm>
            <a:off x="4833938" y="1854200"/>
            <a:ext cx="2036762" cy="1874838"/>
          </a:xfrm>
          <a:custGeom>
            <a:avLst/>
            <a:gdLst>
              <a:gd name="T0" fmla="*/ 2147483647 w 1283"/>
              <a:gd name="T1" fmla="*/ 2147483647 h 1181"/>
              <a:gd name="T2" fmla="*/ 2147483647 w 1283"/>
              <a:gd name="T3" fmla="*/ 2147483647 h 1181"/>
              <a:gd name="T4" fmla="*/ 2147483647 w 1283"/>
              <a:gd name="T5" fmla="*/ 2147483647 h 1181"/>
              <a:gd name="T6" fmla="*/ 2147483647 w 1283"/>
              <a:gd name="T7" fmla="*/ 2147483647 h 1181"/>
              <a:gd name="T8" fmla="*/ 2147483647 w 1283"/>
              <a:gd name="T9" fmla="*/ 2147483647 h 1181"/>
              <a:gd name="T10" fmla="*/ 2147483647 w 1283"/>
              <a:gd name="T11" fmla="*/ 2147483647 h 1181"/>
              <a:gd name="T12" fmla="*/ 0 60000 65536"/>
              <a:gd name="T13" fmla="*/ 0 60000 65536"/>
              <a:gd name="T14" fmla="*/ 0 60000 65536"/>
              <a:gd name="T15" fmla="*/ 0 60000 65536"/>
              <a:gd name="T16" fmla="*/ 0 60000 65536"/>
              <a:gd name="T17" fmla="*/ 0 60000 65536"/>
              <a:gd name="T18" fmla="*/ 0 w 1283"/>
              <a:gd name="T19" fmla="*/ 0 h 1181"/>
              <a:gd name="T20" fmla="*/ 1283 w 1283"/>
              <a:gd name="T21" fmla="*/ 1181 h 1181"/>
            </a:gdLst>
            <a:ahLst/>
            <a:cxnLst>
              <a:cxn ang="T12">
                <a:pos x="T0" y="T1"/>
              </a:cxn>
              <a:cxn ang="T13">
                <a:pos x="T2" y="T3"/>
              </a:cxn>
              <a:cxn ang="T14">
                <a:pos x="T4" y="T5"/>
              </a:cxn>
              <a:cxn ang="T15">
                <a:pos x="T6" y="T7"/>
              </a:cxn>
              <a:cxn ang="T16">
                <a:pos x="T8" y="T9"/>
              </a:cxn>
              <a:cxn ang="T17">
                <a:pos x="T10" y="T11"/>
              </a:cxn>
            </a:cxnLst>
            <a:rect l="T18" t="T19" r="T20" b="T21"/>
            <a:pathLst>
              <a:path w="1283" h="1181">
                <a:moveTo>
                  <a:pt x="56" y="624"/>
                </a:moveTo>
                <a:cubicBezTo>
                  <a:pt x="58" y="709"/>
                  <a:pt x="0" y="1091"/>
                  <a:pt x="75" y="1136"/>
                </a:cubicBezTo>
                <a:cubicBezTo>
                  <a:pt x="150" y="1181"/>
                  <a:pt x="411" y="1024"/>
                  <a:pt x="507" y="896"/>
                </a:cubicBezTo>
                <a:cubicBezTo>
                  <a:pt x="603" y="768"/>
                  <a:pt x="539" y="512"/>
                  <a:pt x="651" y="368"/>
                </a:cubicBezTo>
                <a:cubicBezTo>
                  <a:pt x="763" y="224"/>
                  <a:pt x="1075" y="0"/>
                  <a:pt x="1179" y="32"/>
                </a:cubicBezTo>
                <a:cubicBezTo>
                  <a:pt x="1283" y="64"/>
                  <a:pt x="1279" y="312"/>
                  <a:pt x="1275" y="560"/>
                </a:cubicBezTo>
              </a:path>
            </a:pathLst>
          </a:custGeom>
          <a:noFill/>
          <a:ln w="38100">
            <a:solidFill>
              <a:schemeClr val="tx1"/>
            </a:solidFill>
            <a:round/>
            <a:headEnd/>
            <a:tailEnd/>
          </a:ln>
        </p:spPr>
        <p:txBody>
          <a:bodyPr/>
          <a:lstStyle/>
          <a:p>
            <a:endParaRPr lang="en-US"/>
          </a:p>
        </p:txBody>
      </p:sp>
      <p:sp>
        <p:nvSpPr>
          <p:cNvPr id="16394" name="Freeform 14"/>
          <p:cNvSpPr>
            <a:spLocks/>
          </p:cNvSpPr>
          <p:nvPr/>
        </p:nvSpPr>
        <p:spPr bwMode="auto">
          <a:xfrm>
            <a:off x="2819400" y="2794000"/>
            <a:ext cx="4038600" cy="3149600"/>
          </a:xfrm>
          <a:custGeom>
            <a:avLst/>
            <a:gdLst>
              <a:gd name="T0" fmla="*/ 0 w 2544"/>
              <a:gd name="T1" fmla="*/ 2147483647 h 1984"/>
              <a:gd name="T2" fmla="*/ 2147483647 w 2544"/>
              <a:gd name="T3" fmla="*/ 2147483647 h 1984"/>
              <a:gd name="T4" fmla="*/ 2147483647 w 2544"/>
              <a:gd name="T5" fmla="*/ 2147483647 h 1984"/>
              <a:gd name="T6" fmla="*/ 2147483647 w 2544"/>
              <a:gd name="T7" fmla="*/ 2147483647 h 1984"/>
              <a:gd name="T8" fmla="*/ 2147483647 w 2544"/>
              <a:gd name="T9" fmla="*/ 2147483647 h 1984"/>
              <a:gd name="T10" fmla="*/ 2147483647 w 2544"/>
              <a:gd name="T11" fmla="*/ 2147483647 h 1984"/>
              <a:gd name="T12" fmla="*/ 2147483647 w 2544"/>
              <a:gd name="T13" fmla="*/ 2147483647 h 1984"/>
              <a:gd name="T14" fmla="*/ 2147483647 w 2544"/>
              <a:gd name="T15" fmla="*/ 2147483647 h 1984"/>
              <a:gd name="T16" fmla="*/ 0 60000 65536"/>
              <a:gd name="T17" fmla="*/ 0 60000 65536"/>
              <a:gd name="T18" fmla="*/ 0 60000 65536"/>
              <a:gd name="T19" fmla="*/ 0 60000 65536"/>
              <a:gd name="T20" fmla="*/ 0 60000 65536"/>
              <a:gd name="T21" fmla="*/ 0 60000 65536"/>
              <a:gd name="T22" fmla="*/ 0 60000 65536"/>
              <a:gd name="T23" fmla="*/ 0 60000 65536"/>
              <a:gd name="T24" fmla="*/ 0 w 2544"/>
              <a:gd name="T25" fmla="*/ 0 h 1984"/>
              <a:gd name="T26" fmla="*/ 2544 w 2544"/>
              <a:gd name="T27" fmla="*/ 1984 h 19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44" h="1984">
                <a:moveTo>
                  <a:pt x="0" y="160"/>
                </a:moveTo>
                <a:cubicBezTo>
                  <a:pt x="28" y="80"/>
                  <a:pt x="56" y="0"/>
                  <a:pt x="144" y="16"/>
                </a:cubicBezTo>
                <a:cubicBezTo>
                  <a:pt x="232" y="32"/>
                  <a:pt x="456" y="120"/>
                  <a:pt x="528" y="256"/>
                </a:cubicBezTo>
                <a:cubicBezTo>
                  <a:pt x="600" y="392"/>
                  <a:pt x="448" y="568"/>
                  <a:pt x="576" y="832"/>
                </a:cubicBezTo>
                <a:cubicBezTo>
                  <a:pt x="704" y="1096"/>
                  <a:pt x="1048" y="1696"/>
                  <a:pt x="1296" y="1840"/>
                </a:cubicBezTo>
                <a:cubicBezTo>
                  <a:pt x="1544" y="1984"/>
                  <a:pt x="1872" y="1736"/>
                  <a:pt x="2064" y="1696"/>
                </a:cubicBezTo>
                <a:cubicBezTo>
                  <a:pt x="2256" y="1656"/>
                  <a:pt x="2368" y="1672"/>
                  <a:pt x="2448" y="1600"/>
                </a:cubicBezTo>
                <a:cubicBezTo>
                  <a:pt x="2528" y="1528"/>
                  <a:pt x="2536" y="1396"/>
                  <a:pt x="2544" y="1264"/>
                </a:cubicBezTo>
              </a:path>
            </a:pathLst>
          </a:custGeom>
          <a:noFill/>
          <a:ln w="38100">
            <a:solidFill>
              <a:schemeClr val="tx1"/>
            </a:solidFill>
            <a:round/>
            <a:headEnd/>
            <a:tailEnd/>
          </a:ln>
        </p:spPr>
        <p:txBody>
          <a:bodyPr/>
          <a:lstStyle/>
          <a:p>
            <a:endParaRPr lang="en-US"/>
          </a:p>
        </p:txBody>
      </p:sp>
      <p:sp>
        <p:nvSpPr>
          <p:cNvPr id="16395" name="Text Box 15"/>
          <p:cNvSpPr txBox="1">
            <a:spLocks noChangeArrowheads="1"/>
          </p:cNvSpPr>
          <p:nvPr/>
        </p:nvSpPr>
        <p:spPr bwMode="auto">
          <a:xfrm>
            <a:off x="2743200" y="5181600"/>
            <a:ext cx="2057400" cy="519113"/>
          </a:xfrm>
          <a:prstGeom prst="rect">
            <a:avLst/>
          </a:prstGeom>
          <a:noFill/>
          <a:ln w="9525">
            <a:noFill/>
            <a:miter lim="800000"/>
            <a:headEnd/>
            <a:tailEnd/>
          </a:ln>
        </p:spPr>
        <p:txBody>
          <a:bodyPr>
            <a:spAutoFit/>
          </a:bodyPr>
          <a:lstStyle/>
          <a:p>
            <a:pPr>
              <a:spcBef>
                <a:spcPct val="50000"/>
              </a:spcBef>
            </a:pPr>
            <a:r>
              <a:rPr lang="en-US" sz="2800"/>
              <a:t>Connector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defRPr/>
            </a:pPr>
            <a:r>
              <a:rPr lang="en-US" smtClean="0"/>
              <a:t>Electrical circuit- Source</a:t>
            </a:r>
          </a:p>
        </p:txBody>
      </p:sp>
      <p:sp>
        <p:nvSpPr>
          <p:cNvPr id="24579" name="Rectangle 3"/>
          <p:cNvSpPr>
            <a:spLocks noGrp="1" noChangeArrowheads="1"/>
          </p:cNvSpPr>
          <p:nvPr>
            <p:ph type="body" idx="1"/>
          </p:nvPr>
        </p:nvSpPr>
        <p:spPr/>
        <p:txBody>
          <a:bodyPr/>
          <a:lstStyle/>
          <a:p>
            <a:pPr eaLnBrk="1" hangingPunct="1">
              <a:defRPr/>
            </a:pPr>
            <a:r>
              <a:rPr lang="en-US" u="sng" dirty="0" smtClean="0"/>
              <a:t>Cells</a:t>
            </a:r>
            <a:r>
              <a:rPr lang="en-US" dirty="0" smtClean="0"/>
              <a:t>- Converts chemical energy into electrical energy.</a:t>
            </a:r>
          </a:p>
          <a:p>
            <a:pPr eaLnBrk="1" hangingPunct="1">
              <a:defRPr/>
            </a:pPr>
            <a:r>
              <a:rPr lang="en-US" u="sng" dirty="0" smtClean="0"/>
              <a:t>Batteries-</a:t>
            </a:r>
            <a:r>
              <a:rPr lang="en-US" dirty="0" smtClean="0"/>
              <a:t> combination of 2 or more cells</a:t>
            </a:r>
          </a:p>
          <a:p>
            <a:pPr eaLnBrk="1" hangingPunct="1">
              <a:defRPr/>
            </a:pPr>
            <a:r>
              <a:rPr lang="en-US" u="sng" dirty="0" smtClean="0"/>
              <a:t>Generators</a:t>
            </a:r>
            <a:r>
              <a:rPr lang="en-US" dirty="0" smtClean="0"/>
              <a:t>-a device that converts movement into electrical energy </a:t>
            </a:r>
          </a:p>
          <a:p>
            <a:pPr eaLnBrk="1" hangingPunct="1">
              <a:defRPr/>
            </a:pPr>
            <a:r>
              <a:rPr lang="en-US" u="sng" dirty="0" smtClean="0"/>
              <a:t>Photoelectric cells-</a:t>
            </a:r>
            <a:r>
              <a:rPr lang="en-US" dirty="0" smtClean="0"/>
              <a:t> a cell that converts light directly into electrical energy</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5" descr="427677vb"/>
          <p:cNvPicPr>
            <a:picLocks noChangeAspect="1" noChangeArrowheads="1"/>
          </p:cNvPicPr>
          <p:nvPr/>
        </p:nvPicPr>
        <p:blipFill>
          <a:blip r:embed="rId2" cstate="print"/>
          <a:srcRect/>
          <a:stretch>
            <a:fillRect/>
          </a:stretch>
        </p:blipFill>
        <p:spPr bwMode="auto">
          <a:xfrm>
            <a:off x="762000" y="990600"/>
            <a:ext cx="2209800" cy="2209800"/>
          </a:xfrm>
          <a:prstGeom prst="rect">
            <a:avLst/>
          </a:prstGeom>
          <a:noFill/>
          <a:ln w="9525">
            <a:noFill/>
            <a:miter lim="800000"/>
            <a:headEnd/>
            <a:tailEnd/>
          </a:ln>
        </p:spPr>
      </p:pic>
      <p:sp>
        <p:nvSpPr>
          <p:cNvPr id="18435" name="Text Box 6"/>
          <p:cNvSpPr txBox="1">
            <a:spLocks noChangeArrowheads="1"/>
          </p:cNvSpPr>
          <p:nvPr/>
        </p:nvSpPr>
        <p:spPr bwMode="auto">
          <a:xfrm>
            <a:off x="1524000" y="381000"/>
            <a:ext cx="838200" cy="519113"/>
          </a:xfrm>
          <a:prstGeom prst="rect">
            <a:avLst/>
          </a:prstGeom>
          <a:noFill/>
          <a:ln w="9525">
            <a:noFill/>
            <a:miter lim="800000"/>
            <a:headEnd/>
            <a:tailEnd/>
          </a:ln>
        </p:spPr>
        <p:txBody>
          <a:bodyPr>
            <a:spAutoFit/>
          </a:bodyPr>
          <a:lstStyle/>
          <a:p>
            <a:pPr>
              <a:spcBef>
                <a:spcPct val="50000"/>
              </a:spcBef>
            </a:pPr>
            <a:r>
              <a:rPr lang="en-US" sz="2800"/>
              <a:t>Cell</a:t>
            </a:r>
          </a:p>
        </p:txBody>
      </p:sp>
      <p:pic>
        <p:nvPicPr>
          <p:cNvPr id="18436" name="Picture 8" descr="Duracell_9v_imageL"/>
          <p:cNvPicPr>
            <a:picLocks noChangeAspect="1" noChangeArrowheads="1"/>
          </p:cNvPicPr>
          <p:nvPr/>
        </p:nvPicPr>
        <p:blipFill>
          <a:blip r:embed="rId3" cstate="print"/>
          <a:srcRect/>
          <a:stretch>
            <a:fillRect/>
          </a:stretch>
        </p:blipFill>
        <p:spPr bwMode="auto">
          <a:xfrm>
            <a:off x="6705600" y="990600"/>
            <a:ext cx="1733550" cy="1733550"/>
          </a:xfrm>
          <a:prstGeom prst="rect">
            <a:avLst/>
          </a:prstGeom>
          <a:noFill/>
          <a:ln w="9525">
            <a:noFill/>
            <a:miter lim="800000"/>
            <a:headEnd/>
            <a:tailEnd/>
          </a:ln>
        </p:spPr>
      </p:pic>
      <p:pic>
        <p:nvPicPr>
          <p:cNvPr id="18437" name="Picture 10" descr="Duracell-Announces-2650-mAh-NiMH-Rechargeable-Batteries-2"/>
          <p:cNvPicPr>
            <a:picLocks noChangeAspect="1" noChangeArrowheads="1"/>
          </p:cNvPicPr>
          <p:nvPr/>
        </p:nvPicPr>
        <p:blipFill>
          <a:blip r:embed="rId4" cstate="print"/>
          <a:srcRect/>
          <a:stretch>
            <a:fillRect/>
          </a:stretch>
        </p:blipFill>
        <p:spPr bwMode="auto">
          <a:xfrm>
            <a:off x="4800600" y="990600"/>
            <a:ext cx="1752600" cy="1752600"/>
          </a:xfrm>
          <a:prstGeom prst="rect">
            <a:avLst/>
          </a:prstGeom>
          <a:noFill/>
          <a:ln w="9525">
            <a:noFill/>
            <a:miter lim="800000"/>
            <a:headEnd/>
            <a:tailEnd/>
          </a:ln>
        </p:spPr>
      </p:pic>
      <p:sp>
        <p:nvSpPr>
          <p:cNvPr id="18438" name="Text Box 11"/>
          <p:cNvSpPr txBox="1">
            <a:spLocks noChangeArrowheads="1"/>
          </p:cNvSpPr>
          <p:nvPr/>
        </p:nvSpPr>
        <p:spPr bwMode="auto">
          <a:xfrm>
            <a:off x="5943600" y="381000"/>
            <a:ext cx="1447800" cy="519113"/>
          </a:xfrm>
          <a:prstGeom prst="rect">
            <a:avLst/>
          </a:prstGeom>
          <a:noFill/>
          <a:ln w="9525">
            <a:noFill/>
            <a:miter lim="800000"/>
            <a:headEnd/>
            <a:tailEnd/>
          </a:ln>
        </p:spPr>
        <p:txBody>
          <a:bodyPr>
            <a:spAutoFit/>
          </a:bodyPr>
          <a:lstStyle/>
          <a:p>
            <a:pPr>
              <a:spcBef>
                <a:spcPct val="50000"/>
              </a:spcBef>
            </a:pPr>
            <a:r>
              <a:rPr lang="en-US" sz="2800"/>
              <a:t>Battery</a:t>
            </a:r>
          </a:p>
        </p:txBody>
      </p:sp>
      <p:pic>
        <p:nvPicPr>
          <p:cNvPr id="18439" name="Picture 15" descr="generator"/>
          <p:cNvPicPr>
            <a:picLocks noChangeAspect="1" noChangeArrowheads="1"/>
          </p:cNvPicPr>
          <p:nvPr/>
        </p:nvPicPr>
        <p:blipFill>
          <a:blip r:embed="rId5" cstate="print"/>
          <a:srcRect/>
          <a:stretch>
            <a:fillRect/>
          </a:stretch>
        </p:blipFill>
        <p:spPr bwMode="auto">
          <a:xfrm>
            <a:off x="609600" y="4343400"/>
            <a:ext cx="2171700" cy="2171700"/>
          </a:xfrm>
          <a:prstGeom prst="rect">
            <a:avLst/>
          </a:prstGeom>
          <a:noFill/>
          <a:ln w="9525">
            <a:noFill/>
            <a:miter lim="800000"/>
            <a:headEnd/>
            <a:tailEnd/>
          </a:ln>
        </p:spPr>
      </p:pic>
      <p:sp>
        <p:nvSpPr>
          <p:cNvPr id="18440" name="Text Box 16"/>
          <p:cNvSpPr txBox="1">
            <a:spLocks noChangeArrowheads="1"/>
          </p:cNvSpPr>
          <p:nvPr/>
        </p:nvSpPr>
        <p:spPr bwMode="auto">
          <a:xfrm>
            <a:off x="762000" y="3810000"/>
            <a:ext cx="1981200" cy="519113"/>
          </a:xfrm>
          <a:prstGeom prst="rect">
            <a:avLst/>
          </a:prstGeom>
          <a:noFill/>
          <a:ln w="9525">
            <a:noFill/>
            <a:miter lim="800000"/>
            <a:headEnd/>
            <a:tailEnd/>
          </a:ln>
        </p:spPr>
        <p:txBody>
          <a:bodyPr>
            <a:spAutoFit/>
          </a:bodyPr>
          <a:lstStyle/>
          <a:p>
            <a:pPr>
              <a:spcBef>
                <a:spcPct val="50000"/>
              </a:spcBef>
            </a:pPr>
            <a:r>
              <a:rPr lang="en-US" sz="2800"/>
              <a:t>Generator</a:t>
            </a:r>
          </a:p>
        </p:txBody>
      </p:sp>
      <p:pic>
        <p:nvPicPr>
          <p:cNvPr id="18441" name="Picture 18" descr="solar_panel"/>
          <p:cNvPicPr>
            <a:picLocks noChangeAspect="1" noChangeArrowheads="1"/>
          </p:cNvPicPr>
          <p:nvPr/>
        </p:nvPicPr>
        <p:blipFill>
          <a:blip r:embed="rId6" cstate="print"/>
          <a:srcRect/>
          <a:stretch>
            <a:fillRect/>
          </a:stretch>
        </p:blipFill>
        <p:spPr bwMode="auto">
          <a:xfrm>
            <a:off x="5029200" y="4267200"/>
            <a:ext cx="2971800" cy="2211388"/>
          </a:xfrm>
          <a:prstGeom prst="rect">
            <a:avLst/>
          </a:prstGeom>
          <a:noFill/>
          <a:ln w="9525">
            <a:noFill/>
            <a:miter lim="800000"/>
            <a:headEnd/>
            <a:tailEnd/>
          </a:ln>
        </p:spPr>
      </p:pic>
      <p:sp>
        <p:nvSpPr>
          <p:cNvPr id="18442" name="Text Box 19"/>
          <p:cNvSpPr txBox="1">
            <a:spLocks noChangeArrowheads="1"/>
          </p:cNvSpPr>
          <p:nvPr/>
        </p:nvSpPr>
        <p:spPr bwMode="auto">
          <a:xfrm>
            <a:off x="5029200" y="3810000"/>
            <a:ext cx="2971800" cy="519113"/>
          </a:xfrm>
          <a:prstGeom prst="rect">
            <a:avLst/>
          </a:prstGeom>
          <a:noFill/>
          <a:ln w="9525">
            <a:noFill/>
            <a:miter lim="800000"/>
            <a:headEnd/>
            <a:tailEnd/>
          </a:ln>
        </p:spPr>
        <p:txBody>
          <a:bodyPr>
            <a:spAutoFit/>
          </a:bodyPr>
          <a:lstStyle/>
          <a:p>
            <a:pPr>
              <a:spcBef>
                <a:spcPct val="50000"/>
              </a:spcBef>
            </a:pPr>
            <a:r>
              <a:rPr lang="en-US" sz="2800"/>
              <a:t>Photoelectric Cell</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defRPr/>
            </a:pPr>
            <a:r>
              <a:rPr lang="en-US" smtClean="0"/>
              <a:t>Current Electricity</a:t>
            </a:r>
          </a:p>
        </p:txBody>
      </p:sp>
      <p:sp>
        <p:nvSpPr>
          <p:cNvPr id="4099" name="Rectangle 3"/>
          <p:cNvSpPr>
            <a:spLocks noGrp="1" noChangeArrowheads="1"/>
          </p:cNvSpPr>
          <p:nvPr>
            <p:ph type="body" sz="half" idx="1"/>
          </p:nvPr>
        </p:nvSpPr>
        <p:spPr>
          <a:xfrm>
            <a:off x="457200" y="1981200"/>
            <a:ext cx="8077200" cy="4114800"/>
          </a:xfrm>
        </p:spPr>
        <p:txBody>
          <a:bodyPr/>
          <a:lstStyle/>
          <a:p>
            <a:pPr eaLnBrk="1" hangingPunct="1">
              <a:defRPr/>
            </a:pPr>
            <a:r>
              <a:rPr lang="en-US" sz="2800" smtClean="0"/>
              <a:t>The movement of electric charge from one place to another.</a:t>
            </a:r>
          </a:p>
        </p:txBody>
      </p:sp>
      <p:pic>
        <p:nvPicPr>
          <p:cNvPr id="3076" name="Picture 5" descr="current_animation"/>
          <p:cNvPicPr>
            <a:picLocks noGrp="1" noChangeAspect="1" noChangeArrowheads="1" noCrop="1"/>
          </p:cNvPicPr>
          <p:nvPr>
            <p:ph sz="half" idx="2"/>
          </p:nvPr>
        </p:nvPicPr>
        <p:blipFill>
          <a:blip r:embed="rId2" cstate="print"/>
          <a:srcRect/>
          <a:stretch>
            <a:fillRect/>
          </a:stretch>
        </p:blipFill>
        <p:spPr>
          <a:xfrm>
            <a:off x="2438400" y="3352800"/>
            <a:ext cx="3548063" cy="2759075"/>
          </a:xfr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defRPr/>
            </a:pPr>
            <a:r>
              <a:rPr lang="en-US" sz="4000" smtClean="0"/>
              <a:t>Electrical circuit- Source cont’d</a:t>
            </a:r>
            <a:br>
              <a:rPr lang="en-US" sz="4000" smtClean="0"/>
            </a:br>
            <a:r>
              <a:rPr lang="en-US" sz="4000" smtClean="0"/>
              <a:t>Cells</a:t>
            </a:r>
          </a:p>
        </p:txBody>
      </p:sp>
      <p:sp>
        <p:nvSpPr>
          <p:cNvPr id="28675" name="Rectangle 3"/>
          <p:cNvSpPr>
            <a:spLocks noGrp="1" noChangeArrowheads="1"/>
          </p:cNvSpPr>
          <p:nvPr>
            <p:ph type="body" idx="1"/>
          </p:nvPr>
        </p:nvSpPr>
        <p:spPr/>
        <p:txBody>
          <a:bodyPr/>
          <a:lstStyle/>
          <a:p>
            <a:pPr eaLnBrk="1" hangingPunct="1">
              <a:lnSpc>
                <a:spcPct val="90000"/>
              </a:lnSpc>
              <a:defRPr/>
            </a:pPr>
            <a:r>
              <a:rPr lang="en-US" sz="2400" u="sng" smtClean="0"/>
              <a:t>Primary cells-</a:t>
            </a:r>
            <a:r>
              <a:rPr lang="en-US" sz="2400" smtClean="0"/>
              <a:t> Disposable cells</a:t>
            </a:r>
          </a:p>
          <a:p>
            <a:pPr eaLnBrk="1" hangingPunct="1">
              <a:lnSpc>
                <a:spcPct val="90000"/>
              </a:lnSpc>
              <a:defRPr/>
            </a:pPr>
            <a:r>
              <a:rPr lang="en-US" sz="2400" u="sng" smtClean="0"/>
              <a:t>Secondary cell-</a:t>
            </a:r>
            <a:r>
              <a:rPr lang="en-US" sz="2400" smtClean="0"/>
              <a:t> reusable cells </a:t>
            </a:r>
          </a:p>
          <a:p>
            <a:pPr eaLnBrk="1" hangingPunct="1">
              <a:lnSpc>
                <a:spcPct val="90000"/>
              </a:lnSpc>
              <a:buFont typeface="Wingdings" pitchFamily="2" charset="2"/>
              <a:buNone/>
              <a:defRPr/>
            </a:pPr>
            <a:endParaRPr lang="en-US" sz="2400" smtClean="0"/>
          </a:p>
          <a:p>
            <a:pPr eaLnBrk="1" hangingPunct="1">
              <a:lnSpc>
                <a:spcPct val="90000"/>
              </a:lnSpc>
              <a:buFont typeface="Wingdings" pitchFamily="2" charset="2"/>
              <a:buNone/>
              <a:defRPr/>
            </a:pPr>
            <a:r>
              <a:rPr lang="en-US" sz="2400" smtClean="0"/>
              <a:t>All cells contain:</a:t>
            </a:r>
          </a:p>
          <a:p>
            <a:pPr eaLnBrk="1" hangingPunct="1">
              <a:lnSpc>
                <a:spcPct val="90000"/>
              </a:lnSpc>
              <a:buFont typeface="Wingdings" pitchFamily="2" charset="2"/>
              <a:buNone/>
              <a:defRPr/>
            </a:pPr>
            <a:r>
              <a:rPr lang="en-US" sz="2400" u="sng" smtClean="0"/>
              <a:t>Electrodes</a:t>
            </a:r>
            <a:r>
              <a:rPr lang="en-US" sz="2400" smtClean="0"/>
              <a:t>- Metal plates that are placed in the electrolyte</a:t>
            </a:r>
          </a:p>
          <a:p>
            <a:pPr eaLnBrk="1" hangingPunct="1">
              <a:lnSpc>
                <a:spcPct val="90000"/>
              </a:lnSpc>
              <a:buFont typeface="Wingdings" pitchFamily="2" charset="2"/>
              <a:buNone/>
              <a:defRPr/>
            </a:pPr>
            <a:r>
              <a:rPr lang="en-US" sz="2400" u="sng" smtClean="0"/>
              <a:t>Electrolytes</a:t>
            </a:r>
            <a:r>
              <a:rPr lang="en-US" sz="2400" smtClean="0"/>
              <a:t>- Chemicals that conduct electric current</a:t>
            </a:r>
          </a:p>
          <a:p>
            <a:pPr eaLnBrk="1" hangingPunct="1">
              <a:lnSpc>
                <a:spcPct val="90000"/>
              </a:lnSpc>
              <a:buFont typeface="Wingdings" pitchFamily="2" charset="2"/>
              <a:buNone/>
              <a:defRPr/>
            </a:pPr>
            <a:r>
              <a:rPr lang="en-US" sz="2400" u="sng" smtClean="0"/>
              <a:t>Positive terminal-</a:t>
            </a:r>
            <a:r>
              <a:rPr lang="en-US" sz="2400" smtClean="0"/>
              <a:t> Place where positive charges collect</a:t>
            </a:r>
          </a:p>
          <a:p>
            <a:pPr eaLnBrk="1" hangingPunct="1">
              <a:lnSpc>
                <a:spcPct val="90000"/>
              </a:lnSpc>
              <a:buFont typeface="Wingdings" pitchFamily="2" charset="2"/>
              <a:buNone/>
              <a:defRPr/>
            </a:pPr>
            <a:r>
              <a:rPr lang="en-US" sz="2400" u="sng" smtClean="0"/>
              <a:t>Negative terminal-</a:t>
            </a:r>
            <a:r>
              <a:rPr lang="en-US" sz="2400" smtClean="0"/>
              <a:t> Place where negative charges collect</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7"/>
          <p:cNvSpPr>
            <a:spLocks noChangeArrowheads="1"/>
          </p:cNvSpPr>
          <p:nvPr/>
        </p:nvSpPr>
        <p:spPr bwMode="auto">
          <a:xfrm>
            <a:off x="7467600" y="5715000"/>
            <a:ext cx="990600" cy="914400"/>
          </a:xfrm>
          <a:prstGeom prst="rect">
            <a:avLst/>
          </a:prstGeom>
          <a:solidFill>
            <a:srgbClr val="55A3AB"/>
          </a:solidFill>
          <a:ln w="9525">
            <a:solidFill>
              <a:schemeClr val="tx1"/>
            </a:solidFill>
            <a:miter lim="800000"/>
            <a:headEnd/>
            <a:tailEnd/>
          </a:ln>
        </p:spPr>
        <p:txBody>
          <a:bodyPr wrap="none" anchor="ctr"/>
          <a:lstStyle/>
          <a:p>
            <a:endParaRPr lang="en-US"/>
          </a:p>
        </p:txBody>
      </p:sp>
      <p:sp>
        <p:nvSpPr>
          <p:cNvPr id="20483" name="Rectangle 5"/>
          <p:cNvSpPr>
            <a:spLocks noChangeArrowheads="1"/>
          </p:cNvSpPr>
          <p:nvPr/>
        </p:nvSpPr>
        <p:spPr bwMode="auto">
          <a:xfrm>
            <a:off x="1219200" y="5029200"/>
            <a:ext cx="1447800" cy="1600200"/>
          </a:xfrm>
          <a:prstGeom prst="rect">
            <a:avLst/>
          </a:prstGeom>
          <a:solidFill>
            <a:srgbClr val="55A3AB"/>
          </a:solidFill>
          <a:ln w="9525">
            <a:solidFill>
              <a:schemeClr val="tx1"/>
            </a:solidFill>
            <a:miter lim="800000"/>
            <a:headEnd/>
            <a:tailEnd/>
          </a:ln>
        </p:spPr>
        <p:txBody>
          <a:bodyPr wrap="none" anchor="ctr"/>
          <a:lstStyle/>
          <a:p>
            <a:endParaRPr lang="en-US"/>
          </a:p>
        </p:txBody>
      </p:sp>
      <p:sp>
        <p:nvSpPr>
          <p:cNvPr id="20484" name="Rectangle 25"/>
          <p:cNvSpPr>
            <a:spLocks noChangeArrowheads="1"/>
          </p:cNvSpPr>
          <p:nvPr/>
        </p:nvSpPr>
        <p:spPr bwMode="auto">
          <a:xfrm>
            <a:off x="5638800" y="5715000"/>
            <a:ext cx="990600" cy="914400"/>
          </a:xfrm>
          <a:prstGeom prst="rect">
            <a:avLst/>
          </a:prstGeom>
          <a:solidFill>
            <a:srgbClr val="55A3AB"/>
          </a:solidFill>
          <a:ln w="9525">
            <a:solidFill>
              <a:schemeClr val="tx1"/>
            </a:solidFill>
            <a:miter lim="800000"/>
            <a:headEnd/>
            <a:tailEnd/>
          </a:ln>
        </p:spPr>
        <p:txBody>
          <a:bodyPr wrap="none" anchor="ctr"/>
          <a:lstStyle/>
          <a:p>
            <a:endParaRPr lang="en-US"/>
          </a:p>
        </p:txBody>
      </p:sp>
      <p:sp>
        <p:nvSpPr>
          <p:cNvPr id="29698" name="Rectangle 2"/>
          <p:cNvSpPr>
            <a:spLocks noGrp="1" noChangeArrowheads="1"/>
          </p:cNvSpPr>
          <p:nvPr>
            <p:ph type="title"/>
          </p:nvPr>
        </p:nvSpPr>
        <p:spPr/>
        <p:txBody>
          <a:bodyPr/>
          <a:lstStyle/>
          <a:p>
            <a:pPr eaLnBrk="1" hangingPunct="1">
              <a:defRPr/>
            </a:pPr>
            <a:r>
              <a:rPr lang="en-US" smtClean="0"/>
              <a:t>Electrical Sources</a:t>
            </a:r>
          </a:p>
        </p:txBody>
      </p:sp>
      <p:sp>
        <p:nvSpPr>
          <p:cNvPr id="29699" name="Rectangle 3"/>
          <p:cNvSpPr>
            <a:spLocks noGrp="1" noChangeArrowheads="1"/>
          </p:cNvSpPr>
          <p:nvPr>
            <p:ph type="body" idx="1"/>
          </p:nvPr>
        </p:nvSpPr>
        <p:spPr>
          <a:xfrm>
            <a:off x="457200" y="1981200"/>
            <a:ext cx="8229600" cy="2057400"/>
          </a:xfrm>
        </p:spPr>
        <p:txBody>
          <a:bodyPr/>
          <a:lstStyle/>
          <a:p>
            <a:pPr eaLnBrk="1" hangingPunct="1">
              <a:defRPr/>
            </a:pPr>
            <a:r>
              <a:rPr lang="en-US" smtClean="0"/>
              <a:t>Cells can be:</a:t>
            </a:r>
          </a:p>
          <a:p>
            <a:pPr lvl="1" eaLnBrk="1" hangingPunct="1">
              <a:defRPr/>
            </a:pPr>
            <a:r>
              <a:rPr lang="en-US" smtClean="0"/>
              <a:t>Wet cells- electrolyte is a liquid</a:t>
            </a:r>
          </a:p>
          <a:p>
            <a:pPr lvl="2" eaLnBrk="1" hangingPunct="1">
              <a:defRPr/>
            </a:pPr>
            <a:r>
              <a:rPr lang="en-US" smtClean="0"/>
              <a:t>Easy to make with available chemicals</a:t>
            </a:r>
          </a:p>
          <a:p>
            <a:pPr lvl="2" eaLnBrk="1" hangingPunct="1">
              <a:defRPr/>
            </a:pPr>
            <a:r>
              <a:rPr lang="en-US" smtClean="0"/>
              <a:t>Hard to transport and quite large</a:t>
            </a:r>
          </a:p>
        </p:txBody>
      </p:sp>
      <p:sp>
        <p:nvSpPr>
          <p:cNvPr id="20487" name="Freeform 4"/>
          <p:cNvSpPr>
            <a:spLocks/>
          </p:cNvSpPr>
          <p:nvPr/>
        </p:nvSpPr>
        <p:spPr bwMode="auto">
          <a:xfrm>
            <a:off x="1119188" y="4572000"/>
            <a:ext cx="1574800" cy="2165350"/>
          </a:xfrm>
          <a:custGeom>
            <a:avLst/>
            <a:gdLst>
              <a:gd name="T0" fmla="*/ 2147483647 w 992"/>
              <a:gd name="T1" fmla="*/ 2147483647 h 1364"/>
              <a:gd name="T2" fmla="*/ 2147483647 w 992"/>
              <a:gd name="T3" fmla="*/ 2147483647 h 1364"/>
              <a:gd name="T4" fmla="*/ 2147483647 w 992"/>
              <a:gd name="T5" fmla="*/ 2147483647 h 1364"/>
              <a:gd name="T6" fmla="*/ 2147483647 w 992"/>
              <a:gd name="T7" fmla="*/ 2147483647 h 1364"/>
              <a:gd name="T8" fmla="*/ 2147483647 w 992"/>
              <a:gd name="T9" fmla="*/ 2147483647 h 1364"/>
              <a:gd name="T10" fmla="*/ 2147483647 w 992"/>
              <a:gd name="T11" fmla="*/ 2147483647 h 1364"/>
              <a:gd name="T12" fmla="*/ 2147483647 w 992"/>
              <a:gd name="T13" fmla="*/ 2147483647 h 1364"/>
              <a:gd name="T14" fmla="*/ 2147483647 w 992"/>
              <a:gd name="T15" fmla="*/ 0 h 1364"/>
              <a:gd name="T16" fmla="*/ 0 60000 65536"/>
              <a:gd name="T17" fmla="*/ 0 60000 65536"/>
              <a:gd name="T18" fmla="*/ 0 60000 65536"/>
              <a:gd name="T19" fmla="*/ 0 60000 65536"/>
              <a:gd name="T20" fmla="*/ 0 60000 65536"/>
              <a:gd name="T21" fmla="*/ 0 60000 65536"/>
              <a:gd name="T22" fmla="*/ 0 60000 65536"/>
              <a:gd name="T23" fmla="*/ 0 60000 65536"/>
              <a:gd name="T24" fmla="*/ 0 w 992"/>
              <a:gd name="T25" fmla="*/ 0 h 1364"/>
              <a:gd name="T26" fmla="*/ 992 w 992"/>
              <a:gd name="T27" fmla="*/ 1364 h 136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92" h="1364">
                <a:moveTo>
                  <a:pt x="63" y="12"/>
                </a:moveTo>
                <a:cubicBezTo>
                  <a:pt x="63" y="193"/>
                  <a:pt x="64" y="892"/>
                  <a:pt x="63" y="1104"/>
                </a:cubicBezTo>
                <a:cubicBezTo>
                  <a:pt x="62" y="1316"/>
                  <a:pt x="45" y="1257"/>
                  <a:pt x="57" y="1286"/>
                </a:cubicBezTo>
                <a:cubicBezTo>
                  <a:pt x="69" y="1315"/>
                  <a:pt x="0" y="1280"/>
                  <a:pt x="133" y="1280"/>
                </a:cubicBezTo>
                <a:cubicBezTo>
                  <a:pt x="266" y="1280"/>
                  <a:pt x="716" y="1287"/>
                  <a:pt x="854" y="1286"/>
                </a:cubicBezTo>
                <a:cubicBezTo>
                  <a:pt x="992" y="1285"/>
                  <a:pt x="939" y="1296"/>
                  <a:pt x="959" y="1274"/>
                </a:cubicBezTo>
                <a:cubicBezTo>
                  <a:pt x="979" y="1252"/>
                  <a:pt x="972" y="1364"/>
                  <a:pt x="975" y="1152"/>
                </a:cubicBezTo>
                <a:cubicBezTo>
                  <a:pt x="978" y="940"/>
                  <a:pt x="983" y="476"/>
                  <a:pt x="975" y="0"/>
                </a:cubicBezTo>
              </a:path>
            </a:pathLst>
          </a:custGeom>
          <a:noFill/>
          <a:ln w="38100">
            <a:solidFill>
              <a:schemeClr val="tx1"/>
            </a:solidFill>
            <a:round/>
            <a:headEnd/>
            <a:tailEnd/>
          </a:ln>
        </p:spPr>
        <p:txBody>
          <a:bodyPr/>
          <a:lstStyle/>
          <a:p>
            <a:endParaRPr lang="en-US"/>
          </a:p>
        </p:txBody>
      </p:sp>
      <p:sp>
        <p:nvSpPr>
          <p:cNvPr id="20488" name="Text Box 6"/>
          <p:cNvSpPr txBox="1">
            <a:spLocks noChangeArrowheads="1"/>
          </p:cNvSpPr>
          <p:nvPr/>
        </p:nvSpPr>
        <p:spPr bwMode="auto">
          <a:xfrm>
            <a:off x="2971800" y="6248400"/>
            <a:ext cx="1905000" cy="519113"/>
          </a:xfrm>
          <a:prstGeom prst="rect">
            <a:avLst/>
          </a:prstGeom>
          <a:noFill/>
          <a:ln w="9525">
            <a:noFill/>
            <a:miter lim="800000"/>
            <a:headEnd/>
            <a:tailEnd/>
          </a:ln>
        </p:spPr>
        <p:txBody>
          <a:bodyPr>
            <a:spAutoFit/>
          </a:bodyPr>
          <a:lstStyle/>
          <a:p>
            <a:pPr>
              <a:spcBef>
                <a:spcPct val="50000"/>
              </a:spcBef>
            </a:pPr>
            <a:r>
              <a:rPr lang="en-US" sz="2800"/>
              <a:t>Electrolyte</a:t>
            </a:r>
          </a:p>
        </p:txBody>
      </p:sp>
      <p:sp>
        <p:nvSpPr>
          <p:cNvPr id="20489" name="Line 7"/>
          <p:cNvSpPr>
            <a:spLocks noChangeShapeType="1"/>
          </p:cNvSpPr>
          <p:nvPr/>
        </p:nvSpPr>
        <p:spPr bwMode="auto">
          <a:xfrm flipH="1" flipV="1">
            <a:off x="2362200" y="6248400"/>
            <a:ext cx="685800" cy="304800"/>
          </a:xfrm>
          <a:prstGeom prst="line">
            <a:avLst/>
          </a:prstGeom>
          <a:noFill/>
          <a:ln w="38100">
            <a:solidFill>
              <a:schemeClr val="tx1"/>
            </a:solidFill>
            <a:round/>
            <a:headEnd/>
            <a:tailEnd type="triangle" w="med" len="med"/>
          </a:ln>
        </p:spPr>
        <p:txBody>
          <a:bodyPr/>
          <a:lstStyle/>
          <a:p>
            <a:endParaRPr lang="en-US"/>
          </a:p>
        </p:txBody>
      </p:sp>
      <p:sp>
        <p:nvSpPr>
          <p:cNvPr id="20490" name="Rectangle 8"/>
          <p:cNvSpPr>
            <a:spLocks noChangeArrowheads="1"/>
          </p:cNvSpPr>
          <p:nvPr/>
        </p:nvSpPr>
        <p:spPr bwMode="auto">
          <a:xfrm rot="5004699">
            <a:off x="114300" y="5143500"/>
            <a:ext cx="2590800" cy="2286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20491" name="Rectangle 9"/>
          <p:cNvSpPr>
            <a:spLocks noChangeArrowheads="1"/>
          </p:cNvSpPr>
          <p:nvPr/>
        </p:nvSpPr>
        <p:spPr bwMode="auto">
          <a:xfrm rot="6080374">
            <a:off x="1104900" y="5143500"/>
            <a:ext cx="2590800" cy="228600"/>
          </a:xfrm>
          <a:prstGeom prst="rect">
            <a:avLst/>
          </a:prstGeom>
          <a:solidFill>
            <a:schemeClr val="folHlink"/>
          </a:solidFill>
          <a:ln w="9525">
            <a:solidFill>
              <a:schemeClr val="tx1"/>
            </a:solidFill>
            <a:miter lim="800000"/>
            <a:headEnd/>
            <a:tailEnd/>
          </a:ln>
        </p:spPr>
        <p:txBody>
          <a:bodyPr wrap="none" anchor="ctr"/>
          <a:lstStyle/>
          <a:p>
            <a:endParaRPr lang="en-US"/>
          </a:p>
        </p:txBody>
      </p:sp>
      <p:sp>
        <p:nvSpPr>
          <p:cNvPr id="20492" name="Text Box 10"/>
          <p:cNvSpPr txBox="1">
            <a:spLocks noChangeArrowheads="1"/>
          </p:cNvSpPr>
          <p:nvPr/>
        </p:nvSpPr>
        <p:spPr bwMode="auto">
          <a:xfrm>
            <a:off x="3048000" y="4191000"/>
            <a:ext cx="2057400" cy="519113"/>
          </a:xfrm>
          <a:prstGeom prst="rect">
            <a:avLst/>
          </a:prstGeom>
          <a:noFill/>
          <a:ln w="9525">
            <a:noFill/>
            <a:miter lim="800000"/>
            <a:headEnd/>
            <a:tailEnd/>
          </a:ln>
        </p:spPr>
        <p:txBody>
          <a:bodyPr>
            <a:spAutoFit/>
          </a:bodyPr>
          <a:lstStyle/>
          <a:p>
            <a:pPr>
              <a:spcBef>
                <a:spcPct val="50000"/>
              </a:spcBef>
            </a:pPr>
            <a:r>
              <a:rPr lang="en-US" sz="2800"/>
              <a:t>Electrodes</a:t>
            </a:r>
          </a:p>
        </p:txBody>
      </p:sp>
      <p:sp>
        <p:nvSpPr>
          <p:cNvPr id="20493" name="Line 11"/>
          <p:cNvSpPr>
            <a:spLocks noChangeShapeType="1"/>
          </p:cNvSpPr>
          <p:nvPr/>
        </p:nvSpPr>
        <p:spPr bwMode="auto">
          <a:xfrm flipH="1">
            <a:off x="1371600" y="4343400"/>
            <a:ext cx="1752600" cy="0"/>
          </a:xfrm>
          <a:prstGeom prst="line">
            <a:avLst/>
          </a:prstGeom>
          <a:noFill/>
          <a:ln w="28575">
            <a:solidFill>
              <a:schemeClr val="tx1"/>
            </a:solidFill>
            <a:round/>
            <a:headEnd/>
            <a:tailEnd type="triangle" w="med" len="med"/>
          </a:ln>
        </p:spPr>
        <p:txBody>
          <a:bodyPr/>
          <a:lstStyle/>
          <a:p>
            <a:endParaRPr lang="en-US"/>
          </a:p>
        </p:txBody>
      </p:sp>
      <p:sp>
        <p:nvSpPr>
          <p:cNvPr id="20494" name="Line 12"/>
          <p:cNvSpPr>
            <a:spLocks noChangeShapeType="1"/>
          </p:cNvSpPr>
          <p:nvPr/>
        </p:nvSpPr>
        <p:spPr bwMode="auto">
          <a:xfrm flipH="1">
            <a:off x="2514600" y="4495800"/>
            <a:ext cx="609600" cy="152400"/>
          </a:xfrm>
          <a:prstGeom prst="line">
            <a:avLst/>
          </a:prstGeom>
          <a:noFill/>
          <a:ln w="28575">
            <a:solidFill>
              <a:schemeClr val="tx1"/>
            </a:solidFill>
            <a:round/>
            <a:headEnd/>
            <a:tailEnd type="triangle" w="med" len="med"/>
          </a:ln>
        </p:spPr>
        <p:txBody>
          <a:bodyPr/>
          <a:lstStyle/>
          <a:p>
            <a:endParaRPr lang="en-US"/>
          </a:p>
        </p:txBody>
      </p:sp>
      <p:sp>
        <p:nvSpPr>
          <p:cNvPr id="20495" name="Line 13"/>
          <p:cNvSpPr>
            <a:spLocks noChangeShapeType="1"/>
          </p:cNvSpPr>
          <p:nvPr/>
        </p:nvSpPr>
        <p:spPr bwMode="auto">
          <a:xfrm>
            <a:off x="5638800" y="5486400"/>
            <a:ext cx="0" cy="1143000"/>
          </a:xfrm>
          <a:prstGeom prst="line">
            <a:avLst/>
          </a:prstGeom>
          <a:noFill/>
          <a:ln w="57150">
            <a:solidFill>
              <a:schemeClr val="tx1"/>
            </a:solidFill>
            <a:round/>
            <a:headEnd/>
            <a:tailEnd/>
          </a:ln>
        </p:spPr>
        <p:txBody>
          <a:bodyPr/>
          <a:lstStyle/>
          <a:p>
            <a:endParaRPr lang="en-US"/>
          </a:p>
        </p:txBody>
      </p:sp>
      <p:sp>
        <p:nvSpPr>
          <p:cNvPr id="20496" name="Line 14"/>
          <p:cNvSpPr>
            <a:spLocks noChangeShapeType="1"/>
          </p:cNvSpPr>
          <p:nvPr/>
        </p:nvSpPr>
        <p:spPr bwMode="auto">
          <a:xfrm>
            <a:off x="5638800" y="6629400"/>
            <a:ext cx="990600" cy="0"/>
          </a:xfrm>
          <a:prstGeom prst="line">
            <a:avLst/>
          </a:prstGeom>
          <a:noFill/>
          <a:ln w="57150">
            <a:solidFill>
              <a:schemeClr val="tx1"/>
            </a:solidFill>
            <a:round/>
            <a:headEnd/>
            <a:tailEnd/>
          </a:ln>
        </p:spPr>
        <p:txBody>
          <a:bodyPr/>
          <a:lstStyle/>
          <a:p>
            <a:endParaRPr lang="en-US"/>
          </a:p>
        </p:txBody>
      </p:sp>
      <p:sp>
        <p:nvSpPr>
          <p:cNvPr id="20497" name="Line 15"/>
          <p:cNvSpPr>
            <a:spLocks noChangeShapeType="1"/>
          </p:cNvSpPr>
          <p:nvPr/>
        </p:nvSpPr>
        <p:spPr bwMode="auto">
          <a:xfrm flipV="1">
            <a:off x="6629400" y="5486400"/>
            <a:ext cx="0" cy="1143000"/>
          </a:xfrm>
          <a:prstGeom prst="line">
            <a:avLst/>
          </a:prstGeom>
          <a:noFill/>
          <a:ln w="57150">
            <a:solidFill>
              <a:schemeClr val="tx1"/>
            </a:solidFill>
            <a:round/>
            <a:headEnd/>
            <a:tailEnd/>
          </a:ln>
        </p:spPr>
        <p:txBody>
          <a:bodyPr/>
          <a:lstStyle/>
          <a:p>
            <a:endParaRPr lang="en-US"/>
          </a:p>
        </p:txBody>
      </p:sp>
      <p:sp>
        <p:nvSpPr>
          <p:cNvPr id="20498" name="Line 16"/>
          <p:cNvSpPr>
            <a:spLocks noChangeShapeType="1"/>
          </p:cNvSpPr>
          <p:nvPr/>
        </p:nvSpPr>
        <p:spPr bwMode="auto">
          <a:xfrm>
            <a:off x="7467600" y="5486400"/>
            <a:ext cx="0" cy="1143000"/>
          </a:xfrm>
          <a:prstGeom prst="line">
            <a:avLst/>
          </a:prstGeom>
          <a:noFill/>
          <a:ln w="57150">
            <a:solidFill>
              <a:schemeClr val="tx1"/>
            </a:solidFill>
            <a:round/>
            <a:headEnd/>
            <a:tailEnd/>
          </a:ln>
        </p:spPr>
        <p:txBody>
          <a:bodyPr/>
          <a:lstStyle/>
          <a:p>
            <a:endParaRPr lang="en-US"/>
          </a:p>
        </p:txBody>
      </p:sp>
      <p:sp>
        <p:nvSpPr>
          <p:cNvPr id="20499" name="Line 17"/>
          <p:cNvSpPr>
            <a:spLocks noChangeShapeType="1"/>
          </p:cNvSpPr>
          <p:nvPr/>
        </p:nvSpPr>
        <p:spPr bwMode="auto">
          <a:xfrm>
            <a:off x="7467600" y="6629400"/>
            <a:ext cx="990600" cy="0"/>
          </a:xfrm>
          <a:prstGeom prst="line">
            <a:avLst/>
          </a:prstGeom>
          <a:noFill/>
          <a:ln w="57150">
            <a:solidFill>
              <a:schemeClr val="tx1"/>
            </a:solidFill>
            <a:round/>
            <a:headEnd/>
            <a:tailEnd/>
          </a:ln>
        </p:spPr>
        <p:txBody>
          <a:bodyPr/>
          <a:lstStyle/>
          <a:p>
            <a:endParaRPr lang="en-US"/>
          </a:p>
        </p:txBody>
      </p:sp>
      <p:sp>
        <p:nvSpPr>
          <p:cNvPr id="20500" name="Line 18"/>
          <p:cNvSpPr>
            <a:spLocks noChangeShapeType="1"/>
          </p:cNvSpPr>
          <p:nvPr/>
        </p:nvSpPr>
        <p:spPr bwMode="auto">
          <a:xfrm flipV="1">
            <a:off x="8458200" y="5486400"/>
            <a:ext cx="0" cy="1143000"/>
          </a:xfrm>
          <a:prstGeom prst="line">
            <a:avLst/>
          </a:prstGeom>
          <a:noFill/>
          <a:ln w="57150">
            <a:solidFill>
              <a:schemeClr val="tx1"/>
            </a:solidFill>
            <a:round/>
            <a:headEnd/>
            <a:tailEnd/>
          </a:ln>
        </p:spPr>
        <p:txBody>
          <a:bodyPr/>
          <a:lstStyle/>
          <a:p>
            <a:endParaRPr lang="en-US"/>
          </a:p>
        </p:txBody>
      </p:sp>
      <p:sp>
        <p:nvSpPr>
          <p:cNvPr id="20501" name="Line 19"/>
          <p:cNvSpPr>
            <a:spLocks noChangeShapeType="1"/>
          </p:cNvSpPr>
          <p:nvPr/>
        </p:nvSpPr>
        <p:spPr bwMode="auto">
          <a:xfrm flipV="1">
            <a:off x="6324600" y="5181600"/>
            <a:ext cx="0" cy="1066800"/>
          </a:xfrm>
          <a:prstGeom prst="line">
            <a:avLst/>
          </a:prstGeom>
          <a:noFill/>
          <a:ln w="38100">
            <a:solidFill>
              <a:schemeClr val="tx1"/>
            </a:solidFill>
            <a:round/>
            <a:headEnd/>
            <a:tailEnd/>
          </a:ln>
        </p:spPr>
        <p:txBody>
          <a:bodyPr/>
          <a:lstStyle/>
          <a:p>
            <a:endParaRPr lang="en-US"/>
          </a:p>
        </p:txBody>
      </p:sp>
      <p:sp>
        <p:nvSpPr>
          <p:cNvPr id="20502" name="Line 20"/>
          <p:cNvSpPr>
            <a:spLocks noChangeShapeType="1"/>
          </p:cNvSpPr>
          <p:nvPr/>
        </p:nvSpPr>
        <p:spPr bwMode="auto">
          <a:xfrm>
            <a:off x="6324600" y="5181600"/>
            <a:ext cx="1447800" cy="0"/>
          </a:xfrm>
          <a:prstGeom prst="line">
            <a:avLst/>
          </a:prstGeom>
          <a:noFill/>
          <a:ln w="38100">
            <a:solidFill>
              <a:schemeClr val="tx1"/>
            </a:solidFill>
            <a:round/>
            <a:headEnd/>
            <a:tailEnd/>
          </a:ln>
        </p:spPr>
        <p:txBody>
          <a:bodyPr/>
          <a:lstStyle/>
          <a:p>
            <a:endParaRPr lang="en-US"/>
          </a:p>
        </p:txBody>
      </p:sp>
      <p:sp>
        <p:nvSpPr>
          <p:cNvPr id="20503" name="Line 21"/>
          <p:cNvSpPr>
            <a:spLocks noChangeShapeType="1"/>
          </p:cNvSpPr>
          <p:nvPr/>
        </p:nvSpPr>
        <p:spPr bwMode="auto">
          <a:xfrm>
            <a:off x="7772400" y="5181600"/>
            <a:ext cx="0" cy="1066800"/>
          </a:xfrm>
          <a:prstGeom prst="line">
            <a:avLst/>
          </a:prstGeom>
          <a:noFill/>
          <a:ln w="38100">
            <a:solidFill>
              <a:schemeClr val="tx1"/>
            </a:solidFill>
            <a:round/>
            <a:headEnd/>
            <a:tailEnd/>
          </a:ln>
        </p:spPr>
        <p:txBody>
          <a:bodyPr/>
          <a:lstStyle/>
          <a:p>
            <a:endParaRPr lang="en-US"/>
          </a:p>
        </p:txBody>
      </p:sp>
      <p:sp>
        <p:nvSpPr>
          <p:cNvPr id="20504" name="Line 22"/>
          <p:cNvSpPr>
            <a:spLocks noChangeShapeType="1"/>
          </p:cNvSpPr>
          <p:nvPr/>
        </p:nvSpPr>
        <p:spPr bwMode="auto">
          <a:xfrm flipV="1">
            <a:off x="6477000" y="5334000"/>
            <a:ext cx="0" cy="914400"/>
          </a:xfrm>
          <a:prstGeom prst="line">
            <a:avLst/>
          </a:prstGeom>
          <a:noFill/>
          <a:ln w="38100">
            <a:solidFill>
              <a:schemeClr val="tx1"/>
            </a:solidFill>
            <a:round/>
            <a:headEnd/>
            <a:tailEnd/>
          </a:ln>
        </p:spPr>
        <p:txBody>
          <a:bodyPr/>
          <a:lstStyle/>
          <a:p>
            <a:endParaRPr lang="en-US"/>
          </a:p>
        </p:txBody>
      </p:sp>
      <p:sp>
        <p:nvSpPr>
          <p:cNvPr id="20505" name="Line 23"/>
          <p:cNvSpPr>
            <a:spLocks noChangeShapeType="1"/>
          </p:cNvSpPr>
          <p:nvPr/>
        </p:nvSpPr>
        <p:spPr bwMode="auto">
          <a:xfrm>
            <a:off x="6477000" y="5334000"/>
            <a:ext cx="1143000" cy="0"/>
          </a:xfrm>
          <a:prstGeom prst="line">
            <a:avLst/>
          </a:prstGeom>
          <a:noFill/>
          <a:ln w="38100">
            <a:solidFill>
              <a:schemeClr val="tx1"/>
            </a:solidFill>
            <a:round/>
            <a:headEnd/>
            <a:tailEnd/>
          </a:ln>
        </p:spPr>
        <p:txBody>
          <a:bodyPr/>
          <a:lstStyle/>
          <a:p>
            <a:endParaRPr lang="en-US"/>
          </a:p>
        </p:txBody>
      </p:sp>
      <p:sp>
        <p:nvSpPr>
          <p:cNvPr id="20506" name="Line 24"/>
          <p:cNvSpPr>
            <a:spLocks noChangeShapeType="1"/>
          </p:cNvSpPr>
          <p:nvPr/>
        </p:nvSpPr>
        <p:spPr bwMode="auto">
          <a:xfrm>
            <a:off x="7620000" y="5334000"/>
            <a:ext cx="0" cy="914400"/>
          </a:xfrm>
          <a:prstGeom prst="line">
            <a:avLst/>
          </a:prstGeom>
          <a:noFill/>
          <a:ln w="38100">
            <a:solidFill>
              <a:schemeClr val="tx1"/>
            </a:solidFill>
            <a:round/>
            <a:headEnd/>
            <a:tailEnd/>
          </a:ln>
        </p:spPr>
        <p:txBody>
          <a:bodyPr/>
          <a:lstStyle/>
          <a:p>
            <a:endParaRPr lang="en-US"/>
          </a:p>
        </p:txBody>
      </p:sp>
      <p:sp>
        <p:nvSpPr>
          <p:cNvPr id="20507" name="Rectangle 28"/>
          <p:cNvSpPr>
            <a:spLocks noChangeArrowheads="1"/>
          </p:cNvSpPr>
          <p:nvPr/>
        </p:nvSpPr>
        <p:spPr bwMode="auto">
          <a:xfrm rot="5004699">
            <a:off x="5127625" y="5748338"/>
            <a:ext cx="1524000" cy="2286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20508" name="Rectangle 31"/>
          <p:cNvSpPr>
            <a:spLocks noChangeArrowheads="1"/>
          </p:cNvSpPr>
          <p:nvPr/>
        </p:nvSpPr>
        <p:spPr bwMode="auto">
          <a:xfrm rot="6080374">
            <a:off x="7399338" y="5741988"/>
            <a:ext cx="1524000" cy="228600"/>
          </a:xfrm>
          <a:prstGeom prst="rect">
            <a:avLst/>
          </a:prstGeom>
          <a:solidFill>
            <a:schemeClr val="folHlink"/>
          </a:solidFill>
          <a:ln w="9525">
            <a:solidFill>
              <a:schemeClr val="tx1"/>
            </a:solidFill>
            <a:miter lim="800000"/>
            <a:headEnd/>
            <a:tailEnd/>
          </a:ln>
        </p:spPr>
        <p:txBody>
          <a:bodyPr wrap="none" anchor="ctr"/>
          <a:lstStyle/>
          <a:p>
            <a:endParaRPr lang="en-US"/>
          </a:p>
        </p:txBody>
      </p:sp>
      <p:sp>
        <p:nvSpPr>
          <p:cNvPr id="20509" name="Line 32"/>
          <p:cNvSpPr>
            <a:spLocks noChangeShapeType="1"/>
          </p:cNvSpPr>
          <p:nvPr/>
        </p:nvSpPr>
        <p:spPr bwMode="auto">
          <a:xfrm flipV="1">
            <a:off x="4800600" y="6477000"/>
            <a:ext cx="1524000" cy="76200"/>
          </a:xfrm>
          <a:prstGeom prst="line">
            <a:avLst/>
          </a:prstGeom>
          <a:noFill/>
          <a:ln w="38100">
            <a:solidFill>
              <a:schemeClr val="tx1"/>
            </a:solidFill>
            <a:round/>
            <a:headEnd/>
            <a:tailEnd type="triangle" w="med" len="med"/>
          </a:ln>
        </p:spPr>
        <p:txBody>
          <a:bodyPr/>
          <a:lstStyle/>
          <a:p>
            <a:endParaRPr lang="en-US"/>
          </a:p>
        </p:txBody>
      </p:sp>
      <p:sp>
        <p:nvSpPr>
          <p:cNvPr id="20510" name="Freeform 33"/>
          <p:cNvSpPr>
            <a:spLocks/>
          </p:cNvSpPr>
          <p:nvPr/>
        </p:nvSpPr>
        <p:spPr bwMode="auto">
          <a:xfrm>
            <a:off x="4800600" y="6400800"/>
            <a:ext cx="2895600" cy="444500"/>
          </a:xfrm>
          <a:custGeom>
            <a:avLst/>
            <a:gdLst>
              <a:gd name="T0" fmla="*/ 0 w 1824"/>
              <a:gd name="T1" fmla="*/ 2147483647 h 280"/>
              <a:gd name="T2" fmla="*/ 2147483647 w 1824"/>
              <a:gd name="T3" fmla="*/ 2147483647 h 280"/>
              <a:gd name="T4" fmla="*/ 2147483647 w 1824"/>
              <a:gd name="T5" fmla="*/ 2147483647 h 280"/>
              <a:gd name="T6" fmla="*/ 2147483647 w 1824"/>
              <a:gd name="T7" fmla="*/ 0 h 280"/>
              <a:gd name="T8" fmla="*/ 0 60000 65536"/>
              <a:gd name="T9" fmla="*/ 0 60000 65536"/>
              <a:gd name="T10" fmla="*/ 0 60000 65536"/>
              <a:gd name="T11" fmla="*/ 0 60000 65536"/>
              <a:gd name="T12" fmla="*/ 0 w 1824"/>
              <a:gd name="T13" fmla="*/ 0 h 280"/>
              <a:gd name="T14" fmla="*/ 1824 w 1824"/>
              <a:gd name="T15" fmla="*/ 280 h 280"/>
            </a:gdLst>
            <a:ahLst/>
            <a:cxnLst>
              <a:cxn ang="T8">
                <a:pos x="T0" y="T1"/>
              </a:cxn>
              <a:cxn ang="T9">
                <a:pos x="T2" y="T3"/>
              </a:cxn>
              <a:cxn ang="T10">
                <a:pos x="T4" y="T5"/>
              </a:cxn>
              <a:cxn ang="T11">
                <a:pos x="T6" y="T7"/>
              </a:cxn>
            </a:cxnLst>
            <a:rect l="T12" t="T13" r="T14" b="T15"/>
            <a:pathLst>
              <a:path w="1824" h="280">
                <a:moveTo>
                  <a:pt x="0" y="144"/>
                </a:moveTo>
                <a:cubicBezTo>
                  <a:pt x="128" y="184"/>
                  <a:pt x="256" y="224"/>
                  <a:pt x="480" y="240"/>
                </a:cubicBezTo>
                <a:cubicBezTo>
                  <a:pt x="704" y="256"/>
                  <a:pt x="1120" y="280"/>
                  <a:pt x="1344" y="240"/>
                </a:cubicBezTo>
                <a:cubicBezTo>
                  <a:pt x="1568" y="200"/>
                  <a:pt x="1696" y="100"/>
                  <a:pt x="1824" y="0"/>
                </a:cubicBezTo>
              </a:path>
            </a:pathLst>
          </a:custGeom>
          <a:noFill/>
          <a:ln w="38100">
            <a:solidFill>
              <a:schemeClr val="tx1"/>
            </a:solidFill>
            <a:round/>
            <a:headEnd/>
            <a:tailEnd type="triangle" w="med" len="med"/>
          </a:ln>
        </p:spPr>
        <p:txBody>
          <a:bodyPr/>
          <a:lstStyle/>
          <a:p>
            <a:endParaRPr lang="en-US"/>
          </a:p>
        </p:txBody>
      </p:sp>
      <p:sp>
        <p:nvSpPr>
          <p:cNvPr id="20511" name="Line 34"/>
          <p:cNvSpPr>
            <a:spLocks noChangeShapeType="1"/>
          </p:cNvSpPr>
          <p:nvPr/>
        </p:nvSpPr>
        <p:spPr bwMode="auto">
          <a:xfrm>
            <a:off x="4800600" y="4419600"/>
            <a:ext cx="3429000" cy="914400"/>
          </a:xfrm>
          <a:prstGeom prst="line">
            <a:avLst/>
          </a:prstGeom>
          <a:noFill/>
          <a:ln w="38100">
            <a:solidFill>
              <a:schemeClr val="tx1"/>
            </a:solidFill>
            <a:round/>
            <a:headEnd/>
            <a:tailEnd type="triangle" w="med" len="med"/>
          </a:ln>
        </p:spPr>
        <p:txBody>
          <a:bodyPr/>
          <a:lstStyle/>
          <a:p>
            <a:endParaRPr lang="en-US"/>
          </a:p>
        </p:txBody>
      </p:sp>
      <p:sp>
        <p:nvSpPr>
          <p:cNvPr id="20512" name="Line 35"/>
          <p:cNvSpPr>
            <a:spLocks noChangeShapeType="1"/>
          </p:cNvSpPr>
          <p:nvPr/>
        </p:nvSpPr>
        <p:spPr bwMode="auto">
          <a:xfrm>
            <a:off x="4800600" y="4572000"/>
            <a:ext cx="1066800" cy="914400"/>
          </a:xfrm>
          <a:prstGeom prst="line">
            <a:avLst/>
          </a:prstGeom>
          <a:noFill/>
          <a:ln w="38100">
            <a:solidFill>
              <a:schemeClr val="tx1"/>
            </a:solidFill>
            <a:round/>
            <a:headEnd/>
            <a:tailEnd type="triangle" w="med" len="med"/>
          </a:ln>
        </p:spPr>
        <p:txBody>
          <a:bodyPr/>
          <a:lstStyle/>
          <a:p>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eaLnBrk="1" hangingPunct="1">
              <a:defRPr/>
            </a:pPr>
            <a:r>
              <a:rPr lang="en-US" smtClean="0"/>
              <a:t>Electrical Sources</a:t>
            </a:r>
          </a:p>
        </p:txBody>
      </p:sp>
      <p:sp>
        <p:nvSpPr>
          <p:cNvPr id="56323" name="Rectangle 3"/>
          <p:cNvSpPr>
            <a:spLocks noGrp="1" noChangeArrowheads="1"/>
          </p:cNvSpPr>
          <p:nvPr>
            <p:ph type="body" sz="half" idx="1"/>
          </p:nvPr>
        </p:nvSpPr>
        <p:spPr>
          <a:xfrm>
            <a:off x="457200" y="1981200"/>
            <a:ext cx="8305800" cy="1905000"/>
          </a:xfrm>
        </p:spPr>
        <p:txBody>
          <a:bodyPr/>
          <a:lstStyle/>
          <a:p>
            <a:pPr lvl="1" eaLnBrk="1" hangingPunct="1">
              <a:defRPr/>
            </a:pPr>
            <a:r>
              <a:rPr lang="en-US" sz="2400" smtClean="0"/>
              <a:t>Dry cells- Electrolyte is a paste</a:t>
            </a:r>
          </a:p>
          <a:p>
            <a:pPr lvl="2" eaLnBrk="1" hangingPunct="1">
              <a:defRPr/>
            </a:pPr>
            <a:r>
              <a:rPr lang="en-US" sz="2000" smtClean="0"/>
              <a:t>Easy to transport and very compact</a:t>
            </a:r>
          </a:p>
          <a:p>
            <a:pPr lvl="2" eaLnBrk="1" hangingPunct="1">
              <a:defRPr/>
            </a:pPr>
            <a:r>
              <a:rPr lang="en-US" sz="2000" smtClean="0"/>
              <a:t>Special and sometimes more dangerous chemicals are required.</a:t>
            </a:r>
          </a:p>
        </p:txBody>
      </p:sp>
      <p:pic>
        <p:nvPicPr>
          <p:cNvPr id="21508" name="Picture 5" descr="battery%20-%20inside"/>
          <p:cNvPicPr>
            <a:picLocks noGrp="1" noChangeAspect="1" noChangeArrowheads="1"/>
          </p:cNvPicPr>
          <p:nvPr>
            <p:ph sz="half" idx="2"/>
          </p:nvPr>
        </p:nvPicPr>
        <p:blipFill>
          <a:blip r:embed="rId2" cstate="print"/>
          <a:srcRect/>
          <a:stretch>
            <a:fillRect/>
          </a:stretch>
        </p:blipFill>
        <p:spPr>
          <a:xfrm>
            <a:off x="2209800" y="3532188"/>
            <a:ext cx="3352800" cy="3325812"/>
          </a:xfr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defRPr/>
            </a:pPr>
            <a:r>
              <a:rPr lang="en-US" smtClean="0"/>
              <a:t>Electric circuit- Load</a:t>
            </a:r>
          </a:p>
        </p:txBody>
      </p:sp>
      <p:sp>
        <p:nvSpPr>
          <p:cNvPr id="25603" name="Rectangle 3"/>
          <p:cNvSpPr>
            <a:spLocks noGrp="1" noChangeArrowheads="1"/>
          </p:cNvSpPr>
          <p:nvPr>
            <p:ph type="body" idx="1"/>
          </p:nvPr>
        </p:nvSpPr>
        <p:spPr/>
        <p:txBody>
          <a:bodyPr/>
          <a:lstStyle/>
          <a:p>
            <a:pPr eaLnBrk="1" hangingPunct="1">
              <a:defRPr/>
            </a:pPr>
            <a:r>
              <a:rPr lang="en-US" sz="2800" smtClean="0"/>
              <a:t>Anything that converts electrical energy into the form of energy required</a:t>
            </a:r>
          </a:p>
          <a:p>
            <a:pPr lvl="1" eaLnBrk="1" hangingPunct="1">
              <a:defRPr/>
            </a:pPr>
            <a:r>
              <a:rPr lang="en-US" sz="2400" smtClean="0"/>
              <a:t>Light bulb (light energy)</a:t>
            </a:r>
          </a:p>
          <a:p>
            <a:pPr lvl="1" eaLnBrk="1" hangingPunct="1">
              <a:defRPr/>
            </a:pPr>
            <a:r>
              <a:rPr lang="en-US" sz="2400" smtClean="0"/>
              <a:t>Toaster (heat energy)</a:t>
            </a:r>
          </a:p>
          <a:p>
            <a:pPr lvl="1" eaLnBrk="1" hangingPunct="1">
              <a:defRPr/>
            </a:pPr>
            <a:r>
              <a:rPr lang="en-US" sz="2400" smtClean="0"/>
              <a:t>Television (light and sound energy)</a:t>
            </a:r>
          </a:p>
          <a:p>
            <a:pPr lvl="1" eaLnBrk="1" hangingPunct="1">
              <a:defRPr/>
            </a:pPr>
            <a:r>
              <a:rPr lang="en-US" sz="2400" smtClean="0"/>
              <a:t>Computer (light and sound energy)</a:t>
            </a:r>
          </a:p>
          <a:p>
            <a:pPr lvl="1" eaLnBrk="1" hangingPunct="1">
              <a:defRPr/>
            </a:pPr>
            <a:r>
              <a:rPr lang="en-US" sz="2400" smtClean="0"/>
              <a:t>Fan (mechanical energy)</a:t>
            </a:r>
          </a:p>
          <a:p>
            <a:pPr lvl="1" eaLnBrk="1" hangingPunct="1">
              <a:defRPr/>
            </a:pPr>
            <a:r>
              <a:rPr lang="en-US" sz="2400" smtClean="0"/>
              <a:t>Music player (sound energy)</a:t>
            </a:r>
          </a:p>
          <a:p>
            <a:pPr lvl="1" eaLnBrk="1" hangingPunct="1">
              <a:defRPr/>
            </a:pPr>
            <a:r>
              <a:rPr lang="en-US" sz="2400" smtClean="0"/>
              <a:t>Motor (mechanical energy)</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defRPr/>
            </a:pPr>
            <a:r>
              <a:rPr lang="en-US" smtClean="0"/>
              <a:t>Electrical circuits- Control</a:t>
            </a:r>
          </a:p>
        </p:txBody>
      </p:sp>
      <p:sp>
        <p:nvSpPr>
          <p:cNvPr id="26627" name="Rectangle 3"/>
          <p:cNvSpPr>
            <a:spLocks noGrp="1" noChangeArrowheads="1"/>
          </p:cNvSpPr>
          <p:nvPr>
            <p:ph type="body" idx="1"/>
          </p:nvPr>
        </p:nvSpPr>
        <p:spPr/>
        <p:txBody>
          <a:bodyPr/>
          <a:lstStyle/>
          <a:p>
            <a:pPr eaLnBrk="1" hangingPunct="1">
              <a:lnSpc>
                <a:spcPct val="80000"/>
              </a:lnSpc>
              <a:defRPr/>
            </a:pPr>
            <a:r>
              <a:rPr lang="en-US" sz="2800" smtClean="0"/>
              <a:t>A device that controls the flow of electrical energy</a:t>
            </a:r>
          </a:p>
          <a:p>
            <a:pPr lvl="1" eaLnBrk="1" hangingPunct="1">
              <a:lnSpc>
                <a:spcPct val="80000"/>
              </a:lnSpc>
              <a:defRPr/>
            </a:pPr>
            <a:r>
              <a:rPr lang="en-US" sz="2400" smtClean="0"/>
              <a:t>Switches</a:t>
            </a:r>
          </a:p>
          <a:p>
            <a:pPr lvl="2" eaLnBrk="1" hangingPunct="1">
              <a:lnSpc>
                <a:spcPct val="80000"/>
              </a:lnSpc>
              <a:defRPr/>
            </a:pPr>
            <a:r>
              <a:rPr lang="en-US" sz="2000" smtClean="0"/>
              <a:t>Single pole switches</a:t>
            </a:r>
          </a:p>
          <a:p>
            <a:pPr lvl="2" eaLnBrk="1" hangingPunct="1">
              <a:lnSpc>
                <a:spcPct val="80000"/>
              </a:lnSpc>
              <a:defRPr/>
            </a:pPr>
            <a:r>
              <a:rPr lang="en-US" sz="2000" smtClean="0"/>
              <a:t>Double pole switches</a:t>
            </a:r>
          </a:p>
          <a:p>
            <a:pPr lvl="2" eaLnBrk="1" hangingPunct="1">
              <a:lnSpc>
                <a:spcPct val="80000"/>
              </a:lnSpc>
              <a:defRPr/>
            </a:pPr>
            <a:r>
              <a:rPr lang="en-US" sz="2000" smtClean="0"/>
              <a:t>3-way switches</a:t>
            </a:r>
          </a:p>
          <a:p>
            <a:pPr lvl="1" eaLnBrk="1" hangingPunct="1">
              <a:lnSpc>
                <a:spcPct val="80000"/>
              </a:lnSpc>
              <a:defRPr/>
            </a:pPr>
            <a:r>
              <a:rPr lang="en-US" sz="2400" smtClean="0"/>
              <a:t>Buttons</a:t>
            </a:r>
          </a:p>
          <a:p>
            <a:pPr lvl="1" eaLnBrk="1" hangingPunct="1">
              <a:lnSpc>
                <a:spcPct val="80000"/>
              </a:lnSpc>
              <a:defRPr/>
            </a:pPr>
            <a:r>
              <a:rPr lang="en-US" sz="2400" smtClean="0"/>
              <a:t>Keys</a:t>
            </a:r>
          </a:p>
          <a:p>
            <a:pPr lvl="1" eaLnBrk="1" hangingPunct="1">
              <a:lnSpc>
                <a:spcPct val="80000"/>
              </a:lnSpc>
              <a:defRPr/>
            </a:pPr>
            <a:r>
              <a:rPr lang="en-US" sz="2400" smtClean="0"/>
              <a:t>Timers</a:t>
            </a:r>
          </a:p>
          <a:p>
            <a:pPr lvl="1" eaLnBrk="1" hangingPunct="1">
              <a:lnSpc>
                <a:spcPct val="80000"/>
              </a:lnSpc>
              <a:defRPr/>
            </a:pPr>
            <a:r>
              <a:rPr lang="en-US" sz="2400" smtClean="0"/>
              <a:t>Bimetallic strips</a:t>
            </a:r>
          </a:p>
          <a:p>
            <a:pPr lvl="1" eaLnBrk="1" hangingPunct="1">
              <a:lnSpc>
                <a:spcPct val="80000"/>
              </a:lnSpc>
              <a:defRPr/>
            </a:pPr>
            <a:r>
              <a:rPr lang="en-US" sz="2400" smtClean="0"/>
              <a:t>Variable resistors (dimmer switches)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defRPr/>
            </a:pPr>
            <a:r>
              <a:rPr lang="en-US" smtClean="0"/>
              <a:t>Electrical circuits-Connectors</a:t>
            </a:r>
          </a:p>
        </p:txBody>
      </p:sp>
      <p:sp>
        <p:nvSpPr>
          <p:cNvPr id="27651" name="Rectangle 3"/>
          <p:cNvSpPr>
            <a:spLocks noGrp="1" noChangeArrowheads="1"/>
          </p:cNvSpPr>
          <p:nvPr>
            <p:ph type="body" idx="1"/>
          </p:nvPr>
        </p:nvSpPr>
        <p:spPr/>
        <p:txBody>
          <a:bodyPr/>
          <a:lstStyle/>
          <a:p>
            <a:pPr eaLnBrk="1" hangingPunct="1">
              <a:defRPr/>
            </a:pPr>
            <a:r>
              <a:rPr lang="en-US" sz="2800" smtClean="0"/>
              <a:t>A conducting wire that provides a controlled path for electric current to flow to each part of the circuit</a:t>
            </a:r>
          </a:p>
          <a:p>
            <a:pPr lvl="1" eaLnBrk="1" hangingPunct="1">
              <a:defRPr/>
            </a:pPr>
            <a:r>
              <a:rPr lang="en-US" sz="2400" u="sng" smtClean="0">
                <a:effectLst/>
              </a:rPr>
              <a:t>Conductor-</a:t>
            </a:r>
            <a:r>
              <a:rPr lang="en-US" sz="2400" smtClean="0"/>
              <a:t> A substance where electrons can move freely from one atom to another. (electric current)</a:t>
            </a:r>
          </a:p>
          <a:p>
            <a:pPr lvl="1" eaLnBrk="1" hangingPunct="1">
              <a:defRPr/>
            </a:pPr>
            <a:r>
              <a:rPr lang="en-US" sz="2400" u="sng" smtClean="0"/>
              <a:t>Insulator</a:t>
            </a:r>
            <a:r>
              <a:rPr lang="en-US" sz="2400" smtClean="0"/>
              <a:t>- A substance where electrons cannot move freely from one atom to another. (Static electricity)</a:t>
            </a:r>
          </a:p>
          <a:p>
            <a:pPr lvl="1" eaLnBrk="1" hangingPunct="1">
              <a:defRPr/>
            </a:pPr>
            <a:r>
              <a:rPr lang="en-US" sz="2400" u="sng" smtClean="0">
                <a:effectLst/>
              </a:rPr>
              <a:t>Superconductor-</a:t>
            </a:r>
            <a:r>
              <a:rPr lang="en-US" sz="2400" smtClean="0"/>
              <a:t> Ceramics that conduct electricity with no resistance at low temperatures. (bullet trains)</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8"/>
          <p:cNvSpPr>
            <a:spLocks noChangeArrowheads="1"/>
          </p:cNvSpPr>
          <p:nvPr/>
        </p:nvSpPr>
        <p:spPr bwMode="auto">
          <a:xfrm>
            <a:off x="0" y="914400"/>
            <a:ext cx="9144000" cy="609600"/>
          </a:xfrm>
          <a:prstGeom prst="rect">
            <a:avLst/>
          </a:prstGeom>
          <a:solidFill>
            <a:srgbClr val="C1EFC1"/>
          </a:solidFill>
          <a:ln w="9525">
            <a:solidFill>
              <a:schemeClr val="tx1"/>
            </a:solidFill>
            <a:miter lim="800000"/>
            <a:headEnd/>
            <a:tailEnd/>
          </a:ln>
        </p:spPr>
        <p:txBody>
          <a:bodyPr wrap="none" anchor="ctr"/>
          <a:lstStyle/>
          <a:p>
            <a:endParaRPr lang="en-US"/>
          </a:p>
        </p:txBody>
      </p:sp>
      <p:sp>
        <p:nvSpPr>
          <p:cNvPr id="58377" name="Text Box 9"/>
          <p:cNvSpPr txBox="1">
            <a:spLocks noChangeArrowheads="1"/>
          </p:cNvSpPr>
          <p:nvPr/>
        </p:nvSpPr>
        <p:spPr bwMode="auto">
          <a:xfrm>
            <a:off x="381000" y="1066800"/>
            <a:ext cx="304800" cy="366713"/>
          </a:xfrm>
          <a:prstGeom prst="rect">
            <a:avLst/>
          </a:prstGeom>
          <a:noFill/>
          <a:ln w="9525">
            <a:noFill/>
            <a:miter lim="800000"/>
            <a:headEnd/>
            <a:tailEnd/>
          </a:ln>
        </p:spPr>
        <p:txBody>
          <a:bodyPr>
            <a:spAutoFit/>
          </a:bodyPr>
          <a:lstStyle/>
          <a:p>
            <a:pPr>
              <a:spcBef>
                <a:spcPct val="50000"/>
              </a:spcBef>
            </a:pPr>
            <a:r>
              <a:rPr lang="en-US"/>
              <a:t>e</a:t>
            </a:r>
          </a:p>
        </p:txBody>
      </p:sp>
      <p:sp>
        <p:nvSpPr>
          <p:cNvPr id="58378" name="Text Box 10"/>
          <p:cNvSpPr txBox="1">
            <a:spLocks noChangeArrowheads="1"/>
          </p:cNvSpPr>
          <p:nvPr/>
        </p:nvSpPr>
        <p:spPr bwMode="auto">
          <a:xfrm>
            <a:off x="381000" y="1066800"/>
            <a:ext cx="304800" cy="366713"/>
          </a:xfrm>
          <a:prstGeom prst="rect">
            <a:avLst/>
          </a:prstGeom>
          <a:noFill/>
          <a:ln w="9525">
            <a:noFill/>
            <a:miter lim="800000"/>
            <a:headEnd/>
            <a:tailEnd/>
          </a:ln>
        </p:spPr>
        <p:txBody>
          <a:bodyPr>
            <a:spAutoFit/>
          </a:bodyPr>
          <a:lstStyle/>
          <a:p>
            <a:pPr>
              <a:spcBef>
                <a:spcPct val="50000"/>
              </a:spcBef>
            </a:pPr>
            <a:r>
              <a:rPr lang="en-US"/>
              <a:t>e</a:t>
            </a:r>
          </a:p>
        </p:txBody>
      </p:sp>
      <p:sp>
        <p:nvSpPr>
          <p:cNvPr id="58379" name="Text Box 11"/>
          <p:cNvSpPr txBox="1">
            <a:spLocks noChangeArrowheads="1"/>
          </p:cNvSpPr>
          <p:nvPr/>
        </p:nvSpPr>
        <p:spPr bwMode="auto">
          <a:xfrm>
            <a:off x="381000" y="1066800"/>
            <a:ext cx="304800" cy="366713"/>
          </a:xfrm>
          <a:prstGeom prst="rect">
            <a:avLst/>
          </a:prstGeom>
          <a:noFill/>
          <a:ln w="9525">
            <a:noFill/>
            <a:miter lim="800000"/>
            <a:headEnd/>
            <a:tailEnd/>
          </a:ln>
        </p:spPr>
        <p:txBody>
          <a:bodyPr>
            <a:spAutoFit/>
          </a:bodyPr>
          <a:lstStyle/>
          <a:p>
            <a:pPr>
              <a:spcBef>
                <a:spcPct val="50000"/>
              </a:spcBef>
            </a:pPr>
            <a:r>
              <a:rPr lang="en-US"/>
              <a:t>e</a:t>
            </a:r>
          </a:p>
        </p:txBody>
      </p:sp>
      <p:sp>
        <p:nvSpPr>
          <p:cNvPr id="58380" name="Text Box 12"/>
          <p:cNvSpPr txBox="1">
            <a:spLocks noChangeArrowheads="1"/>
          </p:cNvSpPr>
          <p:nvPr/>
        </p:nvSpPr>
        <p:spPr bwMode="auto">
          <a:xfrm>
            <a:off x="381000" y="1066800"/>
            <a:ext cx="304800" cy="366713"/>
          </a:xfrm>
          <a:prstGeom prst="rect">
            <a:avLst/>
          </a:prstGeom>
          <a:noFill/>
          <a:ln w="9525">
            <a:noFill/>
            <a:miter lim="800000"/>
            <a:headEnd/>
            <a:tailEnd/>
          </a:ln>
        </p:spPr>
        <p:txBody>
          <a:bodyPr>
            <a:spAutoFit/>
          </a:bodyPr>
          <a:lstStyle/>
          <a:p>
            <a:pPr>
              <a:spcBef>
                <a:spcPct val="50000"/>
              </a:spcBef>
            </a:pPr>
            <a:r>
              <a:rPr lang="en-US"/>
              <a:t>e</a:t>
            </a:r>
          </a:p>
        </p:txBody>
      </p:sp>
      <p:sp>
        <p:nvSpPr>
          <p:cNvPr id="25607" name="Rectangle 13"/>
          <p:cNvSpPr>
            <a:spLocks noChangeArrowheads="1"/>
          </p:cNvSpPr>
          <p:nvPr/>
        </p:nvSpPr>
        <p:spPr bwMode="auto">
          <a:xfrm>
            <a:off x="0" y="2895600"/>
            <a:ext cx="9144000" cy="762000"/>
          </a:xfrm>
          <a:prstGeom prst="rect">
            <a:avLst/>
          </a:prstGeom>
          <a:solidFill>
            <a:srgbClr val="FFCDC1"/>
          </a:solidFill>
          <a:ln w="9525">
            <a:solidFill>
              <a:schemeClr val="tx1"/>
            </a:solidFill>
            <a:miter lim="800000"/>
            <a:headEnd/>
            <a:tailEnd/>
          </a:ln>
        </p:spPr>
        <p:txBody>
          <a:bodyPr wrap="none" anchor="ctr"/>
          <a:lstStyle/>
          <a:p>
            <a:endParaRPr lang="en-US"/>
          </a:p>
        </p:txBody>
      </p:sp>
      <p:sp>
        <p:nvSpPr>
          <p:cNvPr id="25608" name="Rectangle 14"/>
          <p:cNvSpPr>
            <a:spLocks noChangeArrowheads="1"/>
          </p:cNvSpPr>
          <p:nvPr/>
        </p:nvSpPr>
        <p:spPr bwMode="auto">
          <a:xfrm>
            <a:off x="0" y="5105400"/>
            <a:ext cx="9144000" cy="762000"/>
          </a:xfrm>
          <a:prstGeom prst="rect">
            <a:avLst/>
          </a:prstGeom>
          <a:solidFill>
            <a:srgbClr val="CBC4FC"/>
          </a:solidFill>
          <a:ln w="9525">
            <a:solidFill>
              <a:schemeClr val="tx1"/>
            </a:solidFill>
            <a:miter lim="800000"/>
            <a:headEnd/>
            <a:tailEnd/>
          </a:ln>
        </p:spPr>
        <p:txBody>
          <a:bodyPr wrap="none" anchor="ctr"/>
          <a:lstStyle/>
          <a:p>
            <a:endParaRPr lang="en-US"/>
          </a:p>
        </p:txBody>
      </p:sp>
      <p:sp>
        <p:nvSpPr>
          <p:cNvPr id="58383" name="Text Box 15"/>
          <p:cNvSpPr txBox="1">
            <a:spLocks noChangeArrowheads="1"/>
          </p:cNvSpPr>
          <p:nvPr/>
        </p:nvSpPr>
        <p:spPr bwMode="auto">
          <a:xfrm>
            <a:off x="228600" y="5257800"/>
            <a:ext cx="304800" cy="366713"/>
          </a:xfrm>
          <a:prstGeom prst="rect">
            <a:avLst/>
          </a:prstGeom>
          <a:noFill/>
          <a:ln w="9525">
            <a:noFill/>
            <a:miter lim="800000"/>
            <a:headEnd/>
            <a:tailEnd/>
          </a:ln>
        </p:spPr>
        <p:txBody>
          <a:bodyPr>
            <a:spAutoFit/>
          </a:bodyPr>
          <a:lstStyle/>
          <a:p>
            <a:pPr>
              <a:spcBef>
                <a:spcPct val="50000"/>
              </a:spcBef>
            </a:pPr>
            <a:r>
              <a:rPr lang="en-US"/>
              <a:t>e</a:t>
            </a:r>
          </a:p>
        </p:txBody>
      </p:sp>
      <p:sp>
        <p:nvSpPr>
          <p:cNvPr id="58384" name="Text Box 16"/>
          <p:cNvSpPr txBox="1">
            <a:spLocks noChangeArrowheads="1"/>
          </p:cNvSpPr>
          <p:nvPr/>
        </p:nvSpPr>
        <p:spPr bwMode="auto">
          <a:xfrm>
            <a:off x="228600" y="5257800"/>
            <a:ext cx="304800" cy="366713"/>
          </a:xfrm>
          <a:prstGeom prst="rect">
            <a:avLst/>
          </a:prstGeom>
          <a:noFill/>
          <a:ln w="9525">
            <a:noFill/>
            <a:miter lim="800000"/>
            <a:headEnd/>
            <a:tailEnd/>
          </a:ln>
        </p:spPr>
        <p:txBody>
          <a:bodyPr>
            <a:spAutoFit/>
          </a:bodyPr>
          <a:lstStyle/>
          <a:p>
            <a:pPr>
              <a:spcBef>
                <a:spcPct val="50000"/>
              </a:spcBef>
            </a:pPr>
            <a:r>
              <a:rPr lang="en-US"/>
              <a:t>e</a:t>
            </a:r>
          </a:p>
        </p:txBody>
      </p:sp>
      <p:sp>
        <p:nvSpPr>
          <p:cNvPr id="58385" name="Text Box 17"/>
          <p:cNvSpPr txBox="1">
            <a:spLocks noChangeArrowheads="1"/>
          </p:cNvSpPr>
          <p:nvPr/>
        </p:nvSpPr>
        <p:spPr bwMode="auto">
          <a:xfrm>
            <a:off x="228600" y="5257800"/>
            <a:ext cx="304800" cy="366713"/>
          </a:xfrm>
          <a:prstGeom prst="rect">
            <a:avLst/>
          </a:prstGeom>
          <a:noFill/>
          <a:ln w="9525">
            <a:noFill/>
            <a:miter lim="800000"/>
            <a:headEnd/>
            <a:tailEnd/>
          </a:ln>
        </p:spPr>
        <p:txBody>
          <a:bodyPr>
            <a:spAutoFit/>
          </a:bodyPr>
          <a:lstStyle/>
          <a:p>
            <a:pPr>
              <a:spcBef>
                <a:spcPct val="50000"/>
              </a:spcBef>
            </a:pPr>
            <a:r>
              <a:rPr lang="en-US"/>
              <a:t>e</a:t>
            </a:r>
          </a:p>
        </p:txBody>
      </p:sp>
      <p:sp>
        <p:nvSpPr>
          <p:cNvPr id="58386" name="Text Box 18"/>
          <p:cNvSpPr txBox="1">
            <a:spLocks noChangeArrowheads="1"/>
          </p:cNvSpPr>
          <p:nvPr/>
        </p:nvSpPr>
        <p:spPr bwMode="auto">
          <a:xfrm>
            <a:off x="228600" y="5257800"/>
            <a:ext cx="304800" cy="366713"/>
          </a:xfrm>
          <a:prstGeom prst="rect">
            <a:avLst/>
          </a:prstGeom>
          <a:noFill/>
          <a:ln w="9525">
            <a:noFill/>
            <a:miter lim="800000"/>
            <a:headEnd/>
            <a:tailEnd/>
          </a:ln>
        </p:spPr>
        <p:txBody>
          <a:bodyPr>
            <a:spAutoFit/>
          </a:bodyPr>
          <a:lstStyle/>
          <a:p>
            <a:pPr>
              <a:spcBef>
                <a:spcPct val="50000"/>
              </a:spcBef>
            </a:pPr>
            <a:r>
              <a:rPr lang="en-US"/>
              <a:t>e</a:t>
            </a:r>
          </a:p>
        </p:txBody>
      </p:sp>
      <p:sp>
        <p:nvSpPr>
          <p:cNvPr id="25613" name="Text Box 19"/>
          <p:cNvSpPr txBox="1">
            <a:spLocks noChangeArrowheads="1"/>
          </p:cNvSpPr>
          <p:nvPr/>
        </p:nvSpPr>
        <p:spPr bwMode="auto">
          <a:xfrm>
            <a:off x="609600" y="3124200"/>
            <a:ext cx="533400" cy="366713"/>
          </a:xfrm>
          <a:prstGeom prst="rect">
            <a:avLst/>
          </a:prstGeom>
          <a:noFill/>
          <a:ln w="9525">
            <a:noFill/>
            <a:miter lim="800000"/>
            <a:headEnd/>
            <a:tailEnd/>
          </a:ln>
        </p:spPr>
        <p:txBody>
          <a:bodyPr>
            <a:spAutoFit/>
          </a:bodyPr>
          <a:lstStyle/>
          <a:p>
            <a:pPr>
              <a:spcBef>
                <a:spcPct val="50000"/>
              </a:spcBef>
            </a:pPr>
            <a:r>
              <a:rPr lang="en-US"/>
              <a:t>e</a:t>
            </a:r>
          </a:p>
        </p:txBody>
      </p:sp>
      <p:sp>
        <p:nvSpPr>
          <p:cNvPr id="25614" name="Text Box 20"/>
          <p:cNvSpPr txBox="1">
            <a:spLocks noChangeArrowheads="1"/>
          </p:cNvSpPr>
          <p:nvPr/>
        </p:nvSpPr>
        <p:spPr bwMode="auto">
          <a:xfrm>
            <a:off x="2438400" y="3124200"/>
            <a:ext cx="533400" cy="366713"/>
          </a:xfrm>
          <a:prstGeom prst="rect">
            <a:avLst/>
          </a:prstGeom>
          <a:noFill/>
          <a:ln w="9525">
            <a:noFill/>
            <a:miter lim="800000"/>
            <a:headEnd/>
            <a:tailEnd/>
          </a:ln>
        </p:spPr>
        <p:txBody>
          <a:bodyPr>
            <a:spAutoFit/>
          </a:bodyPr>
          <a:lstStyle/>
          <a:p>
            <a:pPr>
              <a:spcBef>
                <a:spcPct val="50000"/>
              </a:spcBef>
            </a:pPr>
            <a:r>
              <a:rPr lang="en-US"/>
              <a:t>e</a:t>
            </a:r>
          </a:p>
        </p:txBody>
      </p:sp>
      <p:sp>
        <p:nvSpPr>
          <p:cNvPr id="25615" name="Text Box 21"/>
          <p:cNvSpPr txBox="1">
            <a:spLocks noChangeArrowheads="1"/>
          </p:cNvSpPr>
          <p:nvPr/>
        </p:nvSpPr>
        <p:spPr bwMode="auto">
          <a:xfrm>
            <a:off x="4343400" y="3124200"/>
            <a:ext cx="533400" cy="366713"/>
          </a:xfrm>
          <a:prstGeom prst="rect">
            <a:avLst/>
          </a:prstGeom>
          <a:noFill/>
          <a:ln w="9525">
            <a:noFill/>
            <a:miter lim="800000"/>
            <a:headEnd/>
            <a:tailEnd/>
          </a:ln>
        </p:spPr>
        <p:txBody>
          <a:bodyPr>
            <a:spAutoFit/>
          </a:bodyPr>
          <a:lstStyle/>
          <a:p>
            <a:pPr>
              <a:spcBef>
                <a:spcPct val="50000"/>
              </a:spcBef>
            </a:pPr>
            <a:r>
              <a:rPr lang="en-US"/>
              <a:t>e</a:t>
            </a:r>
          </a:p>
        </p:txBody>
      </p:sp>
      <p:sp>
        <p:nvSpPr>
          <p:cNvPr id="25616" name="Text Box 22"/>
          <p:cNvSpPr txBox="1">
            <a:spLocks noChangeArrowheads="1"/>
          </p:cNvSpPr>
          <p:nvPr/>
        </p:nvSpPr>
        <p:spPr bwMode="auto">
          <a:xfrm>
            <a:off x="6096000" y="3124200"/>
            <a:ext cx="533400" cy="366713"/>
          </a:xfrm>
          <a:prstGeom prst="rect">
            <a:avLst/>
          </a:prstGeom>
          <a:noFill/>
          <a:ln w="9525">
            <a:noFill/>
            <a:miter lim="800000"/>
            <a:headEnd/>
            <a:tailEnd/>
          </a:ln>
        </p:spPr>
        <p:txBody>
          <a:bodyPr>
            <a:spAutoFit/>
          </a:bodyPr>
          <a:lstStyle/>
          <a:p>
            <a:pPr>
              <a:spcBef>
                <a:spcPct val="50000"/>
              </a:spcBef>
            </a:pPr>
            <a:r>
              <a:rPr lang="en-US"/>
              <a:t>e</a:t>
            </a:r>
          </a:p>
        </p:txBody>
      </p:sp>
      <p:sp>
        <p:nvSpPr>
          <p:cNvPr id="25617" name="Text Box 23"/>
          <p:cNvSpPr txBox="1">
            <a:spLocks noChangeArrowheads="1"/>
          </p:cNvSpPr>
          <p:nvPr/>
        </p:nvSpPr>
        <p:spPr bwMode="auto">
          <a:xfrm>
            <a:off x="7924800" y="3124200"/>
            <a:ext cx="533400" cy="366713"/>
          </a:xfrm>
          <a:prstGeom prst="rect">
            <a:avLst/>
          </a:prstGeom>
          <a:noFill/>
          <a:ln w="9525">
            <a:noFill/>
            <a:miter lim="800000"/>
            <a:headEnd/>
            <a:tailEnd/>
          </a:ln>
        </p:spPr>
        <p:txBody>
          <a:bodyPr>
            <a:spAutoFit/>
          </a:bodyPr>
          <a:lstStyle/>
          <a:p>
            <a:pPr>
              <a:spcBef>
                <a:spcPct val="50000"/>
              </a:spcBef>
            </a:pPr>
            <a:r>
              <a:rPr lang="en-US"/>
              <a:t>e</a:t>
            </a:r>
          </a:p>
        </p:txBody>
      </p:sp>
      <p:sp>
        <p:nvSpPr>
          <p:cNvPr id="25618" name="Text Box 24"/>
          <p:cNvSpPr txBox="1">
            <a:spLocks noChangeArrowheads="1"/>
          </p:cNvSpPr>
          <p:nvPr/>
        </p:nvSpPr>
        <p:spPr bwMode="auto">
          <a:xfrm>
            <a:off x="3505200" y="457200"/>
            <a:ext cx="1905000" cy="519113"/>
          </a:xfrm>
          <a:prstGeom prst="rect">
            <a:avLst/>
          </a:prstGeom>
          <a:noFill/>
          <a:ln w="9525">
            <a:noFill/>
            <a:miter lim="800000"/>
            <a:headEnd/>
            <a:tailEnd/>
          </a:ln>
        </p:spPr>
        <p:txBody>
          <a:bodyPr>
            <a:spAutoFit/>
          </a:bodyPr>
          <a:lstStyle/>
          <a:p>
            <a:pPr>
              <a:spcBef>
                <a:spcPct val="50000"/>
              </a:spcBef>
            </a:pPr>
            <a:r>
              <a:rPr lang="en-US" sz="2800"/>
              <a:t>Conductor</a:t>
            </a:r>
          </a:p>
        </p:txBody>
      </p:sp>
      <p:sp>
        <p:nvSpPr>
          <p:cNvPr id="25619" name="Text Box 25"/>
          <p:cNvSpPr txBox="1">
            <a:spLocks noChangeArrowheads="1"/>
          </p:cNvSpPr>
          <p:nvPr/>
        </p:nvSpPr>
        <p:spPr bwMode="auto">
          <a:xfrm>
            <a:off x="3505200" y="2438400"/>
            <a:ext cx="1905000" cy="519113"/>
          </a:xfrm>
          <a:prstGeom prst="rect">
            <a:avLst/>
          </a:prstGeom>
          <a:noFill/>
          <a:ln w="9525">
            <a:noFill/>
            <a:miter lim="800000"/>
            <a:headEnd/>
            <a:tailEnd/>
          </a:ln>
        </p:spPr>
        <p:txBody>
          <a:bodyPr>
            <a:spAutoFit/>
          </a:bodyPr>
          <a:lstStyle/>
          <a:p>
            <a:pPr>
              <a:spcBef>
                <a:spcPct val="50000"/>
              </a:spcBef>
            </a:pPr>
            <a:r>
              <a:rPr lang="en-US" sz="2800"/>
              <a:t>Insulator</a:t>
            </a:r>
          </a:p>
        </p:txBody>
      </p:sp>
      <p:sp>
        <p:nvSpPr>
          <p:cNvPr id="25620" name="Text Box 26"/>
          <p:cNvSpPr txBox="1">
            <a:spLocks noChangeArrowheads="1"/>
          </p:cNvSpPr>
          <p:nvPr/>
        </p:nvSpPr>
        <p:spPr bwMode="auto">
          <a:xfrm>
            <a:off x="3048000" y="4648200"/>
            <a:ext cx="2667000" cy="519113"/>
          </a:xfrm>
          <a:prstGeom prst="rect">
            <a:avLst/>
          </a:prstGeom>
          <a:noFill/>
          <a:ln w="9525">
            <a:noFill/>
            <a:miter lim="800000"/>
            <a:headEnd/>
            <a:tailEnd/>
          </a:ln>
        </p:spPr>
        <p:txBody>
          <a:bodyPr>
            <a:spAutoFit/>
          </a:bodyPr>
          <a:lstStyle/>
          <a:p>
            <a:pPr>
              <a:spcBef>
                <a:spcPct val="50000"/>
              </a:spcBef>
            </a:pPr>
            <a:r>
              <a:rPr lang="en-US" sz="2800"/>
              <a:t>Superconductor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repeatCount="indefinite" fill="hold" grpId="0" nodeType="withEffect">
                                  <p:stCondLst>
                                    <p:cond delay="0"/>
                                  </p:stCondLst>
                                  <p:childTnLst>
                                    <p:animMotion origin="layout" path="M 6.93889E-18 1.69558E-6 L 0.95 1.69558E-6 " pathEditMode="relative" ptsTypes="AA">
                                      <p:cBhvr>
                                        <p:cTn id="6" dur="2000" fill="hold"/>
                                        <p:tgtEl>
                                          <p:spTgt spid="58377"/>
                                        </p:tgtEl>
                                        <p:attrNameLst>
                                          <p:attrName>ppt_x</p:attrName>
                                          <p:attrName>ppt_y</p:attrName>
                                        </p:attrNameLst>
                                      </p:cBhvr>
                                    </p:animMotion>
                                  </p:childTnLst>
                                </p:cTn>
                              </p:par>
                              <p:par>
                                <p:cTn id="7" presetID="0" presetClass="path" presetSubtype="0" repeatCount="indefinite" fill="hold" grpId="0" nodeType="withEffect">
                                  <p:stCondLst>
                                    <p:cond delay="0"/>
                                  </p:stCondLst>
                                  <p:childTnLst>
                                    <p:animMotion origin="layout" path="M 6.93889E-18 1.69558E-6 L 0.95 1.69558E-6 " pathEditMode="relative" ptsTypes="AA">
                                      <p:cBhvr>
                                        <p:cTn id="8" dur="500" fill="hold"/>
                                        <p:tgtEl>
                                          <p:spTgt spid="58383"/>
                                        </p:tgtEl>
                                        <p:attrNameLst>
                                          <p:attrName>ppt_x</p:attrName>
                                          <p:attrName>ppt_y</p:attrName>
                                        </p:attrNameLst>
                                      </p:cBhvr>
                                    </p:animMotion>
                                  </p:childTnLst>
                                </p:cTn>
                              </p:par>
                              <p:par>
                                <p:cTn id="9" presetID="0" presetClass="path" presetSubtype="0" repeatCount="indefinite" fill="hold" grpId="0" nodeType="withEffect">
                                  <p:stCondLst>
                                    <p:cond delay="500"/>
                                  </p:stCondLst>
                                  <p:childTnLst>
                                    <p:animMotion origin="layout" path="M 6.93889E-18 1.69558E-6 L 0.95 1.69558E-6 " pathEditMode="relative" ptsTypes="AA">
                                      <p:cBhvr>
                                        <p:cTn id="10" dur="2000" fill="hold"/>
                                        <p:tgtEl>
                                          <p:spTgt spid="58378"/>
                                        </p:tgtEl>
                                        <p:attrNameLst>
                                          <p:attrName>ppt_x</p:attrName>
                                          <p:attrName>ppt_y</p:attrName>
                                        </p:attrNameLst>
                                      </p:cBhvr>
                                    </p:animMotion>
                                  </p:childTnLst>
                                </p:cTn>
                              </p:par>
                              <p:par>
                                <p:cTn id="11" presetID="0" presetClass="path" presetSubtype="0" repeatCount="indefinite" fill="hold" grpId="0" nodeType="withEffect">
                                  <p:stCondLst>
                                    <p:cond delay="200"/>
                                  </p:stCondLst>
                                  <p:childTnLst>
                                    <p:animMotion origin="layout" path="M 6.93889E-18 1.69558E-6 L 0.95 1.69558E-6 " pathEditMode="relative" ptsTypes="AA">
                                      <p:cBhvr>
                                        <p:cTn id="12" dur="500" fill="hold"/>
                                        <p:tgtEl>
                                          <p:spTgt spid="58384"/>
                                        </p:tgtEl>
                                        <p:attrNameLst>
                                          <p:attrName>ppt_x</p:attrName>
                                          <p:attrName>ppt_y</p:attrName>
                                        </p:attrNameLst>
                                      </p:cBhvr>
                                    </p:animMotion>
                                  </p:childTnLst>
                                </p:cTn>
                              </p:par>
                              <p:par>
                                <p:cTn id="13" presetID="0" presetClass="path" presetSubtype="0" repeatCount="indefinite" fill="hold" grpId="0" nodeType="withEffect">
                                  <p:stCondLst>
                                    <p:cond delay="1000"/>
                                  </p:stCondLst>
                                  <p:childTnLst>
                                    <p:animMotion origin="layout" path="M 6.93889E-18 1.69558E-6 L 0.95 1.69558E-6 " pathEditMode="relative" ptsTypes="AA">
                                      <p:cBhvr>
                                        <p:cTn id="14" dur="2000" fill="hold"/>
                                        <p:tgtEl>
                                          <p:spTgt spid="58379"/>
                                        </p:tgtEl>
                                        <p:attrNameLst>
                                          <p:attrName>ppt_x</p:attrName>
                                          <p:attrName>ppt_y</p:attrName>
                                        </p:attrNameLst>
                                      </p:cBhvr>
                                    </p:animMotion>
                                  </p:childTnLst>
                                </p:cTn>
                              </p:par>
                              <p:par>
                                <p:cTn id="15" presetID="0" presetClass="path" presetSubtype="0" repeatCount="indefinite" fill="hold" grpId="0" nodeType="withEffect">
                                  <p:stCondLst>
                                    <p:cond delay="300"/>
                                  </p:stCondLst>
                                  <p:childTnLst>
                                    <p:animMotion origin="layout" path="M 6.93889E-18 1.69558E-6 L 0.95 1.69558E-6 " pathEditMode="relative" ptsTypes="AA">
                                      <p:cBhvr>
                                        <p:cTn id="16" dur="500" fill="hold"/>
                                        <p:tgtEl>
                                          <p:spTgt spid="58385"/>
                                        </p:tgtEl>
                                        <p:attrNameLst>
                                          <p:attrName>ppt_x</p:attrName>
                                          <p:attrName>ppt_y</p:attrName>
                                        </p:attrNameLst>
                                      </p:cBhvr>
                                    </p:animMotion>
                                  </p:childTnLst>
                                </p:cTn>
                              </p:par>
                              <p:par>
                                <p:cTn id="17" presetID="0" presetClass="path" presetSubtype="0" repeatCount="indefinite" fill="hold" grpId="0" nodeType="withEffect">
                                  <p:stCondLst>
                                    <p:cond delay="1500"/>
                                  </p:stCondLst>
                                  <p:childTnLst>
                                    <p:animMotion origin="layout" path="M 6.93889E-18 1.69558E-6 L 0.95 1.69558E-6 " pathEditMode="relative" ptsTypes="AA">
                                      <p:cBhvr>
                                        <p:cTn id="18" dur="2000" fill="hold"/>
                                        <p:tgtEl>
                                          <p:spTgt spid="58380"/>
                                        </p:tgtEl>
                                        <p:attrNameLst>
                                          <p:attrName>ppt_x</p:attrName>
                                          <p:attrName>ppt_y</p:attrName>
                                        </p:attrNameLst>
                                      </p:cBhvr>
                                    </p:animMotion>
                                  </p:childTnLst>
                                </p:cTn>
                              </p:par>
                              <p:par>
                                <p:cTn id="19" presetID="0" presetClass="path" presetSubtype="0" repeatCount="indefinite" fill="hold" grpId="0" nodeType="withEffect">
                                  <p:stCondLst>
                                    <p:cond delay="400"/>
                                  </p:stCondLst>
                                  <p:childTnLst>
                                    <p:animMotion origin="layout" path="M 6.93889E-18 1.69558E-6 L 0.95 1.69558E-6 " pathEditMode="relative" ptsTypes="AA">
                                      <p:cBhvr>
                                        <p:cTn id="20" dur="500" fill="hold"/>
                                        <p:tgtEl>
                                          <p:spTgt spid="5838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7" grpId="0"/>
      <p:bldP spid="58378" grpId="0"/>
      <p:bldP spid="58379" grpId="0"/>
      <p:bldP spid="58380" grpId="0"/>
      <p:bldP spid="58383" grpId="0"/>
      <p:bldP spid="58384" grpId="0"/>
      <p:bldP spid="58385" grpId="0"/>
      <p:bldP spid="5838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defRPr/>
            </a:pPr>
            <a:r>
              <a:rPr lang="en-US" smtClean="0"/>
              <a:t>Electrical circuits</a:t>
            </a:r>
          </a:p>
        </p:txBody>
      </p:sp>
      <p:sp>
        <p:nvSpPr>
          <p:cNvPr id="31747" name="Rectangle 3"/>
          <p:cNvSpPr>
            <a:spLocks noGrp="1" noChangeArrowheads="1"/>
          </p:cNvSpPr>
          <p:nvPr>
            <p:ph type="body" idx="1"/>
          </p:nvPr>
        </p:nvSpPr>
        <p:spPr/>
        <p:txBody>
          <a:bodyPr/>
          <a:lstStyle/>
          <a:p>
            <a:pPr eaLnBrk="1" hangingPunct="1">
              <a:defRPr/>
            </a:pPr>
            <a:r>
              <a:rPr lang="en-US" sz="2800" u="sng" dirty="0" smtClean="0"/>
              <a:t>Open circuit-</a:t>
            </a:r>
            <a:r>
              <a:rPr lang="en-US" sz="2800" dirty="0" smtClean="0"/>
              <a:t> circuit is not connected, switch is open, no electricity is flowing  </a:t>
            </a:r>
          </a:p>
          <a:p>
            <a:pPr eaLnBrk="1" hangingPunct="1">
              <a:defRPr/>
            </a:pPr>
            <a:r>
              <a:rPr lang="en-US" sz="2800" u="sng" dirty="0" smtClean="0"/>
              <a:t>Closed circuit-</a:t>
            </a:r>
            <a:r>
              <a:rPr lang="en-US" sz="2800" dirty="0" smtClean="0"/>
              <a:t> circuit is connected, switch is closed, electricity is flowing</a:t>
            </a:r>
          </a:p>
          <a:p>
            <a:pPr eaLnBrk="1" hangingPunct="1">
              <a:defRPr/>
            </a:pPr>
            <a:r>
              <a:rPr lang="en-US" sz="2800" u="sng" dirty="0" smtClean="0"/>
              <a:t>Short Circuit-</a:t>
            </a:r>
            <a:r>
              <a:rPr lang="en-US" sz="2800" dirty="0" smtClean="0"/>
              <a:t> Circuit where there is not a load attached to the circuit, no resistance. Can be very dangerous, connectors can become overheated and burn, cells will use up the potential very rapidly.</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4" descr="427677vb"/>
          <p:cNvPicPr>
            <a:picLocks noChangeAspect="1" noChangeArrowheads="1"/>
          </p:cNvPicPr>
          <p:nvPr/>
        </p:nvPicPr>
        <p:blipFill>
          <a:blip r:embed="rId2" cstate="print"/>
          <a:srcRect/>
          <a:stretch>
            <a:fillRect/>
          </a:stretch>
        </p:blipFill>
        <p:spPr bwMode="auto">
          <a:xfrm>
            <a:off x="838200" y="2438400"/>
            <a:ext cx="2209800" cy="2209800"/>
          </a:xfrm>
          <a:prstGeom prst="rect">
            <a:avLst/>
          </a:prstGeom>
          <a:noFill/>
          <a:ln w="9525">
            <a:noFill/>
            <a:miter lim="800000"/>
            <a:headEnd/>
            <a:tailEnd/>
          </a:ln>
        </p:spPr>
      </p:pic>
      <p:sp>
        <p:nvSpPr>
          <p:cNvPr id="27651" name="Line 5"/>
          <p:cNvSpPr>
            <a:spLocks noChangeShapeType="1"/>
          </p:cNvSpPr>
          <p:nvPr/>
        </p:nvSpPr>
        <p:spPr bwMode="auto">
          <a:xfrm flipV="1">
            <a:off x="1905000" y="1447800"/>
            <a:ext cx="0" cy="990600"/>
          </a:xfrm>
          <a:prstGeom prst="line">
            <a:avLst/>
          </a:prstGeom>
          <a:noFill/>
          <a:ln w="38100">
            <a:solidFill>
              <a:schemeClr val="tx1"/>
            </a:solidFill>
            <a:round/>
            <a:headEnd/>
            <a:tailEnd/>
          </a:ln>
        </p:spPr>
        <p:txBody>
          <a:bodyPr/>
          <a:lstStyle/>
          <a:p>
            <a:endParaRPr lang="en-US"/>
          </a:p>
        </p:txBody>
      </p:sp>
      <p:sp>
        <p:nvSpPr>
          <p:cNvPr id="27652" name="Line 6"/>
          <p:cNvSpPr>
            <a:spLocks noChangeShapeType="1"/>
          </p:cNvSpPr>
          <p:nvPr/>
        </p:nvSpPr>
        <p:spPr bwMode="auto">
          <a:xfrm>
            <a:off x="1905000" y="1447800"/>
            <a:ext cx="2362200" cy="0"/>
          </a:xfrm>
          <a:prstGeom prst="line">
            <a:avLst/>
          </a:prstGeom>
          <a:noFill/>
          <a:ln w="38100">
            <a:solidFill>
              <a:schemeClr val="tx1"/>
            </a:solidFill>
            <a:round/>
            <a:headEnd/>
            <a:tailEnd/>
          </a:ln>
        </p:spPr>
        <p:txBody>
          <a:bodyPr/>
          <a:lstStyle/>
          <a:p>
            <a:endParaRPr lang="en-US"/>
          </a:p>
        </p:txBody>
      </p:sp>
      <p:sp>
        <p:nvSpPr>
          <p:cNvPr id="27653" name="Oval 7"/>
          <p:cNvSpPr>
            <a:spLocks noChangeArrowheads="1"/>
          </p:cNvSpPr>
          <p:nvPr/>
        </p:nvSpPr>
        <p:spPr bwMode="auto">
          <a:xfrm>
            <a:off x="4267200" y="1371600"/>
            <a:ext cx="152400" cy="152400"/>
          </a:xfrm>
          <a:prstGeom prst="ellipse">
            <a:avLst/>
          </a:prstGeom>
          <a:solidFill>
            <a:schemeClr val="tx1"/>
          </a:solidFill>
          <a:ln w="9525">
            <a:solidFill>
              <a:schemeClr val="tx1"/>
            </a:solidFill>
            <a:round/>
            <a:headEnd/>
            <a:tailEnd/>
          </a:ln>
        </p:spPr>
        <p:txBody>
          <a:bodyPr wrap="none" anchor="ctr"/>
          <a:lstStyle/>
          <a:p>
            <a:endParaRPr lang="en-US"/>
          </a:p>
        </p:txBody>
      </p:sp>
      <p:sp>
        <p:nvSpPr>
          <p:cNvPr id="27654" name="Oval 8"/>
          <p:cNvSpPr>
            <a:spLocks noChangeArrowheads="1"/>
          </p:cNvSpPr>
          <p:nvPr/>
        </p:nvSpPr>
        <p:spPr bwMode="auto">
          <a:xfrm>
            <a:off x="5029200" y="1371600"/>
            <a:ext cx="152400" cy="152400"/>
          </a:xfrm>
          <a:prstGeom prst="ellipse">
            <a:avLst/>
          </a:prstGeom>
          <a:solidFill>
            <a:schemeClr val="tx1"/>
          </a:solidFill>
          <a:ln w="9525">
            <a:solidFill>
              <a:schemeClr val="tx1"/>
            </a:solidFill>
            <a:round/>
            <a:headEnd/>
            <a:tailEnd/>
          </a:ln>
        </p:spPr>
        <p:txBody>
          <a:bodyPr wrap="none" anchor="ctr"/>
          <a:lstStyle/>
          <a:p>
            <a:endParaRPr lang="en-US"/>
          </a:p>
        </p:txBody>
      </p:sp>
      <p:sp>
        <p:nvSpPr>
          <p:cNvPr id="59401" name="Line 9"/>
          <p:cNvSpPr>
            <a:spLocks noChangeShapeType="1"/>
          </p:cNvSpPr>
          <p:nvPr/>
        </p:nvSpPr>
        <p:spPr bwMode="auto">
          <a:xfrm flipV="1">
            <a:off x="4343400" y="914400"/>
            <a:ext cx="609600" cy="533400"/>
          </a:xfrm>
          <a:prstGeom prst="line">
            <a:avLst/>
          </a:prstGeom>
          <a:noFill/>
          <a:ln w="38100">
            <a:solidFill>
              <a:schemeClr val="tx1"/>
            </a:solidFill>
            <a:round/>
            <a:headEnd/>
            <a:tailEnd/>
          </a:ln>
        </p:spPr>
        <p:txBody>
          <a:bodyPr/>
          <a:lstStyle/>
          <a:p>
            <a:endParaRPr lang="en-US"/>
          </a:p>
        </p:txBody>
      </p:sp>
      <p:sp>
        <p:nvSpPr>
          <p:cNvPr id="27656" name="Line 10"/>
          <p:cNvSpPr>
            <a:spLocks noChangeShapeType="1"/>
          </p:cNvSpPr>
          <p:nvPr/>
        </p:nvSpPr>
        <p:spPr bwMode="auto">
          <a:xfrm>
            <a:off x="5105400" y="1447800"/>
            <a:ext cx="1295400" cy="0"/>
          </a:xfrm>
          <a:prstGeom prst="line">
            <a:avLst/>
          </a:prstGeom>
          <a:noFill/>
          <a:ln w="38100">
            <a:solidFill>
              <a:schemeClr val="tx1"/>
            </a:solidFill>
            <a:round/>
            <a:headEnd/>
            <a:tailEnd/>
          </a:ln>
        </p:spPr>
        <p:txBody>
          <a:bodyPr/>
          <a:lstStyle/>
          <a:p>
            <a:endParaRPr lang="en-US"/>
          </a:p>
        </p:txBody>
      </p:sp>
      <p:sp>
        <p:nvSpPr>
          <p:cNvPr id="27657" name="Line 11"/>
          <p:cNvSpPr>
            <a:spLocks noChangeShapeType="1"/>
          </p:cNvSpPr>
          <p:nvPr/>
        </p:nvSpPr>
        <p:spPr bwMode="auto">
          <a:xfrm>
            <a:off x="6400800" y="1447800"/>
            <a:ext cx="0" cy="1447800"/>
          </a:xfrm>
          <a:prstGeom prst="line">
            <a:avLst/>
          </a:prstGeom>
          <a:noFill/>
          <a:ln w="38100">
            <a:solidFill>
              <a:schemeClr val="tx1"/>
            </a:solidFill>
            <a:round/>
            <a:headEnd/>
            <a:tailEnd/>
          </a:ln>
        </p:spPr>
        <p:txBody>
          <a:bodyPr/>
          <a:lstStyle/>
          <a:p>
            <a:endParaRPr lang="en-US"/>
          </a:p>
        </p:txBody>
      </p:sp>
      <p:grpSp>
        <p:nvGrpSpPr>
          <p:cNvPr id="27658" name="Group 15"/>
          <p:cNvGrpSpPr>
            <a:grpSpLocks/>
          </p:cNvGrpSpPr>
          <p:nvPr/>
        </p:nvGrpSpPr>
        <p:grpSpPr bwMode="auto">
          <a:xfrm>
            <a:off x="5791200" y="2895600"/>
            <a:ext cx="1157288" cy="2105025"/>
            <a:chOff x="3902" y="1938"/>
            <a:chExt cx="729" cy="1326"/>
          </a:xfrm>
        </p:grpSpPr>
        <p:sp>
          <p:nvSpPr>
            <p:cNvPr id="27668" name="Freeform 12"/>
            <p:cNvSpPr>
              <a:spLocks/>
            </p:cNvSpPr>
            <p:nvPr/>
          </p:nvSpPr>
          <p:spPr bwMode="auto">
            <a:xfrm>
              <a:off x="3902" y="1938"/>
              <a:ext cx="729" cy="1041"/>
            </a:xfrm>
            <a:custGeom>
              <a:avLst/>
              <a:gdLst>
                <a:gd name="T0" fmla="*/ 264 w 729"/>
                <a:gd name="T1" fmla="*/ 1041 h 1041"/>
                <a:gd name="T2" fmla="*/ 226 w 729"/>
                <a:gd name="T3" fmla="*/ 798 h 1041"/>
                <a:gd name="T4" fmla="*/ 34 w 729"/>
                <a:gd name="T5" fmla="*/ 558 h 1041"/>
                <a:gd name="T6" fmla="*/ 34 w 729"/>
                <a:gd name="T7" fmla="*/ 270 h 1041"/>
                <a:gd name="T8" fmla="*/ 235 w 729"/>
                <a:gd name="T9" fmla="*/ 40 h 1041"/>
                <a:gd name="T10" fmla="*/ 514 w 729"/>
                <a:gd name="T11" fmla="*/ 30 h 1041"/>
                <a:gd name="T12" fmla="*/ 689 w 729"/>
                <a:gd name="T13" fmla="*/ 221 h 1041"/>
                <a:gd name="T14" fmla="*/ 700 w 729"/>
                <a:gd name="T15" fmla="*/ 488 h 1041"/>
                <a:gd name="T16" fmla="*/ 514 w 729"/>
                <a:gd name="T17" fmla="*/ 798 h 1041"/>
                <a:gd name="T18" fmla="*/ 466 w 729"/>
                <a:gd name="T19" fmla="*/ 1038 h 1041"/>
                <a:gd name="T20" fmla="*/ 264 w 729"/>
                <a:gd name="T21" fmla="*/ 1041 h 10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29"/>
                <a:gd name="T34" fmla="*/ 0 h 1041"/>
                <a:gd name="T35" fmla="*/ 729 w 729"/>
                <a:gd name="T36" fmla="*/ 1041 h 104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29" h="1041">
                  <a:moveTo>
                    <a:pt x="264" y="1041"/>
                  </a:moveTo>
                  <a:cubicBezTo>
                    <a:pt x="259" y="1001"/>
                    <a:pt x="264" y="878"/>
                    <a:pt x="226" y="798"/>
                  </a:cubicBezTo>
                  <a:cubicBezTo>
                    <a:pt x="188" y="718"/>
                    <a:pt x="66" y="646"/>
                    <a:pt x="34" y="558"/>
                  </a:cubicBezTo>
                  <a:cubicBezTo>
                    <a:pt x="2" y="470"/>
                    <a:pt x="0" y="356"/>
                    <a:pt x="34" y="270"/>
                  </a:cubicBezTo>
                  <a:cubicBezTo>
                    <a:pt x="68" y="184"/>
                    <a:pt x="155" y="80"/>
                    <a:pt x="235" y="40"/>
                  </a:cubicBezTo>
                  <a:cubicBezTo>
                    <a:pt x="315" y="0"/>
                    <a:pt x="438" y="0"/>
                    <a:pt x="514" y="30"/>
                  </a:cubicBezTo>
                  <a:cubicBezTo>
                    <a:pt x="590" y="60"/>
                    <a:pt x="658" y="145"/>
                    <a:pt x="689" y="221"/>
                  </a:cubicBezTo>
                  <a:cubicBezTo>
                    <a:pt x="720" y="297"/>
                    <a:pt x="729" y="392"/>
                    <a:pt x="700" y="488"/>
                  </a:cubicBezTo>
                  <a:cubicBezTo>
                    <a:pt x="671" y="584"/>
                    <a:pt x="553" y="706"/>
                    <a:pt x="514" y="798"/>
                  </a:cubicBezTo>
                  <a:cubicBezTo>
                    <a:pt x="475" y="890"/>
                    <a:pt x="466" y="962"/>
                    <a:pt x="466" y="1038"/>
                  </a:cubicBezTo>
                  <a:cubicBezTo>
                    <a:pt x="466" y="1038"/>
                    <a:pt x="264" y="1041"/>
                    <a:pt x="264" y="1041"/>
                  </a:cubicBezTo>
                  <a:close/>
                </a:path>
              </a:pathLst>
            </a:custGeom>
            <a:noFill/>
            <a:ln w="9525">
              <a:solidFill>
                <a:schemeClr val="tx1"/>
              </a:solidFill>
              <a:round/>
              <a:headEnd/>
              <a:tailEnd/>
            </a:ln>
          </p:spPr>
          <p:txBody>
            <a:bodyPr/>
            <a:lstStyle/>
            <a:p>
              <a:endParaRPr lang="en-US"/>
            </a:p>
          </p:txBody>
        </p:sp>
        <p:sp>
          <p:nvSpPr>
            <p:cNvPr id="27669" name="AutoShape 14"/>
            <p:cNvSpPr>
              <a:spLocks noChangeArrowheads="1"/>
            </p:cNvSpPr>
            <p:nvPr/>
          </p:nvSpPr>
          <p:spPr bwMode="auto">
            <a:xfrm>
              <a:off x="4128" y="2976"/>
              <a:ext cx="288" cy="288"/>
            </a:xfrm>
            <a:prstGeom prst="roundRect">
              <a:avLst>
                <a:gd name="adj" fmla="val 16667"/>
              </a:avLst>
            </a:prstGeom>
            <a:solidFill>
              <a:schemeClr val="folHlink"/>
            </a:solidFill>
            <a:ln w="9525">
              <a:solidFill>
                <a:schemeClr val="tx1"/>
              </a:solidFill>
              <a:round/>
              <a:headEnd/>
              <a:tailEnd/>
            </a:ln>
          </p:spPr>
          <p:txBody>
            <a:bodyPr wrap="none" anchor="ctr"/>
            <a:lstStyle/>
            <a:p>
              <a:endParaRPr lang="en-US"/>
            </a:p>
          </p:txBody>
        </p:sp>
      </p:grpSp>
      <p:sp>
        <p:nvSpPr>
          <p:cNvPr id="27659" name="Line 16"/>
          <p:cNvSpPr>
            <a:spLocks noChangeShapeType="1"/>
          </p:cNvSpPr>
          <p:nvPr/>
        </p:nvSpPr>
        <p:spPr bwMode="auto">
          <a:xfrm>
            <a:off x="6400800" y="5029200"/>
            <a:ext cx="0" cy="762000"/>
          </a:xfrm>
          <a:prstGeom prst="line">
            <a:avLst/>
          </a:prstGeom>
          <a:noFill/>
          <a:ln w="38100">
            <a:solidFill>
              <a:schemeClr val="tx1"/>
            </a:solidFill>
            <a:round/>
            <a:headEnd/>
            <a:tailEnd/>
          </a:ln>
        </p:spPr>
        <p:txBody>
          <a:bodyPr/>
          <a:lstStyle/>
          <a:p>
            <a:endParaRPr lang="en-US"/>
          </a:p>
        </p:txBody>
      </p:sp>
      <p:sp>
        <p:nvSpPr>
          <p:cNvPr id="27660" name="Line 17"/>
          <p:cNvSpPr>
            <a:spLocks noChangeShapeType="1"/>
          </p:cNvSpPr>
          <p:nvPr/>
        </p:nvSpPr>
        <p:spPr bwMode="auto">
          <a:xfrm flipH="1">
            <a:off x="1905000" y="5791200"/>
            <a:ext cx="4495800" cy="0"/>
          </a:xfrm>
          <a:prstGeom prst="line">
            <a:avLst/>
          </a:prstGeom>
          <a:noFill/>
          <a:ln w="38100">
            <a:solidFill>
              <a:schemeClr val="tx1"/>
            </a:solidFill>
            <a:round/>
            <a:headEnd/>
            <a:tailEnd/>
          </a:ln>
        </p:spPr>
        <p:txBody>
          <a:bodyPr/>
          <a:lstStyle/>
          <a:p>
            <a:endParaRPr lang="en-US"/>
          </a:p>
        </p:txBody>
      </p:sp>
      <p:sp>
        <p:nvSpPr>
          <p:cNvPr id="27661" name="Line 18"/>
          <p:cNvSpPr>
            <a:spLocks noChangeShapeType="1"/>
          </p:cNvSpPr>
          <p:nvPr/>
        </p:nvSpPr>
        <p:spPr bwMode="auto">
          <a:xfrm flipV="1">
            <a:off x="1905000" y="4648200"/>
            <a:ext cx="0" cy="1143000"/>
          </a:xfrm>
          <a:prstGeom prst="line">
            <a:avLst/>
          </a:prstGeom>
          <a:noFill/>
          <a:ln w="38100">
            <a:solidFill>
              <a:schemeClr val="tx1"/>
            </a:solidFill>
            <a:round/>
            <a:headEnd/>
            <a:tailEnd/>
          </a:ln>
        </p:spPr>
        <p:txBody>
          <a:bodyPr/>
          <a:lstStyle/>
          <a:p>
            <a:endParaRPr lang="en-US"/>
          </a:p>
        </p:txBody>
      </p:sp>
      <p:sp>
        <p:nvSpPr>
          <p:cNvPr id="59411" name="Text Box 19"/>
          <p:cNvSpPr txBox="1">
            <a:spLocks noChangeArrowheads="1"/>
          </p:cNvSpPr>
          <p:nvPr/>
        </p:nvSpPr>
        <p:spPr bwMode="auto">
          <a:xfrm>
            <a:off x="3429000" y="2209800"/>
            <a:ext cx="2209800" cy="519113"/>
          </a:xfrm>
          <a:prstGeom prst="rect">
            <a:avLst/>
          </a:prstGeom>
          <a:noFill/>
          <a:ln w="9525">
            <a:noFill/>
            <a:miter lim="800000"/>
            <a:headEnd/>
            <a:tailEnd/>
          </a:ln>
        </p:spPr>
        <p:txBody>
          <a:bodyPr>
            <a:spAutoFit/>
          </a:bodyPr>
          <a:lstStyle/>
          <a:p>
            <a:pPr>
              <a:spcBef>
                <a:spcPct val="50000"/>
              </a:spcBef>
            </a:pPr>
            <a:r>
              <a:rPr lang="en-US" sz="2800"/>
              <a:t>Open Circuit</a:t>
            </a:r>
          </a:p>
        </p:txBody>
      </p:sp>
      <p:sp>
        <p:nvSpPr>
          <p:cNvPr id="59413" name="Line 21"/>
          <p:cNvSpPr>
            <a:spLocks noChangeShapeType="1"/>
          </p:cNvSpPr>
          <p:nvPr/>
        </p:nvSpPr>
        <p:spPr bwMode="auto">
          <a:xfrm>
            <a:off x="4343400" y="1447800"/>
            <a:ext cx="762000" cy="0"/>
          </a:xfrm>
          <a:prstGeom prst="line">
            <a:avLst/>
          </a:prstGeom>
          <a:noFill/>
          <a:ln w="38100">
            <a:solidFill>
              <a:schemeClr val="tx1"/>
            </a:solidFill>
            <a:round/>
            <a:headEnd/>
            <a:tailEnd/>
          </a:ln>
        </p:spPr>
        <p:txBody>
          <a:bodyPr/>
          <a:lstStyle/>
          <a:p>
            <a:endParaRPr lang="en-US"/>
          </a:p>
        </p:txBody>
      </p:sp>
      <p:sp>
        <p:nvSpPr>
          <p:cNvPr id="59414" name="Text Box 22"/>
          <p:cNvSpPr txBox="1">
            <a:spLocks noChangeArrowheads="1"/>
          </p:cNvSpPr>
          <p:nvPr/>
        </p:nvSpPr>
        <p:spPr bwMode="auto">
          <a:xfrm>
            <a:off x="3429000" y="2209800"/>
            <a:ext cx="2438400" cy="519113"/>
          </a:xfrm>
          <a:prstGeom prst="rect">
            <a:avLst/>
          </a:prstGeom>
          <a:noFill/>
          <a:ln w="9525">
            <a:noFill/>
            <a:miter lim="800000"/>
            <a:headEnd/>
            <a:tailEnd/>
          </a:ln>
        </p:spPr>
        <p:txBody>
          <a:bodyPr>
            <a:spAutoFit/>
          </a:bodyPr>
          <a:lstStyle/>
          <a:p>
            <a:pPr>
              <a:spcBef>
                <a:spcPct val="50000"/>
              </a:spcBef>
            </a:pPr>
            <a:r>
              <a:rPr lang="en-US" sz="2800"/>
              <a:t>Closed Circuit</a:t>
            </a:r>
          </a:p>
        </p:txBody>
      </p:sp>
      <p:grpSp>
        <p:nvGrpSpPr>
          <p:cNvPr id="3" name="Group 23"/>
          <p:cNvGrpSpPr>
            <a:grpSpLocks/>
          </p:cNvGrpSpPr>
          <p:nvPr/>
        </p:nvGrpSpPr>
        <p:grpSpPr bwMode="auto">
          <a:xfrm>
            <a:off x="5791200" y="2895600"/>
            <a:ext cx="1157288" cy="2105025"/>
            <a:chOff x="3902" y="1938"/>
            <a:chExt cx="729" cy="1326"/>
          </a:xfrm>
        </p:grpSpPr>
        <p:sp>
          <p:nvSpPr>
            <p:cNvPr id="27666" name="Freeform 24"/>
            <p:cNvSpPr>
              <a:spLocks/>
            </p:cNvSpPr>
            <p:nvPr/>
          </p:nvSpPr>
          <p:spPr bwMode="auto">
            <a:xfrm>
              <a:off x="3902" y="1938"/>
              <a:ext cx="729" cy="1041"/>
            </a:xfrm>
            <a:custGeom>
              <a:avLst/>
              <a:gdLst>
                <a:gd name="T0" fmla="*/ 264 w 729"/>
                <a:gd name="T1" fmla="*/ 1041 h 1041"/>
                <a:gd name="T2" fmla="*/ 226 w 729"/>
                <a:gd name="T3" fmla="*/ 798 h 1041"/>
                <a:gd name="T4" fmla="*/ 34 w 729"/>
                <a:gd name="T5" fmla="*/ 558 h 1041"/>
                <a:gd name="T6" fmla="*/ 34 w 729"/>
                <a:gd name="T7" fmla="*/ 270 h 1041"/>
                <a:gd name="T8" fmla="*/ 235 w 729"/>
                <a:gd name="T9" fmla="*/ 40 h 1041"/>
                <a:gd name="T10" fmla="*/ 514 w 729"/>
                <a:gd name="T11" fmla="*/ 30 h 1041"/>
                <a:gd name="T12" fmla="*/ 689 w 729"/>
                <a:gd name="T13" fmla="*/ 221 h 1041"/>
                <a:gd name="T14" fmla="*/ 700 w 729"/>
                <a:gd name="T15" fmla="*/ 488 h 1041"/>
                <a:gd name="T16" fmla="*/ 514 w 729"/>
                <a:gd name="T17" fmla="*/ 798 h 1041"/>
                <a:gd name="T18" fmla="*/ 466 w 729"/>
                <a:gd name="T19" fmla="*/ 1038 h 1041"/>
                <a:gd name="T20" fmla="*/ 264 w 729"/>
                <a:gd name="T21" fmla="*/ 1041 h 10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29"/>
                <a:gd name="T34" fmla="*/ 0 h 1041"/>
                <a:gd name="T35" fmla="*/ 729 w 729"/>
                <a:gd name="T36" fmla="*/ 1041 h 104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29" h="1041">
                  <a:moveTo>
                    <a:pt x="264" y="1041"/>
                  </a:moveTo>
                  <a:cubicBezTo>
                    <a:pt x="259" y="1001"/>
                    <a:pt x="264" y="878"/>
                    <a:pt x="226" y="798"/>
                  </a:cubicBezTo>
                  <a:cubicBezTo>
                    <a:pt x="188" y="718"/>
                    <a:pt x="66" y="646"/>
                    <a:pt x="34" y="558"/>
                  </a:cubicBezTo>
                  <a:cubicBezTo>
                    <a:pt x="2" y="470"/>
                    <a:pt x="0" y="356"/>
                    <a:pt x="34" y="270"/>
                  </a:cubicBezTo>
                  <a:cubicBezTo>
                    <a:pt x="68" y="184"/>
                    <a:pt x="155" y="80"/>
                    <a:pt x="235" y="40"/>
                  </a:cubicBezTo>
                  <a:cubicBezTo>
                    <a:pt x="315" y="0"/>
                    <a:pt x="438" y="0"/>
                    <a:pt x="514" y="30"/>
                  </a:cubicBezTo>
                  <a:cubicBezTo>
                    <a:pt x="590" y="60"/>
                    <a:pt x="658" y="145"/>
                    <a:pt x="689" y="221"/>
                  </a:cubicBezTo>
                  <a:cubicBezTo>
                    <a:pt x="720" y="297"/>
                    <a:pt x="729" y="392"/>
                    <a:pt x="700" y="488"/>
                  </a:cubicBezTo>
                  <a:cubicBezTo>
                    <a:pt x="671" y="584"/>
                    <a:pt x="553" y="706"/>
                    <a:pt x="514" y="798"/>
                  </a:cubicBezTo>
                  <a:cubicBezTo>
                    <a:pt x="475" y="890"/>
                    <a:pt x="466" y="962"/>
                    <a:pt x="466" y="1038"/>
                  </a:cubicBezTo>
                  <a:cubicBezTo>
                    <a:pt x="466" y="1038"/>
                    <a:pt x="264" y="1041"/>
                    <a:pt x="264" y="1041"/>
                  </a:cubicBezTo>
                  <a:close/>
                </a:path>
              </a:pathLst>
            </a:custGeom>
            <a:solidFill>
              <a:srgbClr val="FFFF03"/>
            </a:solidFill>
            <a:ln w="9525">
              <a:solidFill>
                <a:schemeClr val="tx1"/>
              </a:solidFill>
              <a:round/>
              <a:headEnd/>
              <a:tailEnd/>
            </a:ln>
          </p:spPr>
          <p:txBody>
            <a:bodyPr/>
            <a:lstStyle/>
            <a:p>
              <a:endParaRPr lang="en-US"/>
            </a:p>
          </p:txBody>
        </p:sp>
        <p:sp>
          <p:nvSpPr>
            <p:cNvPr id="27667" name="AutoShape 25"/>
            <p:cNvSpPr>
              <a:spLocks noChangeArrowheads="1"/>
            </p:cNvSpPr>
            <p:nvPr/>
          </p:nvSpPr>
          <p:spPr bwMode="auto">
            <a:xfrm>
              <a:off x="4128" y="2976"/>
              <a:ext cx="288" cy="288"/>
            </a:xfrm>
            <a:prstGeom prst="roundRect">
              <a:avLst>
                <a:gd name="adj" fmla="val 16667"/>
              </a:avLst>
            </a:prstGeom>
            <a:solidFill>
              <a:srgbClr val="FFFF03"/>
            </a:solidFill>
            <a:ln w="9525">
              <a:solidFill>
                <a:schemeClr val="tx1"/>
              </a:solidFill>
              <a:round/>
              <a:headEnd/>
              <a:tailEnd/>
            </a:ln>
          </p:spPr>
          <p:txBody>
            <a:bodyPr wrap="none" anchor="ct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9411"/>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59401"/>
                                        </p:tgtEl>
                                        <p:attrNameLst>
                                          <p:attrName>style.visibility</p:attrName>
                                        </p:attrNameLst>
                                      </p:cBhvr>
                                      <p:to>
                                        <p:strVal val="hidden"/>
                                      </p:to>
                                    </p:set>
                                  </p:childTnLst>
                                </p:cTn>
                              </p:par>
                              <p:par>
                                <p:cTn id="9" presetID="1" presetClass="entr" presetSubtype="0" fill="hold" grpId="0" nodeType="withEffect">
                                  <p:stCondLst>
                                    <p:cond delay="0"/>
                                  </p:stCondLst>
                                  <p:childTnLst>
                                    <p:set>
                                      <p:cBhvr>
                                        <p:cTn id="10" dur="1" fill="hold">
                                          <p:stCondLst>
                                            <p:cond delay="0"/>
                                          </p:stCondLst>
                                        </p:cTn>
                                        <p:tgtEl>
                                          <p:spTgt spid="594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94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1" grpId="0" animBg="1"/>
      <p:bldP spid="59411" grpId="0"/>
      <p:bldP spid="59413" grpId="0" animBg="1"/>
      <p:bldP spid="5941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427677vb"/>
          <p:cNvPicPr>
            <a:picLocks noChangeAspect="1" noChangeArrowheads="1"/>
          </p:cNvPicPr>
          <p:nvPr/>
        </p:nvPicPr>
        <p:blipFill>
          <a:blip r:embed="rId2" cstate="print"/>
          <a:srcRect/>
          <a:stretch>
            <a:fillRect/>
          </a:stretch>
        </p:blipFill>
        <p:spPr bwMode="auto">
          <a:xfrm>
            <a:off x="838200" y="2438400"/>
            <a:ext cx="2209800" cy="2209800"/>
          </a:xfrm>
          <a:prstGeom prst="rect">
            <a:avLst/>
          </a:prstGeom>
          <a:noFill/>
          <a:ln w="9525">
            <a:noFill/>
            <a:miter lim="800000"/>
            <a:headEnd/>
            <a:tailEnd/>
          </a:ln>
        </p:spPr>
      </p:pic>
      <p:sp>
        <p:nvSpPr>
          <p:cNvPr id="28675" name="Line 3"/>
          <p:cNvSpPr>
            <a:spLocks noChangeShapeType="1"/>
          </p:cNvSpPr>
          <p:nvPr/>
        </p:nvSpPr>
        <p:spPr bwMode="auto">
          <a:xfrm flipV="1">
            <a:off x="1905000" y="1447800"/>
            <a:ext cx="0" cy="990600"/>
          </a:xfrm>
          <a:prstGeom prst="line">
            <a:avLst/>
          </a:prstGeom>
          <a:noFill/>
          <a:ln w="38100">
            <a:solidFill>
              <a:schemeClr val="tx1"/>
            </a:solidFill>
            <a:round/>
            <a:headEnd/>
            <a:tailEnd/>
          </a:ln>
        </p:spPr>
        <p:txBody>
          <a:bodyPr/>
          <a:lstStyle/>
          <a:p>
            <a:endParaRPr lang="en-US"/>
          </a:p>
        </p:txBody>
      </p:sp>
      <p:sp>
        <p:nvSpPr>
          <p:cNvPr id="28676" name="Line 4"/>
          <p:cNvSpPr>
            <a:spLocks noChangeShapeType="1"/>
          </p:cNvSpPr>
          <p:nvPr/>
        </p:nvSpPr>
        <p:spPr bwMode="auto">
          <a:xfrm>
            <a:off x="1905000" y="1447800"/>
            <a:ext cx="2362200" cy="0"/>
          </a:xfrm>
          <a:prstGeom prst="line">
            <a:avLst/>
          </a:prstGeom>
          <a:noFill/>
          <a:ln w="38100">
            <a:solidFill>
              <a:schemeClr val="tx1"/>
            </a:solidFill>
            <a:round/>
            <a:headEnd/>
            <a:tailEnd/>
          </a:ln>
        </p:spPr>
        <p:txBody>
          <a:bodyPr/>
          <a:lstStyle/>
          <a:p>
            <a:endParaRPr lang="en-US"/>
          </a:p>
        </p:txBody>
      </p:sp>
      <p:sp>
        <p:nvSpPr>
          <p:cNvPr id="28677" name="Oval 5"/>
          <p:cNvSpPr>
            <a:spLocks noChangeArrowheads="1"/>
          </p:cNvSpPr>
          <p:nvPr/>
        </p:nvSpPr>
        <p:spPr bwMode="auto">
          <a:xfrm>
            <a:off x="4267200" y="1371600"/>
            <a:ext cx="152400" cy="152400"/>
          </a:xfrm>
          <a:prstGeom prst="ellipse">
            <a:avLst/>
          </a:prstGeom>
          <a:solidFill>
            <a:schemeClr val="tx1"/>
          </a:solidFill>
          <a:ln w="9525">
            <a:solidFill>
              <a:schemeClr val="tx1"/>
            </a:solidFill>
            <a:round/>
            <a:headEnd/>
            <a:tailEnd/>
          </a:ln>
        </p:spPr>
        <p:txBody>
          <a:bodyPr wrap="none" anchor="ctr"/>
          <a:lstStyle/>
          <a:p>
            <a:endParaRPr lang="en-US"/>
          </a:p>
        </p:txBody>
      </p:sp>
      <p:sp>
        <p:nvSpPr>
          <p:cNvPr id="28678" name="Oval 6"/>
          <p:cNvSpPr>
            <a:spLocks noChangeArrowheads="1"/>
          </p:cNvSpPr>
          <p:nvPr/>
        </p:nvSpPr>
        <p:spPr bwMode="auto">
          <a:xfrm>
            <a:off x="5029200" y="1371600"/>
            <a:ext cx="152400" cy="152400"/>
          </a:xfrm>
          <a:prstGeom prst="ellipse">
            <a:avLst/>
          </a:prstGeom>
          <a:solidFill>
            <a:schemeClr val="tx1"/>
          </a:solidFill>
          <a:ln w="9525">
            <a:solidFill>
              <a:schemeClr val="tx1"/>
            </a:solidFill>
            <a:round/>
            <a:headEnd/>
            <a:tailEnd/>
          </a:ln>
        </p:spPr>
        <p:txBody>
          <a:bodyPr wrap="none" anchor="ctr"/>
          <a:lstStyle/>
          <a:p>
            <a:endParaRPr lang="en-US"/>
          </a:p>
        </p:txBody>
      </p:sp>
      <p:sp>
        <p:nvSpPr>
          <p:cNvPr id="28679" name="Line 8"/>
          <p:cNvSpPr>
            <a:spLocks noChangeShapeType="1"/>
          </p:cNvSpPr>
          <p:nvPr/>
        </p:nvSpPr>
        <p:spPr bwMode="auto">
          <a:xfrm>
            <a:off x="5105400" y="1447800"/>
            <a:ext cx="1295400" cy="0"/>
          </a:xfrm>
          <a:prstGeom prst="line">
            <a:avLst/>
          </a:prstGeom>
          <a:noFill/>
          <a:ln w="38100">
            <a:solidFill>
              <a:schemeClr val="tx1"/>
            </a:solidFill>
            <a:round/>
            <a:headEnd/>
            <a:tailEnd/>
          </a:ln>
        </p:spPr>
        <p:txBody>
          <a:bodyPr/>
          <a:lstStyle/>
          <a:p>
            <a:endParaRPr lang="en-US"/>
          </a:p>
        </p:txBody>
      </p:sp>
      <p:grpSp>
        <p:nvGrpSpPr>
          <p:cNvPr id="28680" name="Group 10"/>
          <p:cNvGrpSpPr>
            <a:grpSpLocks/>
          </p:cNvGrpSpPr>
          <p:nvPr/>
        </p:nvGrpSpPr>
        <p:grpSpPr bwMode="auto">
          <a:xfrm>
            <a:off x="5791200" y="2895600"/>
            <a:ext cx="1157288" cy="2105025"/>
            <a:chOff x="3902" y="1938"/>
            <a:chExt cx="729" cy="1326"/>
          </a:xfrm>
        </p:grpSpPr>
        <p:sp>
          <p:nvSpPr>
            <p:cNvPr id="28686" name="Freeform 11"/>
            <p:cNvSpPr>
              <a:spLocks/>
            </p:cNvSpPr>
            <p:nvPr/>
          </p:nvSpPr>
          <p:spPr bwMode="auto">
            <a:xfrm>
              <a:off x="3902" y="1938"/>
              <a:ext cx="729" cy="1041"/>
            </a:xfrm>
            <a:custGeom>
              <a:avLst/>
              <a:gdLst>
                <a:gd name="T0" fmla="*/ 264 w 729"/>
                <a:gd name="T1" fmla="*/ 1041 h 1041"/>
                <a:gd name="T2" fmla="*/ 226 w 729"/>
                <a:gd name="T3" fmla="*/ 798 h 1041"/>
                <a:gd name="T4" fmla="*/ 34 w 729"/>
                <a:gd name="T5" fmla="*/ 558 h 1041"/>
                <a:gd name="T6" fmla="*/ 34 w 729"/>
                <a:gd name="T7" fmla="*/ 270 h 1041"/>
                <a:gd name="T8" fmla="*/ 235 w 729"/>
                <a:gd name="T9" fmla="*/ 40 h 1041"/>
                <a:gd name="T10" fmla="*/ 514 w 729"/>
                <a:gd name="T11" fmla="*/ 30 h 1041"/>
                <a:gd name="T12" fmla="*/ 689 w 729"/>
                <a:gd name="T13" fmla="*/ 221 h 1041"/>
                <a:gd name="T14" fmla="*/ 700 w 729"/>
                <a:gd name="T15" fmla="*/ 488 h 1041"/>
                <a:gd name="T16" fmla="*/ 514 w 729"/>
                <a:gd name="T17" fmla="*/ 798 h 1041"/>
                <a:gd name="T18" fmla="*/ 466 w 729"/>
                <a:gd name="T19" fmla="*/ 1038 h 1041"/>
                <a:gd name="T20" fmla="*/ 264 w 729"/>
                <a:gd name="T21" fmla="*/ 1041 h 10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29"/>
                <a:gd name="T34" fmla="*/ 0 h 1041"/>
                <a:gd name="T35" fmla="*/ 729 w 729"/>
                <a:gd name="T36" fmla="*/ 1041 h 104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29" h="1041">
                  <a:moveTo>
                    <a:pt x="264" y="1041"/>
                  </a:moveTo>
                  <a:cubicBezTo>
                    <a:pt x="259" y="1001"/>
                    <a:pt x="264" y="878"/>
                    <a:pt x="226" y="798"/>
                  </a:cubicBezTo>
                  <a:cubicBezTo>
                    <a:pt x="188" y="718"/>
                    <a:pt x="66" y="646"/>
                    <a:pt x="34" y="558"/>
                  </a:cubicBezTo>
                  <a:cubicBezTo>
                    <a:pt x="2" y="470"/>
                    <a:pt x="0" y="356"/>
                    <a:pt x="34" y="270"/>
                  </a:cubicBezTo>
                  <a:cubicBezTo>
                    <a:pt x="68" y="184"/>
                    <a:pt x="155" y="80"/>
                    <a:pt x="235" y="40"/>
                  </a:cubicBezTo>
                  <a:cubicBezTo>
                    <a:pt x="315" y="0"/>
                    <a:pt x="438" y="0"/>
                    <a:pt x="514" y="30"/>
                  </a:cubicBezTo>
                  <a:cubicBezTo>
                    <a:pt x="590" y="60"/>
                    <a:pt x="658" y="145"/>
                    <a:pt x="689" y="221"/>
                  </a:cubicBezTo>
                  <a:cubicBezTo>
                    <a:pt x="720" y="297"/>
                    <a:pt x="729" y="392"/>
                    <a:pt x="700" y="488"/>
                  </a:cubicBezTo>
                  <a:cubicBezTo>
                    <a:pt x="671" y="584"/>
                    <a:pt x="553" y="706"/>
                    <a:pt x="514" y="798"/>
                  </a:cubicBezTo>
                  <a:cubicBezTo>
                    <a:pt x="475" y="890"/>
                    <a:pt x="466" y="962"/>
                    <a:pt x="466" y="1038"/>
                  </a:cubicBezTo>
                  <a:cubicBezTo>
                    <a:pt x="466" y="1038"/>
                    <a:pt x="264" y="1041"/>
                    <a:pt x="264" y="1041"/>
                  </a:cubicBezTo>
                  <a:close/>
                </a:path>
              </a:pathLst>
            </a:custGeom>
            <a:noFill/>
            <a:ln w="9525">
              <a:solidFill>
                <a:schemeClr val="tx1"/>
              </a:solidFill>
              <a:round/>
              <a:headEnd/>
              <a:tailEnd/>
            </a:ln>
          </p:spPr>
          <p:txBody>
            <a:bodyPr/>
            <a:lstStyle/>
            <a:p>
              <a:endParaRPr lang="en-US"/>
            </a:p>
          </p:txBody>
        </p:sp>
        <p:sp>
          <p:nvSpPr>
            <p:cNvPr id="28687" name="AutoShape 12"/>
            <p:cNvSpPr>
              <a:spLocks noChangeArrowheads="1"/>
            </p:cNvSpPr>
            <p:nvPr/>
          </p:nvSpPr>
          <p:spPr bwMode="auto">
            <a:xfrm>
              <a:off x="4128" y="2976"/>
              <a:ext cx="288" cy="288"/>
            </a:xfrm>
            <a:prstGeom prst="roundRect">
              <a:avLst>
                <a:gd name="adj" fmla="val 16667"/>
              </a:avLst>
            </a:prstGeom>
            <a:solidFill>
              <a:schemeClr val="folHlink"/>
            </a:solidFill>
            <a:ln w="9525">
              <a:solidFill>
                <a:schemeClr val="tx1"/>
              </a:solidFill>
              <a:round/>
              <a:headEnd/>
              <a:tailEnd/>
            </a:ln>
          </p:spPr>
          <p:txBody>
            <a:bodyPr wrap="none" anchor="ctr"/>
            <a:lstStyle/>
            <a:p>
              <a:endParaRPr lang="en-US"/>
            </a:p>
          </p:txBody>
        </p:sp>
      </p:grpSp>
      <p:sp>
        <p:nvSpPr>
          <p:cNvPr id="28681" name="Line 14"/>
          <p:cNvSpPr>
            <a:spLocks noChangeShapeType="1"/>
          </p:cNvSpPr>
          <p:nvPr/>
        </p:nvSpPr>
        <p:spPr bwMode="auto">
          <a:xfrm flipH="1">
            <a:off x="1905000" y="5791200"/>
            <a:ext cx="4495800" cy="0"/>
          </a:xfrm>
          <a:prstGeom prst="line">
            <a:avLst/>
          </a:prstGeom>
          <a:noFill/>
          <a:ln w="38100">
            <a:solidFill>
              <a:schemeClr val="tx1"/>
            </a:solidFill>
            <a:round/>
            <a:headEnd/>
            <a:tailEnd/>
          </a:ln>
        </p:spPr>
        <p:txBody>
          <a:bodyPr/>
          <a:lstStyle/>
          <a:p>
            <a:endParaRPr lang="en-US"/>
          </a:p>
        </p:txBody>
      </p:sp>
      <p:sp>
        <p:nvSpPr>
          <p:cNvPr id="28682" name="Line 15"/>
          <p:cNvSpPr>
            <a:spLocks noChangeShapeType="1"/>
          </p:cNvSpPr>
          <p:nvPr/>
        </p:nvSpPr>
        <p:spPr bwMode="auto">
          <a:xfrm flipV="1">
            <a:off x="1905000" y="4648200"/>
            <a:ext cx="0" cy="1143000"/>
          </a:xfrm>
          <a:prstGeom prst="line">
            <a:avLst/>
          </a:prstGeom>
          <a:noFill/>
          <a:ln w="38100">
            <a:solidFill>
              <a:schemeClr val="tx1"/>
            </a:solidFill>
            <a:round/>
            <a:headEnd/>
            <a:tailEnd/>
          </a:ln>
        </p:spPr>
        <p:txBody>
          <a:bodyPr/>
          <a:lstStyle/>
          <a:p>
            <a:endParaRPr lang="en-US"/>
          </a:p>
        </p:txBody>
      </p:sp>
      <p:sp>
        <p:nvSpPr>
          <p:cNvPr id="61457" name="Line 17"/>
          <p:cNvSpPr>
            <a:spLocks noChangeShapeType="1"/>
          </p:cNvSpPr>
          <p:nvPr/>
        </p:nvSpPr>
        <p:spPr bwMode="auto">
          <a:xfrm>
            <a:off x="4343400" y="1447800"/>
            <a:ext cx="762000" cy="0"/>
          </a:xfrm>
          <a:prstGeom prst="line">
            <a:avLst/>
          </a:prstGeom>
          <a:noFill/>
          <a:ln w="38100">
            <a:solidFill>
              <a:schemeClr val="tx1"/>
            </a:solidFill>
            <a:round/>
            <a:headEnd/>
            <a:tailEnd/>
          </a:ln>
        </p:spPr>
        <p:txBody>
          <a:bodyPr/>
          <a:lstStyle/>
          <a:p>
            <a:endParaRPr lang="en-US"/>
          </a:p>
        </p:txBody>
      </p:sp>
      <p:sp>
        <p:nvSpPr>
          <p:cNvPr id="28684" name="Freeform 22"/>
          <p:cNvSpPr>
            <a:spLocks/>
          </p:cNvSpPr>
          <p:nvPr/>
        </p:nvSpPr>
        <p:spPr bwMode="auto">
          <a:xfrm>
            <a:off x="5105400" y="1447800"/>
            <a:ext cx="1409700" cy="4343400"/>
          </a:xfrm>
          <a:custGeom>
            <a:avLst/>
            <a:gdLst>
              <a:gd name="T0" fmla="*/ 2147483647 w 888"/>
              <a:gd name="T1" fmla="*/ 0 h 2736"/>
              <a:gd name="T2" fmla="*/ 2147483647 w 888"/>
              <a:gd name="T3" fmla="*/ 2147483647 h 2736"/>
              <a:gd name="T4" fmla="*/ 2147483647 w 888"/>
              <a:gd name="T5" fmla="*/ 2147483647 h 2736"/>
              <a:gd name="T6" fmla="*/ 2147483647 w 888"/>
              <a:gd name="T7" fmla="*/ 2147483647 h 2736"/>
              <a:gd name="T8" fmla="*/ 2147483647 w 888"/>
              <a:gd name="T9" fmla="*/ 2147483647 h 2736"/>
              <a:gd name="T10" fmla="*/ 2147483647 w 888"/>
              <a:gd name="T11" fmla="*/ 2147483647 h 2736"/>
              <a:gd name="T12" fmla="*/ 0 60000 65536"/>
              <a:gd name="T13" fmla="*/ 0 60000 65536"/>
              <a:gd name="T14" fmla="*/ 0 60000 65536"/>
              <a:gd name="T15" fmla="*/ 0 60000 65536"/>
              <a:gd name="T16" fmla="*/ 0 60000 65536"/>
              <a:gd name="T17" fmla="*/ 0 60000 65536"/>
              <a:gd name="T18" fmla="*/ 0 w 888"/>
              <a:gd name="T19" fmla="*/ 0 h 2736"/>
              <a:gd name="T20" fmla="*/ 888 w 888"/>
              <a:gd name="T21" fmla="*/ 2736 h 2736"/>
            </a:gdLst>
            <a:ahLst/>
            <a:cxnLst>
              <a:cxn ang="T12">
                <a:pos x="T0" y="T1"/>
              </a:cxn>
              <a:cxn ang="T13">
                <a:pos x="T2" y="T3"/>
              </a:cxn>
              <a:cxn ang="T14">
                <a:pos x="T4" y="T5"/>
              </a:cxn>
              <a:cxn ang="T15">
                <a:pos x="T6" y="T7"/>
              </a:cxn>
              <a:cxn ang="T16">
                <a:pos x="T8" y="T9"/>
              </a:cxn>
              <a:cxn ang="T17">
                <a:pos x="T10" y="T11"/>
              </a:cxn>
            </a:cxnLst>
            <a:rect l="T18" t="T19" r="T20" b="T21"/>
            <a:pathLst>
              <a:path w="888" h="2736">
                <a:moveTo>
                  <a:pt x="816" y="0"/>
                </a:moveTo>
                <a:cubicBezTo>
                  <a:pt x="844" y="140"/>
                  <a:pt x="872" y="280"/>
                  <a:pt x="768" y="432"/>
                </a:cubicBezTo>
                <a:cubicBezTo>
                  <a:pt x="664" y="584"/>
                  <a:pt x="304" y="640"/>
                  <a:pt x="192" y="912"/>
                </a:cubicBezTo>
                <a:cubicBezTo>
                  <a:pt x="80" y="1184"/>
                  <a:pt x="0" y="1800"/>
                  <a:pt x="96" y="2064"/>
                </a:cubicBezTo>
                <a:cubicBezTo>
                  <a:pt x="192" y="2328"/>
                  <a:pt x="648" y="2384"/>
                  <a:pt x="768" y="2496"/>
                </a:cubicBezTo>
                <a:cubicBezTo>
                  <a:pt x="888" y="2608"/>
                  <a:pt x="852" y="2672"/>
                  <a:pt x="816" y="2736"/>
                </a:cubicBezTo>
              </a:path>
            </a:pathLst>
          </a:custGeom>
          <a:noFill/>
          <a:ln w="38100">
            <a:solidFill>
              <a:schemeClr val="tx1"/>
            </a:solidFill>
            <a:round/>
            <a:headEnd/>
            <a:tailEnd/>
          </a:ln>
        </p:spPr>
        <p:txBody>
          <a:bodyPr/>
          <a:lstStyle/>
          <a:p>
            <a:endParaRPr lang="en-US"/>
          </a:p>
        </p:txBody>
      </p:sp>
      <p:sp>
        <p:nvSpPr>
          <p:cNvPr id="28685" name="Text Box 23"/>
          <p:cNvSpPr txBox="1">
            <a:spLocks noChangeArrowheads="1"/>
          </p:cNvSpPr>
          <p:nvPr/>
        </p:nvSpPr>
        <p:spPr bwMode="auto">
          <a:xfrm>
            <a:off x="3124200" y="2590800"/>
            <a:ext cx="2286000" cy="519113"/>
          </a:xfrm>
          <a:prstGeom prst="rect">
            <a:avLst/>
          </a:prstGeom>
          <a:noFill/>
          <a:ln w="9525">
            <a:noFill/>
            <a:miter lim="800000"/>
            <a:headEnd/>
            <a:tailEnd/>
          </a:ln>
        </p:spPr>
        <p:txBody>
          <a:bodyPr>
            <a:spAutoFit/>
          </a:bodyPr>
          <a:lstStyle/>
          <a:p>
            <a:pPr>
              <a:spcBef>
                <a:spcPct val="50000"/>
              </a:spcBef>
            </a:pPr>
            <a:r>
              <a:rPr lang="en-US" sz="2800"/>
              <a:t>Short Circuit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14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5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defRPr/>
            </a:pPr>
            <a:r>
              <a:rPr lang="en-US" smtClean="0"/>
              <a:t>Voltage</a:t>
            </a:r>
          </a:p>
        </p:txBody>
      </p:sp>
      <p:sp>
        <p:nvSpPr>
          <p:cNvPr id="16387" name="Rectangle 3"/>
          <p:cNvSpPr>
            <a:spLocks noGrp="1" noChangeArrowheads="1"/>
          </p:cNvSpPr>
          <p:nvPr>
            <p:ph type="body" idx="1"/>
          </p:nvPr>
        </p:nvSpPr>
        <p:spPr/>
        <p:txBody>
          <a:bodyPr/>
          <a:lstStyle/>
          <a:p>
            <a:pPr eaLnBrk="1" hangingPunct="1">
              <a:lnSpc>
                <a:spcPct val="90000"/>
              </a:lnSpc>
              <a:defRPr/>
            </a:pPr>
            <a:r>
              <a:rPr lang="en-US" sz="2800" smtClean="0"/>
              <a:t>Potential (Voltage)-</a:t>
            </a:r>
          </a:p>
          <a:p>
            <a:pPr lvl="1" eaLnBrk="1" hangingPunct="1">
              <a:lnSpc>
                <a:spcPct val="90000"/>
              </a:lnSpc>
              <a:defRPr/>
            </a:pPr>
            <a:r>
              <a:rPr lang="en-US" sz="2400" smtClean="0">
                <a:effectLst/>
                <a:latin typeface="Arial" charset="0"/>
              </a:rPr>
              <a:t>IS THE ELECTRIC POTENTIAL PER CHARGE MOVING BETWEEN TERMINALS.</a:t>
            </a:r>
          </a:p>
          <a:p>
            <a:pPr lvl="1" eaLnBrk="1" hangingPunct="1">
              <a:lnSpc>
                <a:spcPct val="90000"/>
              </a:lnSpc>
              <a:defRPr/>
            </a:pPr>
            <a:r>
              <a:rPr lang="en-US" sz="2400" smtClean="0">
                <a:effectLst/>
                <a:latin typeface="Arial" charset="0"/>
              </a:rPr>
              <a:t>THIS IS LIKE THE ELECTRIC PRESSURE PUSHING THE ELECTRONS.</a:t>
            </a:r>
          </a:p>
          <a:p>
            <a:pPr lvl="1" eaLnBrk="1" hangingPunct="1">
              <a:lnSpc>
                <a:spcPct val="90000"/>
              </a:lnSpc>
              <a:defRPr/>
            </a:pPr>
            <a:r>
              <a:rPr lang="en-US" sz="2400" smtClean="0">
                <a:effectLst/>
                <a:latin typeface="Arial" charset="0"/>
              </a:rPr>
              <a:t>VOLTAGE DOES NOT MOVE, IT PUSHES THE ELECTRONS.</a:t>
            </a:r>
          </a:p>
          <a:p>
            <a:pPr lvl="1" eaLnBrk="1" hangingPunct="1">
              <a:lnSpc>
                <a:spcPct val="90000"/>
              </a:lnSpc>
              <a:defRPr/>
            </a:pPr>
            <a:endParaRPr lang="en-US" sz="2400" smtClean="0"/>
          </a:p>
          <a:p>
            <a:pPr eaLnBrk="1" hangingPunct="1">
              <a:lnSpc>
                <a:spcPct val="90000"/>
              </a:lnSpc>
              <a:buFont typeface="Wingdings" pitchFamily="2" charset="2"/>
              <a:buNone/>
              <a:defRPr/>
            </a:pPr>
            <a:r>
              <a:rPr lang="en-US" sz="2800" smtClean="0">
                <a:hlinkClick r:id="rId2"/>
              </a:rPr>
              <a:t>http://faraday.physics.utoronto.ca/IYearLab/Intros/DCI/Flash/WaterAnalogy.html</a:t>
            </a:r>
            <a:r>
              <a:rPr lang="en-US" sz="2800" smtClean="0"/>
              <a:t> </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defRPr/>
            </a:pPr>
            <a:r>
              <a:rPr lang="en-US" smtClean="0"/>
              <a:t>Electrical circuits</a:t>
            </a:r>
          </a:p>
        </p:txBody>
      </p:sp>
      <p:sp>
        <p:nvSpPr>
          <p:cNvPr id="43011" name="Rectangle 3"/>
          <p:cNvSpPr>
            <a:spLocks noGrp="1" noChangeArrowheads="1"/>
          </p:cNvSpPr>
          <p:nvPr>
            <p:ph type="body" idx="1"/>
          </p:nvPr>
        </p:nvSpPr>
        <p:spPr/>
        <p:txBody>
          <a:bodyPr/>
          <a:lstStyle/>
          <a:p>
            <a:pPr marL="609600" indent="-609600" eaLnBrk="1" hangingPunct="1">
              <a:defRPr/>
            </a:pPr>
            <a:r>
              <a:rPr lang="en-US" smtClean="0"/>
              <a:t>Electrical circuits can be made in two different ways.</a:t>
            </a:r>
          </a:p>
          <a:p>
            <a:pPr marL="990600" lvl="1" indent="-533400" eaLnBrk="1" hangingPunct="1">
              <a:buFont typeface="Wingdings" pitchFamily="2" charset="2"/>
              <a:buAutoNum type="arabicPeriod"/>
              <a:defRPr/>
            </a:pPr>
            <a:r>
              <a:rPr lang="en-US" u="sng" smtClean="0"/>
              <a:t>Series circuit-</a:t>
            </a:r>
            <a:r>
              <a:rPr lang="en-US" smtClean="0"/>
              <a:t> One path of electric charge</a:t>
            </a:r>
          </a:p>
          <a:p>
            <a:pPr marL="609600" indent="-609600" eaLnBrk="1" hangingPunct="1">
              <a:defRPr/>
            </a:pPr>
            <a:endParaRPr lang="en-US" smtClean="0"/>
          </a:p>
        </p:txBody>
      </p:sp>
      <p:sp>
        <p:nvSpPr>
          <p:cNvPr id="29700" name="Litebulb"/>
          <p:cNvSpPr>
            <a:spLocks noEditPoints="1" noChangeArrowheads="1"/>
          </p:cNvSpPr>
          <p:nvPr/>
        </p:nvSpPr>
        <p:spPr bwMode="auto">
          <a:xfrm>
            <a:off x="1676400" y="4419600"/>
            <a:ext cx="969963" cy="1325563"/>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0 60000 65536"/>
              <a:gd name="T9" fmla="*/ 0 60000 65536"/>
              <a:gd name="T10" fmla="*/ 0 60000 65536"/>
              <a:gd name="T11" fmla="*/ 0 60000 65536"/>
              <a:gd name="T12" fmla="*/ 3556 w 21600"/>
              <a:gd name="T13" fmla="*/ 2188 h 21600"/>
              <a:gd name="T14" fmla="*/ 18277 w 21600"/>
              <a:gd name="T15" fmla="*/ 9282 h 21600"/>
            </a:gdLst>
            <a:ahLst/>
            <a:cxnLst>
              <a:cxn ang="T8">
                <a:pos x="T0" y="T1"/>
              </a:cxn>
              <a:cxn ang="T9">
                <a:pos x="T2" y="T3"/>
              </a:cxn>
              <a:cxn ang="T10">
                <a:pos x="T4" y="T5"/>
              </a:cxn>
              <a:cxn ang="T11">
                <a:pos x="T6" y="T7"/>
              </a:cxn>
            </a:cxnLst>
            <a:rect l="T12" t="T13" r="T14" b="T15"/>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rgbClr val="FFFFCC"/>
          </a:solidFill>
          <a:ln w="57150">
            <a:solidFill>
              <a:srgbClr val="000000"/>
            </a:solidFill>
            <a:miter lim="800000"/>
            <a:headEnd/>
            <a:tailEnd/>
          </a:ln>
        </p:spPr>
        <p:txBody>
          <a:bodyPr/>
          <a:lstStyle/>
          <a:p>
            <a:endParaRPr lang="en-US"/>
          </a:p>
        </p:txBody>
      </p:sp>
      <p:sp>
        <p:nvSpPr>
          <p:cNvPr id="29701" name="Litebulb"/>
          <p:cNvSpPr>
            <a:spLocks noEditPoints="1" noChangeArrowheads="1"/>
          </p:cNvSpPr>
          <p:nvPr/>
        </p:nvSpPr>
        <p:spPr bwMode="auto">
          <a:xfrm>
            <a:off x="3962400" y="4419600"/>
            <a:ext cx="969963" cy="1325563"/>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0 60000 65536"/>
              <a:gd name="T9" fmla="*/ 0 60000 65536"/>
              <a:gd name="T10" fmla="*/ 0 60000 65536"/>
              <a:gd name="T11" fmla="*/ 0 60000 65536"/>
              <a:gd name="T12" fmla="*/ 3556 w 21600"/>
              <a:gd name="T13" fmla="*/ 2188 h 21600"/>
              <a:gd name="T14" fmla="*/ 18277 w 21600"/>
              <a:gd name="T15" fmla="*/ 9282 h 21600"/>
            </a:gdLst>
            <a:ahLst/>
            <a:cxnLst>
              <a:cxn ang="T8">
                <a:pos x="T0" y="T1"/>
              </a:cxn>
              <a:cxn ang="T9">
                <a:pos x="T2" y="T3"/>
              </a:cxn>
              <a:cxn ang="T10">
                <a:pos x="T4" y="T5"/>
              </a:cxn>
              <a:cxn ang="T11">
                <a:pos x="T6" y="T7"/>
              </a:cxn>
            </a:cxnLst>
            <a:rect l="T12" t="T13" r="T14" b="T15"/>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rgbClr val="FFFFCC"/>
          </a:solidFill>
          <a:ln w="57150">
            <a:solidFill>
              <a:srgbClr val="000000"/>
            </a:solidFill>
            <a:miter lim="800000"/>
            <a:headEnd/>
            <a:tailEnd/>
          </a:ln>
        </p:spPr>
        <p:txBody>
          <a:bodyPr/>
          <a:lstStyle/>
          <a:p>
            <a:endParaRPr lang="en-US"/>
          </a:p>
        </p:txBody>
      </p:sp>
      <p:sp>
        <p:nvSpPr>
          <p:cNvPr id="29702" name="Litebulb"/>
          <p:cNvSpPr>
            <a:spLocks noEditPoints="1" noChangeArrowheads="1"/>
          </p:cNvSpPr>
          <p:nvPr/>
        </p:nvSpPr>
        <p:spPr bwMode="auto">
          <a:xfrm>
            <a:off x="6477000" y="4419600"/>
            <a:ext cx="969963" cy="1325563"/>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0 60000 65536"/>
              <a:gd name="T9" fmla="*/ 0 60000 65536"/>
              <a:gd name="T10" fmla="*/ 0 60000 65536"/>
              <a:gd name="T11" fmla="*/ 0 60000 65536"/>
              <a:gd name="T12" fmla="*/ 3556 w 21600"/>
              <a:gd name="T13" fmla="*/ 2188 h 21600"/>
              <a:gd name="T14" fmla="*/ 18277 w 21600"/>
              <a:gd name="T15" fmla="*/ 9282 h 21600"/>
            </a:gdLst>
            <a:ahLst/>
            <a:cxnLst>
              <a:cxn ang="T8">
                <a:pos x="T0" y="T1"/>
              </a:cxn>
              <a:cxn ang="T9">
                <a:pos x="T2" y="T3"/>
              </a:cxn>
              <a:cxn ang="T10">
                <a:pos x="T4" y="T5"/>
              </a:cxn>
              <a:cxn ang="T11">
                <a:pos x="T6" y="T7"/>
              </a:cxn>
            </a:cxnLst>
            <a:rect l="T12" t="T13" r="T14" b="T15"/>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rgbClr val="FFFFCC"/>
          </a:solidFill>
          <a:ln w="57150">
            <a:solidFill>
              <a:srgbClr val="000000"/>
            </a:solidFill>
            <a:miter lim="800000"/>
            <a:headEnd/>
            <a:tailEnd/>
          </a:ln>
        </p:spPr>
        <p:txBody>
          <a:bodyPr/>
          <a:lstStyle/>
          <a:p>
            <a:endParaRPr lang="en-US"/>
          </a:p>
        </p:txBody>
      </p:sp>
      <p:sp>
        <p:nvSpPr>
          <p:cNvPr id="29703" name="Freeform 8"/>
          <p:cNvSpPr>
            <a:spLocks/>
          </p:cNvSpPr>
          <p:nvPr/>
        </p:nvSpPr>
        <p:spPr bwMode="auto">
          <a:xfrm>
            <a:off x="457200" y="5791200"/>
            <a:ext cx="1676400" cy="635000"/>
          </a:xfrm>
          <a:custGeom>
            <a:avLst/>
            <a:gdLst>
              <a:gd name="T0" fmla="*/ 0 w 1104"/>
              <a:gd name="T1" fmla="*/ 2147483647 h 400"/>
              <a:gd name="T2" fmla="*/ 2147483647 w 1104"/>
              <a:gd name="T3" fmla="*/ 2147483647 h 400"/>
              <a:gd name="T4" fmla="*/ 2147483647 w 1104"/>
              <a:gd name="T5" fmla="*/ 0 h 400"/>
              <a:gd name="T6" fmla="*/ 0 60000 65536"/>
              <a:gd name="T7" fmla="*/ 0 60000 65536"/>
              <a:gd name="T8" fmla="*/ 0 60000 65536"/>
              <a:gd name="T9" fmla="*/ 0 w 1104"/>
              <a:gd name="T10" fmla="*/ 0 h 400"/>
              <a:gd name="T11" fmla="*/ 1104 w 1104"/>
              <a:gd name="T12" fmla="*/ 400 h 400"/>
            </a:gdLst>
            <a:ahLst/>
            <a:cxnLst>
              <a:cxn ang="T6">
                <a:pos x="T0" y="T1"/>
              </a:cxn>
              <a:cxn ang="T7">
                <a:pos x="T2" y="T3"/>
              </a:cxn>
              <a:cxn ang="T8">
                <a:pos x="T4" y="T5"/>
              </a:cxn>
            </a:cxnLst>
            <a:rect l="T9" t="T10" r="T11" b="T12"/>
            <a:pathLst>
              <a:path w="1104" h="400">
                <a:moveTo>
                  <a:pt x="0" y="384"/>
                </a:moveTo>
                <a:cubicBezTo>
                  <a:pt x="340" y="392"/>
                  <a:pt x="680" y="400"/>
                  <a:pt x="864" y="336"/>
                </a:cubicBezTo>
                <a:cubicBezTo>
                  <a:pt x="1048" y="272"/>
                  <a:pt x="1076" y="136"/>
                  <a:pt x="1104" y="0"/>
                </a:cubicBezTo>
              </a:path>
            </a:pathLst>
          </a:custGeom>
          <a:noFill/>
          <a:ln w="38100">
            <a:solidFill>
              <a:srgbClr val="000000"/>
            </a:solidFill>
            <a:round/>
            <a:headEnd/>
            <a:tailEnd/>
          </a:ln>
        </p:spPr>
        <p:txBody>
          <a:bodyPr/>
          <a:lstStyle/>
          <a:p>
            <a:endParaRPr lang="en-US"/>
          </a:p>
        </p:txBody>
      </p:sp>
      <p:sp>
        <p:nvSpPr>
          <p:cNvPr id="29704" name="Freeform 9"/>
          <p:cNvSpPr>
            <a:spLocks/>
          </p:cNvSpPr>
          <p:nvPr/>
        </p:nvSpPr>
        <p:spPr bwMode="auto">
          <a:xfrm>
            <a:off x="2120900" y="5791200"/>
            <a:ext cx="2298700" cy="622300"/>
          </a:xfrm>
          <a:custGeom>
            <a:avLst/>
            <a:gdLst>
              <a:gd name="T0" fmla="*/ 2147483647 w 1448"/>
              <a:gd name="T1" fmla="*/ 0 h 392"/>
              <a:gd name="T2" fmla="*/ 2147483647 w 1448"/>
              <a:gd name="T3" fmla="*/ 2147483647 h 392"/>
              <a:gd name="T4" fmla="*/ 2147483647 w 1448"/>
              <a:gd name="T5" fmla="*/ 2147483647 h 392"/>
              <a:gd name="T6" fmla="*/ 2147483647 w 1448"/>
              <a:gd name="T7" fmla="*/ 0 h 392"/>
              <a:gd name="T8" fmla="*/ 0 60000 65536"/>
              <a:gd name="T9" fmla="*/ 0 60000 65536"/>
              <a:gd name="T10" fmla="*/ 0 60000 65536"/>
              <a:gd name="T11" fmla="*/ 0 60000 65536"/>
              <a:gd name="T12" fmla="*/ 0 w 1448"/>
              <a:gd name="T13" fmla="*/ 0 h 392"/>
              <a:gd name="T14" fmla="*/ 1448 w 1448"/>
              <a:gd name="T15" fmla="*/ 392 h 392"/>
            </a:gdLst>
            <a:ahLst/>
            <a:cxnLst>
              <a:cxn ang="T8">
                <a:pos x="T0" y="T1"/>
              </a:cxn>
              <a:cxn ang="T9">
                <a:pos x="T2" y="T3"/>
              </a:cxn>
              <a:cxn ang="T10">
                <a:pos x="T4" y="T5"/>
              </a:cxn>
              <a:cxn ang="T11">
                <a:pos x="T6" y="T7"/>
              </a:cxn>
            </a:cxnLst>
            <a:rect l="T12" t="T13" r="T14" b="T15"/>
            <a:pathLst>
              <a:path w="1448" h="392">
                <a:moveTo>
                  <a:pt x="8" y="0"/>
                </a:moveTo>
                <a:cubicBezTo>
                  <a:pt x="4" y="140"/>
                  <a:pt x="0" y="280"/>
                  <a:pt x="200" y="336"/>
                </a:cubicBezTo>
                <a:cubicBezTo>
                  <a:pt x="400" y="392"/>
                  <a:pt x="1000" y="392"/>
                  <a:pt x="1208" y="336"/>
                </a:cubicBezTo>
                <a:cubicBezTo>
                  <a:pt x="1416" y="280"/>
                  <a:pt x="1432" y="140"/>
                  <a:pt x="1448" y="0"/>
                </a:cubicBezTo>
              </a:path>
            </a:pathLst>
          </a:custGeom>
          <a:noFill/>
          <a:ln w="38100">
            <a:solidFill>
              <a:srgbClr val="000000"/>
            </a:solidFill>
            <a:round/>
            <a:headEnd/>
            <a:tailEnd/>
          </a:ln>
        </p:spPr>
        <p:txBody>
          <a:bodyPr/>
          <a:lstStyle/>
          <a:p>
            <a:endParaRPr lang="en-US"/>
          </a:p>
        </p:txBody>
      </p:sp>
      <p:sp>
        <p:nvSpPr>
          <p:cNvPr id="29705" name="Freeform 10"/>
          <p:cNvSpPr>
            <a:spLocks/>
          </p:cNvSpPr>
          <p:nvPr/>
        </p:nvSpPr>
        <p:spPr bwMode="auto">
          <a:xfrm>
            <a:off x="4381500" y="5791200"/>
            <a:ext cx="2605088" cy="628650"/>
          </a:xfrm>
          <a:custGeom>
            <a:avLst/>
            <a:gdLst>
              <a:gd name="T0" fmla="*/ 2147483647 w 1641"/>
              <a:gd name="T1" fmla="*/ 0 h 396"/>
              <a:gd name="T2" fmla="*/ 2147483647 w 1641"/>
              <a:gd name="T3" fmla="*/ 2147483647 h 396"/>
              <a:gd name="T4" fmla="*/ 2147483647 w 1641"/>
              <a:gd name="T5" fmla="*/ 2147483647 h 396"/>
              <a:gd name="T6" fmla="*/ 2147483647 w 1641"/>
              <a:gd name="T7" fmla="*/ 0 h 396"/>
              <a:gd name="T8" fmla="*/ 0 60000 65536"/>
              <a:gd name="T9" fmla="*/ 0 60000 65536"/>
              <a:gd name="T10" fmla="*/ 0 60000 65536"/>
              <a:gd name="T11" fmla="*/ 0 60000 65536"/>
              <a:gd name="T12" fmla="*/ 0 w 1641"/>
              <a:gd name="T13" fmla="*/ 0 h 396"/>
              <a:gd name="T14" fmla="*/ 1641 w 1641"/>
              <a:gd name="T15" fmla="*/ 396 h 396"/>
            </a:gdLst>
            <a:ahLst/>
            <a:cxnLst>
              <a:cxn ang="T8">
                <a:pos x="T0" y="T1"/>
              </a:cxn>
              <a:cxn ang="T9">
                <a:pos x="T2" y="T3"/>
              </a:cxn>
              <a:cxn ang="T10">
                <a:pos x="T4" y="T5"/>
              </a:cxn>
              <a:cxn ang="T11">
                <a:pos x="T6" y="T7"/>
              </a:cxn>
            </a:cxnLst>
            <a:rect l="T12" t="T13" r="T14" b="T15"/>
            <a:pathLst>
              <a:path w="1641" h="396">
                <a:moveTo>
                  <a:pt x="24" y="0"/>
                </a:moveTo>
                <a:cubicBezTo>
                  <a:pt x="58" y="53"/>
                  <a:pt x="0" y="263"/>
                  <a:pt x="231" y="320"/>
                </a:cubicBezTo>
                <a:cubicBezTo>
                  <a:pt x="462" y="377"/>
                  <a:pt x="1183" y="396"/>
                  <a:pt x="1412" y="343"/>
                </a:cubicBezTo>
                <a:cubicBezTo>
                  <a:pt x="1641" y="290"/>
                  <a:pt x="1567" y="72"/>
                  <a:pt x="1608" y="0"/>
                </a:cubicBezTo>
              </a:path>
            </a:pathLst>
          </a:custGeom>
          <a:noFill/>
          <a:ln w="38100">
            <a:solidFill>
              <a:srgbClr val="000000"/>
            </a:solidFill>
            <a:round/>
            <a:headEnd/>
            <a:tailEnd/>
          </a:ln>
        </p:spPr>
        <p:txBody>
          <a:bodyPr/>
          <a:lstStyle/>
          <a:p>
            <a:endParaRPr lang="en-US"/>
          </a:p>
        </p:txBody>
      </p:sp>
      <p:sp>
        <p:nvSpPr>
          <p:cNvPr id="29706" name="Freeform 11"/>
          <p:cNvSpPr>
            <a:spLocks/>
          </p:cNvSpPr>
          <p:nvPr/>
        </p:nvSpPr>
        <p:spPr bwMode="auto">
          <a:xfrm>
            <a:off x="6950075" y="5781675"/>
            <a:ext cx="1279525" cy="557213"/>
          </a:xfrm>
          <a:custGeom>
            <a:avLst/>
            <a:gdLst>
              <a:gd name="T0" fmla="*/ 2147483647 w 806"/>
              <a:gd name="T1" fmla="*/ 0 h 351"/>
              <a:gd name="T2" fmla="*/ 2147483647 w 806"/>
              <a:gd name="T3" fmla="*/ 2147483647 h 351"/>
              <a:gd name="T4" fmla="*/ 2147483647 w 806"/>
              <a:gd name="T5" fmla="*/ 2147483647 h 351"/>
              <a:gd name="T6" fmla="*/ 0 60000 65536"/>
              <a:gd name="T7" fmla="*/ 0 60000 65536"/>
              <a:gd name="T8" fmla="*/ 0 60000 65536"/>
              <a:gd name="T9" fmla="*/ 0 w 806"/>
              <a:gd name="T10" fmla="*/ 0 h 351"/>
              <a:gd name="T11" fmla="*/ 806 w 806"/>
              <a:gd name="T12" fmla="*/ 351 h 351"/>
            </a:gdLst>
            <a:ahLst/>
            <a:cxnLst>
              <a:cxn ang="T6">
                <a:pos x="T0" y="T1"/>
              </a:cxn>
              <a:cxn ang="T7">
                <a:pos x="T2" y="T3"/>
              </a:cxn>
              <a:cxn ang="T8">
                <a:pos x="T4" y="T5"/>
              </a:cxn>
            </a:cxnLst>
            <a:rect l="T9" t="T10" r="T11" b="T12"/>
            <a:pathLst>
              <a:path w="806" h="351">
                <a:moveTo>
                  <a:pt x="3" y="0"/>
                </a:moveTo>
                <a:cubicBezTo>
                  <a:pt x="24" y="49"/>
                  <a:pt x="0" y="237"/>
                  <a:pt x="134" y="294"/>
                </a:cubicBezTo>
                <a:cubicBezTo>
                  <a:pt x="268" y="351"/>
                  <a:pt x="534" y="346"/>
                  <a:pt x="806" y="342"/>
                </a:cubicBezTo>
              </a:path>
            </a:pathLst>
          </a:custGeom>
          <a:noFill/>
          <a:ln w="38100">
            <a:solidFill>
              <a:srgbClr val="000000"/>
            </a:solidFill>
            <a:round/>
            <a:headEnd/>
            <a:tailEnd/>
          </a:ln>
        </p:spPr>
        <p:txBody>
          <a:bodyPr/>
          <a:lstStyle/>
          <a:p>
            <a:endParaRPr 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defRPr/>
            </a:pPr>
            <a:r>
              <a:rPr lang="en-US" smtClean="0"/>
              <a:t>Electrical circuits</a:t>
            </a:r>
          </a:p>
        </p:txBody>
      </p:sp>
      <p:sp>
        <p:nvSpPr>
          <p:cNvPr id="44035" name="Rectangle 3"/>
          <p:cNvSpPr>
            <a:spLocks noGrp="1" noChangeArrowheads="1"/>
          </p:cNvSpPr>
          <p:nvPr>
            <p:ph type="body" idx="1"/>
          </p:nvPr>
        </p:nvSpPr>
        <p:spPr/>
        <p:txBody>
          <a:bodyPr/>
          <a:lstStyle/>
          <a:p>
            <a:pPr marL="990600" lvl="1" indent="-533400" eaLnBrk="1" hangingPunct="1">
              <a:buFont typeface="Wingdings" pitchFamily="2" charset="2"/>
              <a:buAutoNum type="arabicPeriod" startAt="2"/>
              <a:defRPr/>
            </a:pPr>
            <a:r>
              <a:rPr lang="en-US" u="sng" smtClean="0"/>
              <a:t>Parallel circuit-</a:t>
            </a:r>
            <a:r>
              <a:rPr lang="en-US" smtClean="0"/>
              <a:t> 2 or more paths for electric charge to follow (branches) </a:t>
            </a:r>
          </a:p>
          <a:p>
            <a:pPr marL="609600" indent="-609600" eaLnBrk="1" hangingPunct="1">
              <a:defRPr/>
            </a:pPr>
            <a:endParaRPr lang="en-US" smtClean="0"/>
          </a:p>
        </p:txBody>
      </p:sp>
      <p:sp>
        <p:nvSpPr>
          <p:cNvPr id="30724" name="Litebulb"/>
          <p:cNvSpPr>
            <a:spLocks noEditPoints="1" noChangeArrowheads="1"/>
          </p:cNvSpPr>
          <p:nvPr/>
        </p:nvSpPr>
        <p:spPr bwMode="auto">
          <a:xfrm>
            <a:off x="2057400" y="3733800"/>
            <a:ext cx="969963" cy="1325563"/>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0 60000 65536"/>
              <a:gd name="T9" fmla="*/ 0 60000 65536"/>
              <a:gd name="T10" fmla="*/ 0 60000 65536"/>
              <a:gd name="T11" fmla="*/ 0 60000 65536"/>
              <a:gd name="T12" fmla="*/ 3556 w 21600"/>
              <a:gd name="T13" fmla="*/ 2188 h 21600"/>
              <a:gd name="T14" fmla="*/ 18277 w 21600"/>
              <a:gd name="T15" fmla="*/ 9282 h 21600"/>
            </a:gdLst>
            <a:ahLst/>
            <a:cxnLst>
              <a:cxn ang="T8">
                <a:pos x="T0" y="T1"/>
              </a:cxn>
              <a:cxn ang="T9">
                <a:pos x="T2" y="T3"/>
              </a:cxn>
              <a:cxn ang="T10">
                <a:pos x="T4" y="T5"/>
              </a:cxn>
              <a:cxn ang="T11">
                <a:pos x="T6" y="T7"/>
              </a:cxn>
            </a:cxnLst>
            <a:rect l="T12" t="T13" r="T14" b="T15"/>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rgbClr val="FFFFCC"/>
          </a:solidFill>
          <a:ln w="57150">
            <a:solidFill>
              <a:srgbClr val="000000"/>
            </a:solidFill>
            <a:miter lim="800000"/>
            <a:headEnd/>
            <a:tailEnd/>
          </a:ln>
        </p:spPr>
        <p:txBody>
          <a:bodyPr/>
          <a:lstStyle/>
          <a:p>
            <a:endParaRPr lang="en-US"/>
          </a:p>
        </p:txBody>
      </p:sp>
      <p:sp>
        <p:nvSpPr>
          <p:cNvPr id="30725" name="Litebulb"/>
          <p:cNvSpPr>
            <a:spLocks noEditPoints="1" noChangeArrowheads="1"/>
          </p:cNvSpPr>
          <p:nvPr/>
        </p:nvSpPr>
        <p:spPr bwMode="auto">
          <a:xfrm>
            <a:off x="3810000" y="3733800"/>
            <a:ext cx="969963" cy="1325563"/>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0 60000 65536"/>
              <a:gd name="T9" fmla="*/ 0 60000 65536"/>
              <a:gd name="T10" fmla="*/ 0 60000 65536"/>
              <a:gd name="T11" fmla="*/ 0 60000 65536"/>
              <a:gd name="T12" fmla="*/ 3556 w 21600"/>
              <a:gd name="T13" fmla="*/ 2188 h 21600"/>
              <a:gd name="T14" fmla="*/ 18277 w 21600"/>
              <a:gd name="T15" fmla="*/ 9282 h 21600"/>
            </a:gdLst>
            <a:ahLst/>
            <a:cxnLst>
              <a:cxn ang="T8">
                <a:pos x="T0" y="T1"/>
              </a:cxn>
              <a:cxn ang="T9">
                <a:pos x="T2" y="T3"/>
              </a:cxn>
              <a:cxn ang="T10">
                <a:pos x="T4" y="T5"/>
              </a:cxn>
              <a:cxn ang="T11">
                <a:pos x="T6" y="T7"/>
              </a:cxn>
            </a:cxnLst>
            <a:rect l="T12" t="T13" r="T14" b="T15"/>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rgbClr val="FFFFCC"/>
          </a:solidFill>
          <a:ln w="57150">
            <a:solidFill>
              <a:srgbClr val="000000"/>
            </a:solidFill>
            <a:miter lim="800000"/>
            <a:headEnd/>
            <a:tailEnd/>
          </a:ln>
        </p:spPr>
        <p:txBody>
          <a:bodyPr/>
          <a:lstStyle/>
          <a:p>
            <a:endParaRPr lang="en-US"/>
          </a:p>
        </p:txBody>
      </p:sp>
      <p:sp>
        <p:nvSpPr>
          <p:cNvPr id="30726" name="Litebulb"/>
          <p:cNvSpPr>
            <a:spLocks noEditPoints="1" noChangeArrowheads="1"/>
          </p:cNvSpPr>
          <p:nvPr/>
        </p:nvSpPr>
        <p:spPr bwMode="auto">
          <a:xfrm>
            <a:off x="5638800" y="3733800"/>
            <a:ext cx="969963" cy="1325563"/>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0 60000 65536"/>
              <a:gd name="T9" fmla="*/ 0 60000 65536"/>
              <a:gd name="T10" fmla="*/ 0 60000 65536"/>
              <a:gd name="T11" fmla="*/ 0 60000 65536"/>
              <a:gd name="T12" fmla="*/ 3556 w 21600"/>
              <a:gd name="T13" fmla="*/ 2188 h 21600"/>
              <a:gd name="T14" fmla="*/ 18277 w 21600"/>
              <a:gd name="T15" fmla="*/ 9282 h 21600"/>
            </a:gdLst>
            <a:ahLst/>
            <a:cxnLst>
              <a:cxn ang="T8">
                <a:pos x="T0" y="T1"/>
              </a:cxn>
              <a:cxn ang="T9">
                <a:pos x="T2" y="T3"/>
              </a:cxn>
              <a:cxn ang="T10">
                <a:pos x="T4" y="T5"/>
              </a:cxn>
              <a:cxn ang="T11">
                <a:pos x="T6" y="T7"/>
              </a:cxn>
            </a:cxnLst>
            <a:rect l="T12" t="T13" r="T14" b="T15"/>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rgbClr val="FFFFCC"/>
          </a:solidFill>
          <a:ln w="57150">
            <a:solidFill>
              <a:srgbClr val="000000"/>
            </a:solidFill>
            <a:miter lim="800000"/>
            <a:headEnd/>
            <a:tailEnd/>
          </a:ln>
        </p:spPr>
        <p:txBody>
          <a:bodyPr/>
          <a:lstStyle/>
          <a:p>
            <a:endParaRPr lang="en-US"/>
          </a:p>
        </p:txBody>
      </p:sp>
      <p:sp>
        <p:nvSpPr>
          <p:cNvPr id="30727" name="Freeform 10"/>
          <p:cNvSpPr>
            <a:spLocks/>
          </p:cNvSpPr>
          <p:nvPr/>
        </p:nvSpPr>
        <p:spPr bwMode="auto">
          <a:xfrm>
            <a:off x="914400" y="5105400"/>
            <a:ext cx="5360988" cy="636588"/>
          </a:xfrm>
          <a:custGeom>
            <a:avLst/>
            <a:gdLst>
              <a:gd name="T0" fmla="*/ 0 w 3377"/>
              <a:gd name="T1" fmla="*/ 2147483647 h 401"/>
              <a:gd name="T2" fmla="*/ 2147483647 w 3377"/>
              <a:gd name="T3" fmla="*/ 2147483647 h 401"/>
              <a:gd name="T4" fmla="*/ 2147483647 w 3377"/>
              <a:gd name="T5" fmla="*/ 0 h 401"/>
              <a:gd name="T6" fmla="*/ 0 60000 65536"/>
              <a:gd name="T7" fmla="*/ 0 60000 65536"/>
              <a:gd name="T8" fmla="*/ 0 60000 65536"/>
              <a:gd name="T9" fmla="*/ 0 w 3377"/>
              <a:gd name="T10" fmla="*/ 0 h 401"/>
              <a:gd name="T11" fmla="*/ 3377 w 3377"/>
              <a:gd name="T12" fmla="*/ 401 h 401"/>
            </a:gdLst>
            <a:ahLst/>
            <a:cxnLst>
              <a:cxn ang="T6">
                <a:pos x="T0" y="T1"/>
              </a:cxn>
              <a:cxn ang="T7">
                <a:pos x="T2" y="T3"/>
              </a:cxn>
              <a:cxn ang="T8">
                <a:pos x="T4" y="T5"/>
              </a:cxn>
            </a:cxnLst>
            <a:rect l="T9" t="T10" r="T11" b="T12"/>
            <a:pathLst>
              <a:path w="3377" h="401">
                <a:moveTo>
                  <a:pt x="0" y="336"/>
                </a:moveTo>
                <a:cubicBezTo>
                  <a:pt x="472" y="337"/>
                  <a:pt x="2289" y="401"/>
                  <a:pt x="2833" y="345"/>
                </a:cubicBezTo>
                <a:cubicBezTo>
                  <a:pt x="3377" y="289"/>
                  <a:pt x="3174" y="72"/>
                  <a:pt x="3264" y="0"/>
                </a:cubicBezTo>
              </a:path>
            </a:pathLst>
          </a:custGeom>
          <a:noFill/>
          <a:ln w="38100">
            <a:solidFill>
              <a:srgbClr val="000000"/>
            </a:solidFill>
            <a:round/>
            <a:headEnd/>
            <a:tailEnd/>
          </a:ln>
        </p:spPr>
        <p:txBody>
          <a:bodyPr/>
          <a:lstStyle/>
          <a:p>
            <a:endParaRPr lang="en-US"/>
          </a:p>
        </p:txBody>
      </p:sp>
      <p:sp>
        <p:nvSpPr>
          <p:cNvPr id="30728" name="Line 11"/>
          <p:cNvSpPr>
            <a:spLocks noChangeShapeType="1"/>
          </p:cNvSpPr>
          <p:nvPr/>
        </p:nvSpPr>
        <p:spPr bwMode="auto">
          <a:xfrm>
            <a:off x="2514600" y="5105400"/>
            <a:ext cx="0" cy="533400"/>
          </a:xfrm>
          <a:prstGeom prst="line">
            <a:avLst/>
          </a:prstGeom>
          <a:noFill/>
          <a:ln w="38100">
            <a:solidFill>
              <a:srgbClr val="000000"/>
            </a:solidFill>
            <a:round/>
            <a:headEnd/>
            <a:tailEnd/>
          </a:ln>
        </p:spPr>
        <p:txBody>
          <a:bodyPr/>
          <a:lstStyle/>
          <a:p>
            <a:endParaRPr lang="en-US"/>
          </a:p>
        </p:txBody>
      </p:sp>
      <p:sp>
        <p:nvSpPr>
          <p:cNvPr id="30729" name="Line 12"/>
          <p:cNvSpPr>
            <a:spLocks noChangeShapeType="1"/>
          </p:cNvSpPr>
          <p:nvPr/>
        </p:nvSpPr>
        <p:spPr bwMode="auto">
          <a:xfrm>
            <a:off x="4267200" y="5105400"/>
            <a:ext cx="0" cy="609600"/>
          </a:xfrm>
          <a:prstGeom prst="line">
            <a:avLst/>
          </a:prstGeom>
          <a:noFill/>
          <a:ln w="38100">
            <a:solidFill>
              <a:srgbClr val="000000"/>
            </a:solidFill>
            <a:round/>
            <a:headEnd/>
            <a:tailEnd/>
          </a:ln>
        </p:spPr>
        <p:txBody>
          <a:bodyPr/>
          <a:lstStyle/>
          <a:p>
            <a:endParaRPr lang="en-US"/>
          </a:p>
        </p:txBody>
      </p:sp>
      <p:sp>
        <p:nvSpPr>
          <p:cNvPr id="30730" name="Freeform 13"/>
          <p:cNvSpPr>
            <a:spLocks/>
          </p:cNvSpPr>
          <p:nvPr/>
        </p:nvSpPr>
        <p:spPr bwMode="auto">
          <a:xfrm>
            <a:off x="2451100" y="3200400"/>
            <a:ext cx="4940300" cy="533400"/>
          </a:xfrm>
          <a:custGeom>
            <a:avLst/>
            <a:gdLst>
              <a:gd name="T0" fmla="*/ 2147483647 w 3112"/>
              <a:gd name="T1" fmla="*/ 2147483647 h 336"/>
              <a:gd name="T2" fmla="*/ 2147483647 w 3112"/>
              <a:gd name="T3" fmla="*/ 2147483647 h 336"/>
              <a:gd name="T4" fmla="*/ 2147483647 w 3112"/>
              <a:gd name="T5" fmla="*/ 2147483647 h 336"/>
              <a:gd name="T6" fmla="*/ 2147483647 w 3112"/>
              <a:gd name="T7" fmla="*/ 2147483647 h 336"/>
              <a:gd name="T8" fmla="*/ 2147483647 w 3112"/>
              <a:gd name="T9" fmla="*/ 0 h 336"/>
              <a:gd name="T10" fmla="*/ 0 60000 65536"/>
              <a:gd name="T11" fmla="*/ 0 60000 65536"/>
              <a:gd name="T12" fmla="*/ 0 60000 65536"/>
              <a:gd name="T13" fmla="*/ 0 60000 65536"/>
              <a:gd name="T14" fmla="*/ 0 60000 65536"/>
              <a:gd name="T15" fmla="*/ 0 w 3112"/>
              <a:gd name="T16" fmla="*/ 0 h 336"/>
              <a:gd name="T17" fmla="*/ 3112 w 3112"/>
              <a:gd name="T18" fmla="*/ 336 h 336"/>
            </a:gdLst>
            <a:ahLst/>
            <a:cxnLst>
              <a:cxn ang="T10">
                <a:pos x="T0" y="T1"/>
              </a:cxn>
              <a:cxn ang="T11">
                <a:pos x="T2" y="T3"/>
              </a:cxn>
              <a:cxn ang="T12">
                <a:pos x="T4" y="T5"/>
              </a:cxn>
              <a:cxn ang="T13">
                <a:pos x="T6" y="T7"/>
              </a:cxn>
              <a:cxn ang="T14">
                <a:pos x="T8" y="T9"/>
              </a:cxn>
            </a:cxnLst>
            <a:rect l="T15" t="T16" r="T17" b="T18"/>
            <a:pathLst>
              <a:path w="3112" h="336">
                <a:moveTo>
                  <a:pt x="40" y="336"/>
                </a:moveTo>
                <a:cubicBezTo>
                  <a:pt x="36" y="332"/>
                  <a:pt x="32" y="328"/>
                  <a:pt x="40" y="288"/>
                </a:cubicBezTo>
                <a:cubicBezTo>
                  <a:pt x="48" y="248"/>
                  <a:pt x="0" y="136"/>
                  <a:pt x="88" y="96"/>
                </a:cubicBezTo>
                <a:cubicBezTo>
                  <a:pt x="176" y="56"/>
                  <a:pt x="64" y="64"/>
                  <a:pt x="568" y="48"/>
                </a:cubicBezTo>
                <a:cubicBezTo>
                  <a:pt x="1072" y="32"/>
                  <a:pt x="2092" y="16"/>
                  <a:pt x="3112" y="0"/>
                </a:cubicBezTo>
              </a:path>
            </a:pathLst>
          </a:custGeom>
          <a:noFill/>
          <a:ln w="38100">
            <a:solidFill>
              <a:srgbClr val="000000"/>
            </a:solidFill>
            <a:round/>
            <a:headEnd/>
            <a:tailEnd/>
          </a:ln>
        </p:spPr>
        <p:txBody>
          <a:bodyPr/>
          <a:lstStyle/>
          <a:p>
            <a:endParaRPr lang="en-US"/>
          </a:p>
        </p:txBody>
      </p:sp>
      <p:sp>
        <p:nvSpPr>
          <p:cNvPr id="30731" name="Line 14"/>
          <p:cNvSpPr>
            <a:spLocks noChangeShapeType="1"/>
          </p:cNvSpPr>
          <p:nvPr/>
        </p:nvSpPr>
        <p:spPr bwMode="auto">
          <a:xfrm>
            <a:off x="4343400" y="3276600"/>
            <a:ext cx="0" cy="457200"/>
          </a:xfrm>
          <a:prstGeom prst="line">
            <a:avLst/>
          </a:prstGeom>
          <a:noFill/>
          <a:ln w="38100">
            <a:solidFill>
              <a:srgbClr val="000000"/>
            </a:solidFill>
            <a:round/>
            <a:headEnd/>
            <a:tailEnd/>
          </a:ln>
        </p:spPr>
        <p:txBody>
          <a:bodyPr/>
          <a:lstStyle/>
          <a:p>
            <a:endParaRPr lang="en-US"/>
          </a:p>
        </p:txBody>
      </p:sp>
      <p:sp>
        <p:nvSpPr>
          <p:cNvPr id="30732" name="Line 15"/>
          <p:cNvSpPr>
            <a:spLocks noChangeShapeType="1"/>
          </p:cNvSpPr>
          <p:nvPr/>
        </p:nvSpPr>
        <p:spPr bwMode="auto">
          <a:xfrm>
            <a:off x="6096000" y="3200400"/>
            <a:ext cx="0" cy="533400"/>
          </a:xfrm>
          <a:prstGeom prst="line">
            <a:avLst/>
          </a:prstGeom>
          <a:noFill/>
          <a:ln w="38100">
            <a:solidFill>
              <a:srgbClr val="000000"/>
            </a:solidFill>
            <a:round/>
            <a:headEnd/>
            <a:tailEnd/>
          </a:ln>
        </p:spPr>
        <p:txBody>
          <a:bodyPr/>
          <a:lstStyle/>
          <a:p>
            <a:endParaRPr 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defRPr/>
            </a:pPr>
            <a:r>
              <a:rPr lang="en-US" smtClean="0"/>
              <a:t>Electrical circuits(10-7)</a:t>
            </a:r>
          </a:p>
        </p:txBody>
      </p:sp>
      <p:sp>
        <p:nvSpPr>
          <p:cNvPr id="32771" name="Rectangle 3"/>
          <p:cNvSpPr>
            <a:spLocks noGrp="1" noChangeArrowheads="1"/>
          </p:cNvSpPr>
          <p:nvPr>
            <p:ph type="body" idx="1"/>
          </p:nvPr>
        </p:nvSpPr>
        <p:spPr/>
        <p:txBody>
          <a:bodyPr/>
          <a:lstStyle/>
          <a:p>
            <a:pPr eaLnBrk="1" hangingPunct="1">
              <a:defRPr/>
            </a:pPr>
            <a:r>
              <a:rPr lang="en-US" smtClean="0"/>
              <a:t>Connecting </a:t>
            </a:r>
            <a:r>
              <a:rPr lang="en-US" u="sng" smtClean="0"/>
              <a:t>cells </a:t>
            </a:r>
            <a:r>
              <a:rPr lang="en-US" smtClean="0"/>
              <a:t>in:</a:t>
            </a:r>
          </a:p>
          <a:p>
            <a:pPr lvl="1" eaLnBrk="1" hangingPunct="1">
              <a:defRPr/>
            </a:pPr>
            <a:r>
              <a:rPr lang="en-US" smtClean="0"/>
              <a:t>Series- the potentials of the cells are added together</a:t>
            </a:r>
          </a:p>
          <a:p>
            <a:pPr lvl="2" eaLnBrk="1" hangingPunct="1">
              <a:defRPr/>
            </a:pPr>
            <a:r>
              <a:rPr lang="en-US" smtClean="0"/>
              <a:t>ie. Three 1.5V cells connected end to end has a potential of 4.5V</a:t>
            </a:r>
          </a:p>
          <a:p>
            <a:pPr lvl="2" eaLnBrk="1" hangingPunct="1">
              <a:defRPr/>
            </a:pPr>
            <a:endParaRPr lang="en-US" smtClean="0"/>
          </a:p>
          <a:p>
            <a:pPr lvl="1" eaLnBrk="1" hangingPunct="1">
              <a:defRPr/>
            </a:pPr>
            <a:endParaRPr lang="en-US" smtClean="0"/>
          </a:p>
        </p:txBody>
      </p:sp>
      <p:sp>
        <p:nvSpPr>
          <p:cNvPr id="31748" name="Rectangle 4"/>
          <p:cNvSpPr>
            <a:spLocks noChangeArrowheads="1"/>
          </p:cNvSpPr>
          <p:nvPr/>
        </p:nvSpPr>
        <p:spPr bwMode="auto">
          <a:xfrm>
            <a:off x="1524000" y="4800600"/>
            <a:ext cx="1066800" cy="12954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31749" name="Rectangle 5"/>
          <p:cNvSpPr>
            <a:spLocks noChangeArrowheads="1"/>
          </p:cNvSpPr>
          <p:nvPr/>
        </p:nvSpPr>
        <p:spPr bwMode="auto">
          <a:xfrm>
            <a:off x="1905000" y="4648200"/>
            <a:ext cx="304800" cy="1524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31750" name="Rectangle 6"/>
          <p:cNvSpPr>
            <a:spLocks noChangeArrowheads="1"/>
          </p:cNvSpPr>
          <p:nvPr/>
        </p:nvSpPr>
        <p:spPr bwMode="auto">
          <a:xfrm>
            <a:off x="3276600" y="4800600"/>
            <a:ext cx="1066800" cy="12954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31751" name="Rectangle 7"/>
          <p:cNvSpPr>
            <a:spLocks noChangeArrowheads="1"/>
          </p:cNvSpPr>
          <p:nvPr/>
        </p:nvSpPr>
        <p:spPr bwMode="auto">
          <a:xfrm>
            <a:off x="3657600" y="4648200"/>
            <a:ext cx="304800" cy="1524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31752" name="Rectangle 8"/>
          <p:cNvSpPr>
            <a:spLocks noChangeArrowheads="1"/>
          </p:cNvSpPr>
          <p:nvPr/>
        </p:nvSpPr>
        <p:spPr bwMode="auto">
          <a:xfrm>
            <a:off x="4876800" y="4800600"/>
            <a:ext cx="1066800" cy="12954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31753" name="Rectangle 9"/>
          <p:cNvSpPr>
            <a:spLocks noChangeArrowheads="1"/>
          </p:cNvSpPr>
          <p:nvPr/>
        </p:nvSpPr>
        <p:spPr bwMode="auto">
          <a:xfrm>
            <a:off x="5257800" y="4648200"/>
            <a:ext cx="304800" cy="1524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31754" name="Text Box 10"/>
          <p:cNvSpPr txBox="1">
            <a:spLocks noChangeArrowheads="1"/>
          </p:cNvSpPr>
          <p:nvPr/>
        </p:nvSpPr>
        <p:spPr bwMode="auto">
          <a:xfrm>
            <a:off x="1905000" y="4876800"/>
            <a:ext cx="381000" cy="366713"/>
          </a:xfrm>
          <a:prstGeom prst="rect">
            <a:avLst/>
          </a:prstGeom>
          <a:noFill/>
          <a:ln w="9525">
            <a:noFill/>
            <a:miter lim="800000"/>
            <a:headEnd/>
            <a:tailEnd/>
          </a:ln>
        </p:spPr>
        <p:txBody>
          <a:bodyPr>
            <a:spAutoFit/>
          </a:bodyPr>
          <a:lstStyle/>
          <a:p>
            <a:pPr>
              <a:spcBef>
                <a:spcPct val="50000"/>
              </a:spcBef>
            </a:pPr>
            <a:r>
              <a:rPr lang="en-US"/>
              <a:t>+</a:t>
            </a:r>
          </a:p>
        </p:txBody>
      </p:sp>
      <p:sp>
        <p:nvSpPr>
          <p:cNvPr id="31755" name="Text Box 11"/>
          <p:cNvSpPr txBox="1">
            <a:spLocks noChangeArrowheads="1"/>
          </p:cNvSpPr>
          <p:nvPr/>
        </p:nvSpPr>
        <p:spPr bwMode="auto">
          <a:xfrm>
            <a:off x="1905000" y="5791200"/>
            <a:ext cx="304800" cy="366713"/>
          </a:xfrm>
          <a:prstGeom prst="rect">
            <a:avLst/>
          </a:prstGeom>
          <a:noFill/>
          <a:ln w="9525">
            <a:noFill/>
            <a:miter lim="800000"/>
            <a:headEnd/>
            <a:tailEnd/>
          </a:ln>
        </p:spPr>
        <p:txBody>
          <a:bodyPr>
            <a:spAutoFit/>
          </a:bodyPr>
          <a:lstStyle/>
          <a:p>
            <a:pPr>
              <a:spcBef>
                <a:spcPct val="50000"/>
              </a:spcBef>
            </a:pPr>
            <a:r>
              <a:rPr lang="en-US"/>
              <a:t>-</a:t>
            </a:r>
          </a:p>
        </p:txBody>
      </p:sp>
      <p:sp>
        <p:nvSpPr>
          <p:cNvPr id="31756" name="Text Box 12"/>
          <p:cNvSpPr txBox="1">
            <a:spLocks noChangeArrowheads="1"/>
          </p:cNvSpPr>
          <p:nvPr/>
        </p:nvSpPr>
        <p:spPr bwMode="auto">
          <a:xfrm>
            <a:off x="3657600" y="4876800"/>
            <a:ext cx="381000" cy="366713"/>
          </a:xfrm>
          <a:prstGeom prst="rect">
            <a:avLst/>
          </a:prstGeom>
          <a:noFill/>
          <a:ln w="9525">
            <a:noFill/>
            <a:miter lim="800000"/>
            <a:headEnd/>
            <a:tailEnd/>
          </a:ln>
        </p:spPr>
        <p:txBody>
          <a:bodyPr>
            <a:spAutoFit/>
          </a:bodyPr>
          <a:lstStyle/>
          <a:p>
            <a:pPr>
              <a:spcBef>
                <a:spcPct val="50000"/>
              </a:spcBef>
            </a:pPr>
            <a:r>
              <a:rPr lang="en-US"/>
              <a:t>+</a:t>
            </a:r>
          </a:p>
        </p:txBody>
      </p:sp>
      <p:sp>
        <p:nvSpPr>
          <p:cNvPr id="31757" name="Text Box 13"/>
          <p:cNvSpPr txBox="1">
            <a:spLocks noChangeArrowheads="1"/>
          </p:cNvSpPr>
          <p:nvPr/>
        </p:nvSpPr>
        <p:spPr bwMode="auto">
          <a:xfrm>
            <a:off x="5257800" y="4876800"/>
            <a:ext cx="381000" cy="366713"/>
          </a:xfrm>
          <a:prstGeom prst="rect">
            <a:avLst/>
          </a:prstGeom>
          <a:noFill/>
          <a:ln w="9525">
            <a:noFill/>
            <a:miter lim="800000"/>
            <a:headEnd/>
            <a:tailEnd/>
          </a:ln>
        </p:spPr>
        <p:txBody>
          <a:bodyPr>
            <a:spAutoFit/>
          </a:bodyPr>
          <a:lstStyle/>
          <a:p>
            <a:pPr>
              <a:spcBef>
                <a:spcPct val="50000"/>
              </a:spcBef>
            </a:pPr>
            <a:r>
              <a:rPr lang="en-US"/>
              <a:t>+</a:t>
            </a:r>
          </a:p>
        </p:txBody>
      </p:sp>
      <p:sp>
        <p:nvSpPr>
          <p:cNvPr id="31758" name="Text Box 14"/>
          <p:cNvSpPr txBox="1">
            <a:spLocks noChangeArrowheads="1"/>
          </p:cNvSpPr>
          <p:nvPr/>
        </p:nvSpPr>
        <p:spPr bwMode="auto">
          <a:xfrm>
            <a:off x="3733800" y="5791200"/>
            <a:ext cx="304800" cy="366713"/>
          </a:xfrm>
          <a:prstGeom prst="rect">
            <a:avLst/>
          </a:prstGeom>
          <a:noFill/>
          <a:ln w="9525">
            <a:noFill/>
            <a:miter lim="800000"/>
            <a:headEnd/>
            <a:tailEnd/>
          </a:ln>
        </p:spPr>
        <p:txBody>
          <a:bodyPr>
            <a:spAutoFit/>
          </a:bodyPr>
          <a:lstStyle/>
          <a:p>
            <a:pPr>
              <a:spcBef>
                <a:spcPct val="50000"/>
              </a:spcBef>
            </a:pPr>
            <a:r>
              <a:rPr lang="en-US"/>
              <a:t>-</a:t>
            </a:r>
          </a:p>
        </p:txBody>
      </p:sp>
      <p:sp>
        <p:nvSpPr>
          <p:cNvPr id="31759" name="Text Box 15"/>
          <p:cNvSpPr txBox="1">
            <a:spLocks noChangeArrowheads="1"/>
          </p:cNvSpPr>
          <p:nvPr/>
        </p:nvSpPr>
        <p:spPr bwMode="auto">
          <a:xfrm>
            <a:off x="5257800" y="5791200"/>
            <a:ext cx="304800" cy="366713"/>
          </a:xfrm>
          <a:prstGeom prst="rect">
            <a:avLst/>
          </a:prstGeom>
          <a:noFill/>
          <a:ln w="9525">
            <a:noFill/>
            <a:miter lim="800000"/>
            <a:headEnd/>
            <a:tailEnd/>
          </a:ln>
        </p:spPr>
        <p:txBody>
          <a:bodyPr>
            <a:spAutoFit/>
          </a:bodyPr>
          <a:lstStyle/>
          <a:p>
            <a:pPr>
              <a:spcBef>
                <a:spcPct val="50000"/>
              </a:spcBef>
            </a:pPr>
            <a:r>
              <a:rPr lang="en-US"/>
              <a:t>-</a:t>
            </a:r>
          </a:p>
        </p:txBody>
      </p:sp>
      <p:sp>
        <p:nvSpPr>
          <p:cNvPr id="31760" name="Freeform 16"/>
          <p:cNvSpPr>
            <a:spLocks/>
          </p:cNvSpPr>
          <p:nvPr/>
        </p:nvSpPr>
        <p:spPr bwMode="auto">
          <a:xfrm>
            <a:off x="527050" y="4289425"/>
            <a:ext cx="1530350" cy="358775"/>
          </a:xfrm>
          <a:custGeom>
            <a:avLst/>
            <a:gdLst>
              <a:gd name="T0" fmla="*/ 0 w 964"/>
              <a:gd name="T1" fmla="*/ 2147483647 h 226"/>
              <a:gd name="T2" fmla="*/ 2147483647 w 964"/>
              <a:gd name="T3" fmla="*/ 2147483647 h 226"/>
              <a:gd name="T4" fmla="*/ 2147483647 w 964"/>
              <a:gd name="T5" fmla="*/ 2147483647 h 226"/>
              <a:gd name="T6" fmla="*/ 2147483647 w 964"/>
              <a:gd name="T7" fmla="*/ 2147483647 h 226"/>
              <a:gd name="T8" fmla="*/ 0 60000 65536"/>
              <a:gd name="T9" fmla="*/ 0 60000 65536"/>
              <a:gd name="T10" fmla="*/ 0 60000 65536"/>
              <a:gd name="T11" fmla="*/ 0 60000 65536"/>
              <a:gd name="T12" fmla="*/ 0 w 964"/>
              <a:gd name="T13" fmla="*/ 0 h 226"/>
              <a:gd name="T14" fmla="*/ 964 w 964"/>
              <a:gd name="T15" fmla="*/ 226 h 226"/>
            </a:gdLst>
            <a:ahLst/>
            <a:cxnLst>
              <a:cxn ang="T8">
                <a:pos x="T0" y="T1"/>
              </a:cxn>
              <a:cxn ang="T9">
                <a:pos x="T2" y="T3"/>
              </a:cxn>
              <a:cxn ang="T10">
                <a:pos x="T4" y="T5"/>
              </a:cxn>
              <a:cxn ang="T11">
                <a:pos x="T6" y="T7"/>
              </a:cxn>
            </a:cxnLst>
            <a:rect l="T12" t="T13" r="T14" b="T15"/>
            <a:pathLst>
              <a:path w="964" h="226">
                <a:moveTo>
                  <a:pt x="0" y="21"/>
                </a:moveTo>
                <a:cubicBezTo>
                  <a:pt x="51" y="21"/>
                  <a:pt x="195" y="19"/>
                  <a:pt x="308" y="21"/>
                </a:cubicBezTo>
                <a:cubicBezTo>
                  <a:pt x="421" y="23"/>
                  <a:pt x="567" y="0"/>
                  <a:pt x="676" y="34"/>
                </a:cubicBezTo>
                <a:cubicBezTo>
                  <a:pt x="785" y="68"/>
                  <a:pt x="892" y="146"/>
                  <a:pt x="964" y="226"/>
                </a:cubicBezTo>
              </a:path>
            </a:pathLst>
          </a:custGeom>
          <a:noFill/>
          <a:ln w="38100">
            <a:solidFill>
              <a:srgbClr val="000000"/>
            </a:solidFill>
            <a:round/>
            <a:headEnd/>
            <a:tailEnd/>
          </a:ln>
        </p:spPr>
        <p:txBody>
          <a:bodyPr/>
          <a:lstStyle/>
          <a:p>
            <a:endParaRPr lang="en-US"/>
          </a:p>
        </p:txBody>
      </p:sp>
      <p:sp>
        <p:nvSpPr>
          <p:cNvPr id="31761" name="Freeform 18"/>
          <p:cNvSpPr>
            <a:spLocks/>
          </p:cNvSpPr>
          <p:nvPr/>
        </p:nvSpPr>
        <p:spPr bwMode="auto">
          <a:xfrm>
            <a:off x="2057400" y="4184650"/>
            <a:ext cx="1752600" cy="2439988"/>
          </a:xfrm>
          <a:custGeom>
            <a:avLst/>
            <a:gdLst>
              <a:gd name="T0" fmla="*/ 0 w 1104"/>
              <a:gd name="T1" fmla="*/ 2147483647 h 1537"/>
              <a:gd name="T2" fmla="*/ 2147483647 w 1104"/>
              <a:gd name="T3" fmla="*/ 2147483647 h 1537"/>
              <a:gd name="T4" fmla="*/ 2147483647 w 1104"/>
              <a:gd name="T5" fmla="*/ 2147483647 h 1537"/>
              <a:gd name="T6" fmla="*/ 2147483647 w 1104"/>
              <a:gd name="T7" fmla="*/ 2147483647 h 1537"/>
              <a:gd name="T8" fmla="*/ 2147483647 w 1104"/>
              <a:gd name="T9" fmla="*/ 2147483647 h 1537"/>
              <a:gd name="T10" fmla="*/ 2147483647 w 1104"/>
              <a:gd name="T11" fmla="*/ 2147483647 h 1537"/>
              <a:gd name="T12" fmla="*/ 0 60000 65536"/>
              <a:gd name="T13" fmla="*/ 0 60000 65536"/>
              <a:gd name="T14" fmla="*/ 0 60000 65536"/>
              <a:gd name="T15" fmla="*/ 0 60000 65536"/>
              <a:gd name="T16" fmla="*/ 0 60000 65536"/>
              <a:gd name="T17" fmla="*/ 0 60000 65536"/>
              <a:gd name="T18" fmla="*/ 0 w 1104"/>
              <a:gd name="T19" fmla="*/ 0 h 1537"/>
              <a:gd name="T20" fmla="*/ 1104 w 1104"/>
              <a:gd name="T21" fmla="*/ 1537 h 1537"/>
            </a:gdLst>
            <a:ahLst/>
            <a:cxnLst>
              <a:cxn ang="T12">
                <a:pos x="T0" y="T1"/>
              </a:cxn>
              <a:cxn ang="T13">
                <a:pos x="T2" y="T3"/>
              </a:cxn>
              <a:cxn ang="T14">
                <a:pos x="T4" y="T5"/>
              </a:cxn>
              <a:cxn ang="T15">
                <a:pos x="T6" y="T7"/>
              </a:cxn>
              <a:cxn ang="T16">
                <a:pos x="T8" y="T9"/>
              </a:cxn>
              <a:cxn ang="T17">
                <a:pos x="T10" y="T11"/>
              </a:cxn>
            </a:cxnLst>
            <a:rect l="T18" t="T19" r="T20" b="T21"/>
            <a:pathLst>
              <a:path w="1104" h="1537">
                <a:moveTo>
                  <a:pt x="0" y="1204"/>
                </a:moveTo>
                <a:cubicBezTo>
                  <a:pt x="17" y="1243"/>
                  <a:pt x="12" y="1416"/>
                  <a:pt x="100" y="1437"/>
                </a:cubicBezTo>
                <a:cubicBezTo>
                  <a:pt x="188" y="1458"/>
                  <a:pt x="455" y="1537"/>
                  <a:pt x="531" y="1332"/>
                </a:cubicBezTo>
                <a:cubicBezTo>
                  <a:pt x="607" y="1127"/>
                  <a:pt x="477" y="418"/>
                  <a:pt x="554" y="209"/>
                </a:cubicBezTo>
                <a:cubicBezTo>
                  <a:pt x="631" y="0"/>
                  <a:pt x="899" y="61"/>
                  <a:pt x="991" y="75"/>
                </a:cubicBezTo>
                <a:cubicBezTo>
                  <a:pt x="1083" y="89"/>
                  <a:pt x="1080" y="247"/>
                  <a:pt x="1104" y="292"/>
                </a:cubicBezTo>
              </a:path>
            </a:pathLst>
          </a:custGeom>
          <a:noFill/>
          <a:ln w="38100">
            <a:solidFill>
              <a:srgbClr val="000000"/>
            </a:solidFill>
            <a:round/>
            <a:headEnd/>
            <a:tailEnd/>
          </a:ln>
        </p:spPr>
        <p:txBody>
          <a:bodyPr/>
          <a:lstStyle/>
          <a:p>
            <a:endParaRPr lang="en-US"/>
          </a:p>
        </p:txBody>
      </p:sp>
      <p:sp>
        <p:nvSpPr>
          <p:cNvPr id="31762" name="Freeform 19"/>
          <p:cNvSpPr>
            <a:spLocks/>
          </p:cNvSpPr>
          <p:nvPr/>
        </p:nvSpPr>
        <p:spPr bwMode="auto">
          <a:xfrm>
            <a:off x="3810000" y="4191000"/>
            <a:ext cx="1600200" cy="2439988"/>
          </a:xfrm>
          <a:custGeom>
            <a:avLst/>
            <a:gdLst>
              <a:gd name="T0" fmla="*/ 0 w 1104"/>
              <a:gd name="T1" fmla="*/ 2147483647 h 1537"/>
              <a:gd name="T2" fmla="*/ 2147483647 w 1104"/>
              <a:gd name="T3" fmla="*/ 2147483647 h 1537"/>
              <a:gd name="T4" fmla="*/ 2147483647 w 1104"/>
              <a:gd name="T5" fmla="*/ 2147483647 h 1537"/>
              <a:gd name="T6" fmla="*/ 2147483647 w 1104"/>
              <a:gd name="T7" fmla="*/ 2147483647 h 1537"/>
              <a:gd name="T8" fmla="*/ 2147483647 w 1104"/>
              <a:gd name="T9" fmla="*/ 2147483647 h 1537"/>
              <a:gd name="T10" fmla="*/ 2147483647 w 1104"/>
              <a:gd name="T11" fmla="*/ 2147483647 h 1537"/>
              <a:gd name="T12" fmla="*/ 0 60000 65536"/>
              <a:gd name="T13" fmla="*/ 0 60000 65536"/>
              <a:gd name="T14" fmla="*/ 0 60000 65536"/>
              <a:gd name="T15" fmla="*/ 0 60000 65536"/>
              <a:gd name="T16" fmla="*/ 0 60000 65536"/>
              <a:gd name="T17" fmla="*/ 0 60000 65536"/>
              <a:gd name="T18" fmla="*/ 0 w 1104"/>
              <a:gd name="T19" fmla="*/ 0 h 1537"/>
              <a:gd name="T20" fmla="*/ 1104 w 1104"/>
              <a:gd name="T21" fmla="*/ 1537 h 1537"/>
            </a:gdLst>
            <a:ahLst/>
            <a:cxnLst>
              <a:cxn ang="T12">
                <a:pos x="T0" y="T1"/>
              </a:cxn>
              <a:cxn ang="T13">
                <a:pos x="T2" y="T3"/>
              </a:cxn>
              <a:cxn ang="T14">
                <a:pos x="T4" y="T5"/>
              </a:cxn>
              <a:cxn ang="T15">
                <a:pos x="T6" y="T7"/>
              </a:cxn>
              <a:cxn ang="T16">
                <a:pos x="T8" y="T9"/>
              </a:cxn>
              <a:cxn ang="T17">
                <a:pos x="T10" y="T11"/>
              </a:cxn>
            </a:cxnLst>
            <a:rect l="T18" t="T19" r="T20" b="T21"/>
            <a:pathLst>
              <a:path w="1104" h="1537">
                <a:moveTo>
                  <a:pt x="0" y="1204"/>
                </a:moveTo>
                <a:cubicBezTo>
                  <a:pt x="17" y="1243"/>
                  <a:pt x="12" y="1416"/>
                  <a:pt x="100" y="1437"/>
                </a:cubicBezTo>
                <a:cubicBezTo>
                  <a:pt x="188" y="1458"/>
                  <a:pt x="455" y="1537"/>
                  <a:pt x="531" y="1332"/>
                </a:cubicBezTo>
                <a:cubicBezTo>
                  <a:pt x="607" y="1127"/>
                  <a:pt x="477" y="418"/>
                  <a:pt x="554" y="209"/>
                </a:cubicBezTo>
                <a:cubicBezTo>
                  <a:pt x="631" y="0"/>
                  <a:pt x="899" y="61"/>
                  <a:pt x="991" y="75"/>
                </a:cubicBezTo>
                <a:cubicBezTo>
                  <a:pt x="1083" y="89"/>
                  <a:pt x="1080" y="247"/>
                  <a:pt x="1104" y="292"/>
                </a:cubicBezTo>
              </a:path>
            </a:pathLst>
          </a:custGeom>
          <a:noFill/>
          <a:ln w="38100">
            <a:solidFill>
              <a:srgbClr val="000000"/>
            </a:solidFill>
            <a:round/>
            <a:headEnd/>
            <a:tailEnd/>
          </a:ln>
        </p:spPr>
        <p:txBody>
          <a:bodyPr/>
          <a:lstStyle/>
          <a:p>
            <a:endParaRPr lang="en-US"/>
          </a:p>
        </p:txBody>
      </p:sp>
      <p:sp>
        <p:nvSpPr>
          <p:cNvPr id="31763" name="Freeform 20"/>
          <p:cNvSpPr>
            <a:spLocks/>
          </p:cNvSpPr>
          <p:nvPr/>
        </p:nvSpPr>
        <p:spPr bwMode="auto">
          <a:xfrm>
            <a:off x="5410200" y="6096000"/>
            <a:ext cx="1524000" cy="346075"/>
          </a:xfrm>
          <a:custGeom>
            <a:avLst/>
            <a:gdLst>
              <a:gd name="T0" fmla="*/ 0 w 960"/>
              <a:gd name="T1" fmla="*/ 0 h 218"/>
              <a:gd name="T2" fmla="*/ 2147483647 w 960"/>
              <a:gd name="T3" fmla="*/ 2147483647 h 218"/>
              <a:gd name="T4" fmla="*/ 2147483647 w 960"/>
              <a:gd name="T5" fmla="*/ 2147483647 h 218"/>
              <a:gd name="T6" fmla="*/ 0 60000 65536"/>
              <a:gd name="T7" fmla="*/ 0 60000 65536"/>
              <a:gd name="T8" fmla="*/ 0 60000 65536"/>
              <a:gd name="T9" fmla="*/ 0 w 960"/>
              <a:gd name="T10" fmla="*/ 0 h 218"/>
              <a:gd name="T11" fmla="*/ 960 w 960"/>
              <a:gd name="T12" fmla="*/ 218 h 218"/>
            </a:gdLst>
            <a:ahLst/>
            <a:cxnLst>
              <a:cxn ang="T6">
                <a:pos x="T0" y="T1"/>
              </a:cxn>
              <a:cxn ang="T7">
                <a:pos x="T2" y="T3"/>
              </a:cxn>
              <a:cxn ang="T8">
                <a:pos x="T4" y="T5"/>
              </a:cxn>
            </a:cxnLst>
            <a:rect l="T9" t="T10" r="T11" b="T12"/>
            <a:pathLst>
              <a:path w="960" h="218">
                <a:moveTo>
                  <a:pt x="0" y="0"/>
                </a:moveTo>
                <a:cubicBezTo>
                  <a:pt x="45" y="31"/>
                  <a:pt x="109" y="154"/>
                  <a:pt x="269" y="186"/>
                </a:cubicBezTo>
                <a:cubicBezTo>
                  <a:pt x="429" y="218"/>
                  <a:pt x="816" y="191"/>
                  <a:pt x="960" y="192"/>
                </a:cubicBezTo>
              </a:path>
            </a:pathLst>
          </a:custGeom>
          <a:noFill/>
          <a:ln w="38100">
            <a:solidFill>
              <a:srgbClr val="000000"/>
            </a:solidFill>
            <a:round/>
            <a:headEnd/>
            <a:tailEnd/>
          </a:ln>
        </p:spPr>
        <p:txBody>
          <a:bodyPr/>
          <a:lstStyle/>
          <a:p>
            <a:endParaRPr lang="en-US"/>
          </a:p>
        </p:txBody>
      </p:sp>
      <p:sp>
        <p:nvSpPr>
          <p:cNvPr id="31764" name="Text Box 21"/>
          <p:cNvSpPr txBox="1">
            <a:spLocks noChangeArrowheads="1"/>
          </p:cNvSpPr>
          <p:nvPr/>
        </p:nvSpPr>
        <p:spPr bwMode="auto">
          <a:xfrm>
            <a:off x="6934200" y="6096000"/>
            <a:ext cx="1447800" cy="519113"/>
          </a:xfrm>
          <a:prstGeom prst="rect">
            <a:avLst/>
          </a:prstGeom>
          <a:noFill/>
          <a:ln w="9525">
            <a:noFill/>
            <a:miter lim="800000"/>
            <a:headEnd/>
            <a:tailEnd/>
          </a:ln>
        </p:spPr>
        <p:txBody>
          <a:bodyPr>
            <a:spAutoFit/>
          </a:bodyPr>
          <a:lstStyle/>
          <a:p>
            <a:pPr>
              <a:spcBef>
                <a:spcPct val="50000"/>
              </a:spcBef>
            </a:pPr>
            <a:r>
              <a:rPr lang="en-US" sz="2800"/>
              <a:t>= 4.5 V</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2" name="AutoShape 4"/>
          <p:cNvSpPr>
            <a:spLocks noChangeArrowheads="1"/>
          </p:cNvSpPr>
          <p:nvPr/>
        </p:nvSpPr>
        <p:spPr bwMode="auto">
          <a:xfrm>
            <a:off x="3886200" y="5029200"/>
            <a:ext cx="1295400" cy="1295400"/>
          </a:xfrm>
          <a:prstGeom prst="star8">
            <a:avLst>
              <a:gd name="adj" fmla="val 38250"/>
            </a:avLst>
          </a:prstGeom>
          <a:solidFill>
            <a:srgbClr val="FFFFCC"/>
          </a:solidFill>
          <a:ln w="9525">
            <a:solidFill>
              <a:schemeClr val="tx1"/>
            </a:solidFill>
            <a:miter lim="800000"/>
            <a:headEnd/>
            <a:tailEnd/>
          </a:ln>
        </p:spPr>
        <p:txBody>
          <a:bodyPr wrap="none" anchor="ctr"/>
          <a:lstStyle/>
          <a:p>
            <a:endParaRPr lang="en-US"/>
          </a:p>
        </p:txBody>
      </p:sp>
      <p:sp>
        <p:nvSpPr>
          <p:cNvPr id="68613" name="Oval 5"/>
          <p:cNvSpPr>
            <a:spLocks noChangeArrowheads="1"/>
          </p:cNvSpPr>
          <p:nvPr/>
        </p:nvSpPr>
        <p:spPr bwMode="auto">
          <a:xfrm>
            <a:off x="4419600" y="5562600"/>
            <a:ext cx="152400" cy="1524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32772" name="Rectangle 6"/>
          <p:cNvSpPr>
            <a:spLocks noChangeArrowheads="1"/>
          </p:cNvSpPr>
          <p:nvPr/>
        </p:nvSpPr>
        <p:spPr bwMode="auto">
          <a:xfrm>
            <a:off x="1447800" y="6553200"/>
            <a:ext cx="4572000" cy="152400"/>
          </a:xfrm>
          <a:prstGeom prst="rect">
            <a:avLst/>
          </a:prstGeom>
          <a:solidFill>
            <a:srgbClr val="000000"/>
          </a:solidFill>
          <a:ln w="9525">
            <a:solidFill>
              <a:schemeClr val="tx1"/>
            </a:solidFill>
            <a:miter lim="800000"/>
            <a:headEnd/>
            <a:tailEnd/>
          </a:ln>
        </p:spPr>
        <p:txBody>
          <a:bodyPr wrap="none" anchor="ctr"/>
          <a:lstStyle/>
          <a:p>
            <a:endParaRPr lang="en-US"/>
          </a:p>
        </p:txBody>
      </p:sp>
      <p:sp>
        <p:nvSpPr>
          <p:cNvPr id="32773" name="Rectangle 7"/>
          <p:cNvSpPr>
            <a:spLocks noChangeArrowheads="1"/>
          </p:cNvSpPr>
          <p:nvPr/>
        </p:nvSpPr>
        <p:spPr bwMode="auto">
          <a:xfrm>
            <a:off x="457200" y="3733800"/>
            <a:ext cx="4572000" cy="152400"/>
          </a:xfrm>
          <a:prstGeom prst="rect">
            <a:avLst/>
          </a:prstGeom>
          <a:solidFill>
            <a:srgbClr val="000000"/>
          </a:solidFill>
          <a:ln w="9525">
            <a:solidFill>
              <a:schemeClr val="tx1"/>
            </a:solidFill>
            <a:miter lim="800000"/>
            <a:headEnd/>
            <a:tailEnd/>
          </a:ln>
        </p:spPr>
        <p:txBody>
          <a:bodyPr wrap="none" anchor="ctr"/>
          <a:lstStyle/>
          <a:p>
            <a:endParaRPr lang="en-US"/>
          </a:p>
        </p:txBody>
      </p:sp>
      <p:sp>
        <p:nvSpPr>
          <p:cNvPr id="32774" name="Rectangle 8"/>
          <p:cNvSpPr>
            <a:spLocks noChangeArrowheads="1"/>
          </p:cNvSpPr>
          <p:nvPr/>
        </p:nvSpPr>
        <p:spPr bwMode="auto">
          <a:xfrm>
            <a:off x="457200" y="2133600"/>
            <a:ext cx="4572000" cy="152400"/>
          </a:xfrm>
          <a:prstGeom prst="rect">
            <a:avLst/>
          </a:prstGeom>
          <a:solidFill>
            <a:srgbClr val="000000"/>
          </a:solidFill>
          <a:ln w="9525">
            <a:solidFill>
              <a:schemeClr val="tx1"/>
            </a:solidFill>
            <a:miter lim="800000"/>
            <a:headEnd/>
            <a:tailEnd/>
          </a:ln>
        </p:spPr>
        <p:txBody>
          <a:bodyPr wrap="none" anchor="ctr"/>
          <a:lstStyle/>
          <a:p>
            <a:endParaRPr lang="en-US"/>
          </a:p>
        </p:txBody>
      </p:sp>
      <p:sp>
        <p:nvSpPr>
          <p:cNvPr id="32775" name="Rectangle 9"/>
          <p:cNvSpPr>
            <a:spLocks noChangeArrowheads="1"/>
          </p:cNvSpPr>
          <p:nvPr/>
        </p:nvSpPr>
        <p:spPr bwMode="auto">
          <a:xfrm>
            <a:off x="457200" y="685800"/>
            <a:ext cx="4572000" cy="152400"/>
          </a:xfrm>
          <a:prstGeom prst="rect">
            <a:avLst/>
          </a:prstGeom>
          <a:solidFill>
            <a:srgbClr val="000000"/>
          </a:solidFill>
          <a:ln w="9525">
            <a:solidFill>
              <a:schemeClr val="tx1"/>
            </a:solidFill>
            <a:miter lim="800000"/>
            <a:headEnd/>
            <a:tailEnd/>
          </a:ln>
        </p:spPr>
        <p:txBody>
          <a:bodyPr wrap="none" anchor="ctr"/>
          <a:lstStyle/>
          <a:p>
            <a:endParaRPr lang="en-US"/>
          </a:p>
        </p:txBody>
      </p:sp>
      <p:sp>
        <p:nvSpPr>
          <p:cNvPr id="32776" name="AutoShape 12"/>
          <p:cNvSpPr>
            <a:spLocks noChangeArrowheads="1"/>
          </p:cNvSpPr>
          <p:nvPr/>
        </p:nvSpPr>
        <p:spPr bwMode="auto">
          <a:xfrm>
            <a:off x="2286000" y="3810000"/>
            <a:ext cx="609600" cy="2819400"/>
          </a:xfrm>
          <a:prstGeom prst="roundRect">
            <a:avLst>
              <a:gd name="adj" fmla="val 16667"/>
            </a:avLst>
          </a:prstGeom>
          <a:noFill/>
          <a:ln w="9525">
            <a:solidFill>
              <a:schemeClr val="tx1"/>
            </a:solidFill>
            <a:round/>
            <a:headEnd/>
            <a:tailEnd/>
          </a:ln>
        </p:spPr>
        <p:txBody>
          <a:bodyPr wrap="none" anchor="ctr"/>
          <a:lstStyle/>
          <a:p>
            <a:endParaRPr lang="en-US"/>
          </a:p>
        </p:txBody>
      </p:sp>
      <p:sp>
        <p:nvSpPr>
          <p:cNvPr id="32777" name="Oval 13"/>
          <p:cNvSpPr>
            <a:spLocks noChangeArrowheads="1"/>
          </p:cNvSpPr>
          <p:nvPr/>
        </p:nvSpPr>
        <p:spPr bwMode="auto">
          <a:xfrm>
            <a:off x="2286000" y="6019800"/>
            <a:ext cx="609600" cy="609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32778" name="Oval 14"/>
          <p:cNvSpPr>
            <a:spLocks noChangeArrowheads="1"/>
          </p:cNvSpPr>
          <p:nvPr/>
        </p:nvSpPr>
        <p:spPr bwMode="auto">
          <a:xfrm>
            <a:off x="2286000" y="4876800"/>
            <a:ext cx="609600" cy="609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32779" name="Oval 15"/>
          <p:cNvSpPr>
            <a:spLocks noChangeArrowheads="1"/>
          </p:cNvSpPr>
          <p:nvPr/>
        </p:nvSpPr>
        <p:spPr bwMode="auto">
          <a:xfrm>
            <a:off x="2286000" y="3810000"/>
            <a:ext cx="609600" cy="609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8618" name="Oval 10"/>
          <p:cNvSpPr>
            <a:spLocks noChangeArrowheads="1"/>
          </p:cNvSpPr>
          <p:nvPr/>
        </p:nvSpPr>
        <p:spPr bwMode="auto">
          <a:xfrm>
            <a:off x="2514600" y="3505200"/>
            <a:ext cx="228600" cy="228600"/>
          </a:xfrm>
          <a:prstGeom prst="ellipse">
            <a:avLst/>
          </a:prstGeom>
          <a:solidFill>
            <a:srgbClr val="0000FF"/>
          </a:solidFill>
          <a:ln w="9525">
            <a:solidFill>
              <a:schemeClr val="tx1"/>
            </a:solidFill>
            <a:round/>
            <a:headEnd/>
            <a:tailEnd/>
          </a:ln>
        </p:spPr>
        <p:txBody>
          <a:bodyPr wrap="none" anchor="ctr"/>
          <a:lstStyle/>
          <a:p>
            <a:endParaRPr lang="en-US"/>
          </a:p>
        </p:txBody>
      </p:sp>
      <p:sp>
        <p:nvSpPr>
          <p:cNvPr id="68624" name="AutoShape 16"/>
          <p:cNvSpPr>
            <a:spLocks noChangeArrowheads="1"/>
          </p:cNvSpPr>
          <p:nvPr/>
        </p:nvSpPr>
        <p:spPr bwMode="auto">
          <a:xfrm>
            <a:off x="1143000" y="2209800"/>
            <a:ext cx="609600" cy="1600200"/>
          </a:xfrm>
          <a:prstGeom prst="roundRect">
            <a:avLst>
              <a:gd name="adj" fmla="val 16667"/>
            </a:avLst>
          </a:prstGeom>
          <a:noFill/>
          <a:ln w="9525">
            <a:solidFill>
              <a:schemeClr val="tx1"/>
            </a:solidFill>
            <a:round/>
            <a:headEnd/>
            <a:tailEnd/>
          </a:ln>
        </p:spPr>
        <p:txBody>
          <a:bodyPr wrap="none" anchor="ctr"/>
          <a:lstStyle/>
          <a:p>
            <a:endParaRPr lang="en-US"/>
          </a:p>
        </p:txBody>
      </p:sp>
      <p:sp>
        <p:nvSpPr>
          <p:cNvPr id="68625" name="Oval 17"/>
          <p:cNvSpPr>
            <a:spLocks noChangeArrowheads="1"/>
          </p:cNvSpPr>
          <p:nvPr/>
        </p:nvSpPr>
        <p:spPr bwMode="auto">
          <a:xfrm>
            <a:off x="1143000" y="3200400"/>
            <a:ext cx="609600" cy="609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8627" name="Oval 19"/>
          <p:cNvSpPr>
            <a:spLocks noChangeArrowheads="1"/>
          </p:cNvSpPr>
          <p:nvPr/>
        </p:nvSpPr>
        <p:spPr bwMode="auto">
          <a:xfrm>
            <a:off x="1143000" y="2209800"/>
            <a:ext cx="609600" cy="609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8628" name="Oval 20"/>
          <p:cNvSpPr>
            <a:spLocks noChangeArrowheads="1"/>
          </p:cNvSpPr>
          <p:nvPr/>
        </p:nvSpPr>
        <p:spPr bwMode="auto">
          <a:xfrm>
            <a:off x="1371600" y="1905000"/>
            <a:ext cx="228600" cy="228600"/>
          </a:xfrm>
          <a:prstGeom prst="ellipse">
            <a:avLst/>
          </a:prstGeom>
          <a:solidFill>
            <a:srgbClr val="0000FF"/>
          </a:solidFill>
          <a:ln w="9525">
            <a:solidFill>
              <a:schemeClr val="tx1"/>
            </a:solidFill>
            <a:round/>
            <a:headEnd/>
            <a:tailEnd/>
          </a:ln>
        </p:spPr>
        <p:txBody>
          <a:bodyPr wrap="none" anchor="ctr"/>
          <a:lstStyle/>
          <a:p>
            <a:endParaRPr lang="en-US"/>
          </a:p>
        </p:txBody>
      </p:sp>
      <p:sp>
        <p:nvSpPr>
          <p:cNvPr id="68629" name="AutoShape 21"/>
          <p:cNvSpPr>
            <a:spLocks noChangeArrowheads="1"/>
          </p:cNvSpPr>
          <p:nvPr/>
        </p:nvSpPr>
        <p:spPr bwMode="auto">
          <a:xfrm>
            <a:off x="3886200" y="5029200"/>
            <a:ext cx="1295400" cy="1295400"/>
          </a:xfrm>
          <a:prstGeom prst="star8">
            <a:avLst>
              <a:gd name="adj" fmla="val 38250"/>
            </a:avLst>
          </a:prstGeom>
          <a:solidFill>
            <a:srgbClr val="FFFFCC"/>
          </a:solidFill>
          <a:ln w="9525">
            <a:solidFill>
              <a:schemeClr val="tx1"/>
            </a:solidFill>
            <a:miter lim="800000"/>
            <a:headEnd/>
            <a:tailEnd/>
          </a:ln>
        </p:spPr>
        <p:txBody>
          <a:bodyPr wrap="none" anchor="ctr"/>
          <a:lstStyle/>
          <a:p>
            <a:endParaRPr lang="en-US"/>
          </a:p>
        </p:txBody>
      </p:sp>
      <p:sp>
        <p:nvSpPr>
          <p:cNvPr id="68630" name="Oval 22"/>
          <p:cNvSpPr>
            <a:spLocks noChangeArrowheads="1"/>
          </p:cNvSpPr>
          <p:nvPr/>
        </p:nvSpPr>
        <p:spPr bwMode="auto">
          <a:xfrm>
            <a:off x="4419600" y="5562600"/>
            <a:ext cx="152400" cy="1524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8631" name="AutoShape 23"/>
          <p:cNvSpPr>
            <a:spLocks noChangeArrowheads="1"/>
          </p:cNvSpPr>
          <p:nvPr/>
        </p:nvSpPr>
        <p:spPr bwMode="auto">
          <a:xfrm>
            <a:off x="3886200" y="5029200"/>
            <a:ext cx="1295400" cy="1295400"/>
          </a:xfrm>
          <a:prstGeom prst="star8">
            <a:avLst>
              <a:gd name="adj" fmla="val 38250"/>
            </a:avLst>
          </a:prstGeom>
          <a:solidFill>
            <a:srgbClr val="FFFFCC"/>
          </a:solidFill>
          <a:ln w="9525">
            <a:solidFill>
              <a:schemeClr val="tx1"/>
            </a:solidFill>
            <a:miter lim="800000"/>
            <a:headEnd/>
            <a:tailEnd/>
          </a:ln>
        </p:spPr>
        <p:txBody>
          <a:bodyPr wrap="none" anchor="ctr"/>
          <a:lstStyle/>
          <a:p>
            <a:endParaRPr lang="en-US"/>
          </a:p>
        </p:txBody>
      </p:sp>
      <p:sp>
        <p:nvSpPr>
          <p:cNvPr id="68632" name="Oval 24"/>
          <p:cNvSpPr>
            <a:spLocks noChangeArrowheads="1"/>
          </p:cNvSpPr>
          <p:nvPr/>
        </p:nvSpPr>
        <p:spPr bwMode="auto">
          <a:xfrm>
            <a:off x="4419600" y="5562600"/>
            <a:ext cx="152400" cy="1524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8635" name="AutoShape 27"/>
          <p:cNvSpPr>
            <a:spLocks noChangeArrowheads="1"/>
          </p:cNvSpPr>
          <p:nvPr/>
        </p:nvSpPr>
        <p:spPr bwMode="auto">
          <a:xfrm>
            <a:off x="1143000" y="762000"/>
            <a:ext cx="609600" cy="1447800"/>
          </a:xfrm>
          <a:prstGeom prst="roundRect">
            <a:avLst>
              <a:gd name="adj" fmla="val 16667"/>
            </a:avLst>
          </a:prstGeom>
          <a:noFill/>
          <a:ln w="9525">
            <a:solidFill>
              <a:schemeClr val="tx1"/>
            </a:solidFill>
            <a:round/>
            <a:headEnd/>
            <a:tailEnd/>
          </a:ln>
        </p:spPr>
        <p:txBody>
          <a:bodyPr wrap="none" anchor="ctr"/>
          <a:lstStyle/>
          <a:p>
            <a:endParaRPr lang="en-US"/>
          </a:p>
        </p:txBody>
      </p:sp>
      <p:sp>
        <p:nvSpPr>
          <p:cNvPr id="68636" name="Oval 28"/>
          <p:cNvSpPr>
            <a:spLocks noChangeArrowheads="1"/>
          </p:cNvSpPr>
          <p:nvPr/>
        </p:nvSpPr>
        <p:spPr bwMode="auto">
          <a:xfrm>
            <a:off x="1143000" y="1600200"/>
            <a:ext cx="609600" cy="609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8637" name="Oval 29"/>
          <p:cNvSpPr>
            <a:spLocks noChangeArrowheads="1"/>
          </p:cNvSpPr>
          <p:nvPr/>
        </p:nvSpPr>
        <p:spPr bwMode="auto">
          <a:xfrm>
            <a:off x="1143000" y="762000"/>
            <a:ext cx="609600" cy="609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8638" name="Oval 30"/>
          <p:cNvSpPr>
            <a:spLocks noChangeArrowheads="1"/>
          </p:cNvSpPr>
          <p:nvPr/>
        </p:nvSpPr>
        <p:spPr bwMode="auto">
          <a:xfrm>
            <a:off x="1524000" y="457200"/>
            <a:ext cx="228600" cy="228600"/>
          </a:xfrm>
          <a:prstGeom prst="ellipse">
            <a:avLst/>
          </a:prstGeom>
          <a:solidFill>
            <a:srgbClr val="0000FF"/>
          </a:solidFill>
          <a:ln w="9525">
            <a:solidFill>
              <a:schemeClr val="tx1"/>
            </a:solidFill>
            <a:round/>
            <a:headEnd/>
            <a:tailEnd/>
          </a:ln>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0" nodeType="withEffect">
                                  <p:stCondLst>
                                    <p:cond delay="0"/>
                                  </p:stCondLst>
                                  <p:endCondLst>
                                    <p:cond evt="onNext" delay="0">
                                      <p:tgtEl>
                                        <p:sldTgt/>
                                      </p:tgtEl>
                                    </p:cond>
                                  </p:endCondLst>
                                  <p:childTnLst>
                                    <p:animRot by="21600000">
                                      <p:cBhvr>
                                        <p:cTn id="6" dur="2000" fill="hold"/>
                                        <p:tgtEl>
                                          <p:spTgt spid="68612"/>
                                        </p:tgtEl>
                                        <p:attrNameLst>
                                          <p:attrName>r</p:attrName>
                                        </p:attrNameLst>
                                      </p:cBhvr>
                                    </p:animRot>
                                  </p:childTnLst>
                                </p:cTn>
                              </p:par>
                              <p:par>
                                <p:cTn id="7" presetID="0" presetClass="path" presetSubtype="0" repeatCount="indefinite" fill="hold" grpId="0" nodeType="withEffect">
                                  <p:stCondLst>
                                    <p:cond delay="0"/>
                                  </p:stCondLst>
                                  <p:endCondLst>
                                    <p:cond evt="onNext" delay="0">
                                      <p:tgtEl>
                                        <p:sldTgt/>
                                      </p:tgtEl>
                                    </p:cond>
                                  </p:endCondLst>
                                  <p:childTnLst>
                                    <p:animMotion origin="layout" path="M -0.00035 -0.00023 L 0.25816 -0.00023 L 0.27205 0.00139 L 0.27309 0.0368 L 0.27413 0.39838 L 0.27101 0.41967 L -0.03437 0.41967 L -0.03854 0.40555 L -0.0375 0.01967 L -0.03646 0.00694 L -0.00035 -0.00023 Z " pathEditMode="relative" ptsTypes="AAAAAAAAAAA">
                                      <p:cBhvr>
                                        <p:cTn id="8" dur="5000" fill="hold"/>
                                        <p:tgtEl>
                                          <p:spTgt spid="68618"/>
                                        </p:tgtEl>
                                        <p:attrNameLst>
                                          <p:attrName>ppt_x</p:attrName>
                                          <p:attrName>ppt_y</p:attrName>
                                        </p:attrNameLst>
                                      </p:cBhvr>
                                    </p:animMotion>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863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862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862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862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862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8625"/>
                                        </p:tgtEl>
                                        <p:attrNameLst>
                                          <p:attrName>style.visibility</p:attrName>
                                        </p:attrNameLst>
                                      </p:cBhvr>
                                      <p:to>
                                        <p:strVal val="visible"/>
                                      </p:to>
                                    </p:set>
                                  </p:childTnLst>
                                </p:cTn>
                              </p:par>
                              <p:par>
                                <p:cTn id="23" presetID="1" presetClass="exit" presetSubtype="0" fill="hold" grpId="1" nodeType="withEffect">
                                  <p:stCondLst>
                                    <p:cond delay="0"/>
                                  </p:stCondLst>
                                  <p:childTnLst>
                                    <p:set>
                                      <p:cBhvr>
                                        <p:cTn id="24" dur="1" fill="hold">
                                          <p:stCondLst>
                                            <p:cond delay="0"/>
                                          </p:stCondLst>
                                        </p:cTn>
                                        <p:tgtEl>
                                          <p:spTgt spid="68618"/>
                                        </p:tgtEl>
                                        <p:attrNameLst>
                                          <p:attrName>style.visibility</p:attrName>
                                        </p:attrNameLst>
                                      </p:cBhvr>
                                      <p:to>
                                        <p:strVal val="hidden"/>
                                      </p:to>
                                    </p:set>
                                  </p:childTnLst>
                                </p:cTn>
                              </p:par>
                              <p:par>
                                <p:cTn id="25" presetID="8" presetClass="emph" presetSubtype="0" repeatCount="indefinite" fill="hold" grpId="1" nodeType="withEffect">
                                  <p:stCondLst>
                                    <p:cond delay="0"/>
                                  </p:stCondLst>
                                  <p:endCondLst>
                                    <p:cond evt="onNext" delay="0">
                                      <p:tgtEl>
                                        <p:sldTgt/>
                                      </p:tgtEl>
                                    </p:cond>
                                  </p:endCondLst>
                                  <p:childTnLst>
                                    <p:animRot by="21600000">
                                      <p:cBhvr>
                                        <p:cTn id="26" dur="1000" fill="hold"/>
                                        <p:tgtEl>
                                          <p:spTgt spid="68629"/>
                                        </p:tgtEl>
                                        <p:attrNameLst>
                                          <p:attrName>r</p:attrName>
                                        </p:attrNameLst>
                                      </p:cBhvr>
                                    </p:animRot>
                                  </p:childTnLst>
                                </p:cTn>
                              </p:par>
                              <p:par>
                                <p:cTn id="27" presetID="0" presetClass="path" presetSubtype="0" repeatCount="indefinite" fill="hold" grpId="1" nodeType="withEffect">
                                  <p:stCondLst>
                                    <p:cond delay="0"/>
                                  </p:stCondLst>
                                  <p:childTnLst>
                                    <p:animMotion origin="layout" path="M 0.00035 0.0007 C 0.05781 0.00116 0.24514 0.00255 0.3099 0.00348 C 0.37465 0.0044 0.37378 -0.00092 0.38854 0.00625 C 0.4033 0.01343 0.39635 -0.04213 0.39809 0.04607 C 0.39983 0.13426 0.39896 0.43912 0.39913 0.53542 C 0.39931 0.63172 0.40052 0.60394 0.39913 0.62338 C 0.39774 0.64283 0.40104 0.647 0.39063 0.65139 C 0.38021 0.65625 0.37552 0.65139 0.33646 0.65139 C 0.2974 0.65139 0.19688 0.65116 0.1566 0.65139 C 0.11632 0.65162 0.10694 0.65556 0.09497 0.65301 C 0.08299 0.65047 0.08576 0.64676 0.08438 0.63588 C 0.08299 0.62524 0.08611 0.64121 0.08646 0.58912 C 0.08681 0.53704 0.08681 0.38102 0.08646 0.32408 C 0.08611 0.26713 0.08958 0.26158 0.08438 0.24746 C 0.07917 0.23334 0.07257 0.24051 0.05556 0.23889 C 0.03854 0.23727 -0.00295 0.23774 -0.01788 0.2375 C -0.03281 0.23727 -0.03056 0.24075 -0.03385 0.2375 C -0.03715 0.23426 -0.03733 0.24746 -0.03802 0.2176 C -0.03872 0.18774 -0.03802 0.09144 -0.03802 0.0588 C -0.03802 0.02616 -0.03854 0.03149 -0.03802 0.02176 C -0.0375 0.01204 -0.04115 0.00417 -0.0349 0.0007 C -0.02865 -0.00277 -0.05712 0.00024 0.00035 0.0007 Z " pathEditMode="relative" ptsTypes="aaaaaaaaaaaaaaaaaaaaaa">
                                      <p:cBhvr>
                                        <p:cTn id="28" dur="6500" fill="hold"/>
                                        <p:tgtEl>
                                          <p:spTgt spid="68628"/>
                                        </p:tgtEl>
                                        <p:attrNameLst>
                                          <p:attrName>ppt_x</p:attrName>
                                          <p:attrName>ppt_y</p:attrName>
                                        </p:attrNameLst>
                                      </p:cBhvr>
                                    </p:animMotion>
                                  </p:childTnLst>
                                </p:cTn>
                              </p:par>
                              <p:par>
                                <p:cTn id="29" presetID="1" presetClass="exit" presetSubtype="0" fill="hold" grpId="1" nodeType="withEffect">
                                  <p:stCondLst>
                                    <p:cond delay="0"/>
                                  </p:stCondLst>
                                  <p:childTnLst>
                                    <p:set>
                                      <p:cBhvr>
                                        <p:cTn id="30" dur="1" fill="hold">
                                          <p:stCondLst>
                                            <p:cond delay="0"/>
                                          </p:stCondLst>
                                        </p:cTn>
                                        <p:tgtEl>
                                          <p:spTgt spid="68612"/>
                                        </p:tgtEl>
                                        <p:attrNameLst>
                                          <p:attrName>style.visibility</p:attrName>
                                        </p:attrNameLst>
                                      </p:cBhvr>
                                      <p:to>
                                        <p:strVal val="hidden"/>
                                      </p:to>
                                    </p:set>
                                  </p:childTnLst>
                                </p:cTn>
                              </p:par>
                              <p:par>
                                <p:cTn id="31" presetID="1" presetClass="exit" presetSubtype="0" fill="hold" grpId="0" nodeType="withEffect">
                                  <p:stCondLst>
                                    <p:cond delay="0"/>
                                  </p:stCondLst>
                                  <p:childTnLst>
                                    <p:set>
                                      <p:cBhvr>
                                        <p:cTn id="32" dur="1" fill="hold">
                                          <p:stCondLst>
                                            <p:cond delay="0"/>
                                          </p:stCondLst>
                                        </p:cTn>
                                        <p:tgtEl>
                                          <p:spTgt spid="686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6863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68631"/>
                                        </p:tgtEl>
                                        <p:attrNameLst>
                                          <p:attrName>style.visibility</p:attrName>
                                        </p:attrNameLst>
                                      </p:cBhvr>
                                      <p:to>
                                        <p:strVal val="visible"/>
                                      </p:to>
                                    </p:set>
                                  </p:childTnLst>
                                </p:cTn>
                              </p:par>
                              <p:par>
                                <p:cTn id="39" presetID="8" presetClass="emph" presetSubtype="0" repeatCount="indefinite" fill="hold" grpId="1" nodeType="withEffect">
                                  <p:stCondLst>
                                    <p:cond delay="0"/>
                                  </p:stCondLst>
                                  <p:endCondLst>
                                    <p:cond evt="onNext" delay="0">
                                      <p:tgtEl>
                                        <p:sldTgt/>
                                      </p:tgtEl>
                                    </p:cond>
                                  </p:endCondLst>
                                  <p:childTnLst>
                                    <p:animRot by="21600000">
                                      <p:cBhvr>
                                        <p:cTn id="40" dur="1000" fill="hold"/>
                                        <p:tgtEl>
                                          <p:spTgt spid="68631"/>
                                        </p:tgtEl>
                                        <p:attrNameLst>
                                          <p:attrName>r</p:attrName>
                                        </p:attrNameLst>
                                      </p:cBhvr>
                                    </p:animRot>
                                  </p:childTnLst>
                                </p:cTn>
                              </p:par>
                              <p:par>
                                <p:cTn id="41" presetID="1" presetClass="exit" presetSubtype="0" fill="hold" grpId="1" nodeType="withEffect">
                                  <p:stCondLst>
                                    <p:cond delay="0"/>
                                  </p:stCondLst>
                                  <p:childTnLst>
                                    <p:set>
                                      <p:cBhvr>
                                        <p:cTn id="42" dur="1" fill="hold">
                                          <p:stCondLst>
                                            <p:cond delay="0"/>
                                          </p:stCondLst>
                                        </p:cTn>
                                        <p:tgtEl>
                                          <p:spTgt spid="68630"/>
                                        </p:tgtEl>
                                        <p:attrNameLst>
                                          <p:attrName>style.visibility</p:attrName>
                                        </p:attrNameLst>
                                      </p:cBhvr>
                                      <p:to>
                                        <p:strVal val="hidden"/>
                                      </p:to>
                                    </p:set>
                                  </p:childTnLst>
                                </p:cTn>
                              </p:par>
                              <p:par>
                                <p:cTn id="43" presetID="1" presetClass="exit" presetSubtype="0" fill="hold" grpId="2" nodeType="withEffect">
                                  <p:stCondLst>
                                    <p:cond delay="0"/>
                                  </p:stCondLst>
                                  <p:childTnLst>
                                    <p:set>
                                      <p:cBhvr>
                                        <p:cTn id="44" dur="1" fill="hold">
                                          <p:stCondLst>
                                            <p:cond delay="0"/>
                                          </p:stCondLst>
                                        </p:cTn>
                                        <p:tgtEl>
                                          <p:spTgt spid="68629"/>
                                        </p:tgtEl>
                                        <p:attrNameLst>
                                          <p:attrName>style.visibility</p:attrName>
                                        </p:attrNameLst>
                                      </p:cBhvr>
                                      <p:to>
                                        <p:strVal val="hidden"/>
                                      </p:to>
                                    </p:set>
                                  </p:childTnLst>
                                </p:cTn>
                              </p:par>
                              <p:par>
                                <p:cTn id="45" presetID="1" presetClass="exit" presetSubtype="0" fill="hold" grpId="2" nodeType="withEffect">
                                  <p:stCondLst>
                                    <p:cond delay="0"/>
                                  </p:stCondLst>
                                  <p:childTnLst>
                                    <p:set>
                                      <p:cBhvr>
                                        <p:cTn id="46" dur="1" fill="hold">
                                          <p:stCondLst>
                                            <p:cond delay="0"/>
                                          </p:stCondLst>
                                        </p:cTn>
                                        <p:tgtEl>
                                          <p:spTgt spid="68628"/>
                                        </p:tgtEl>
                                        <p:attrNameLst>
                                          <p:attrName>style.visibility</p:attrName>
                                        </p:attrNameLst>
                                      </p:cBhvr>
                                      <p:to>
                                        <p:strVal val="hidden"/>
                                      </p:to>
                                    </p:set>
                                  </p:childTnLst>
                                </p:cTn>
                              </p:par>
                              <p:par>
                                <p:cTn id="47" presetID="8" presetClass="emph" presetSubtype="0" repeatCount="indefinite" fill="hold" grpId="2" nodeType="withEffect">
                                  <p:stCondLst>
                                    <p:cond delay="0"/>
                                  </p:stCondLst>
                                  <p:childTnLst>
                                    <p:animRot by="21600000">
                                      <p:cBhvr>
                                        <p:cTn id="48" dur="500" fill="hold"/>
                                        <p:tgtEl>
                                          <p:spTgt spid="68631"/>
                                        </p:tgtEl>
                                        <p:attrNameLst>
                                          <p:attrName>r</p:attrName>
                                        </p:attrNameLst>
                                      </p:cBhvr>
                                    </p:animRot>
                                  </p:childTnLst>
                                </p:cTn>
                              </p:par>
                              <p:par>
                                <p:cTn id="49" presetID="1" presetClass="entr" presetSubtype="0" fill="hold" grpId="0" nodeType="withEffect">
                                  <p:stCondLst>
                                    <p:cond delay="0"/>
                                  </p:stCondLst>
                                  <p:childTnLst>
                                    <p:set>
                                      <p:cBhvr>
                                        <p:cTn id="50" dur="1" fill="hold">
                                          <p:stCondLst>
                                            <p:cond delay="0"/>
                                          </p:stCondLst>
                                        </p:cTn>
                                        <p:tgtEl>
                                          <p:spTgt spid="6863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68635"/>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68636"/>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68638"/>
                                        </p:tgtEl>
                                        <p:attrNameLst>
                                          <p:attrName>style.visibility</p:attrName>
                                        </p:attrNameLst>
                                      </p:cBhvr>
                                      <p:to>
                                        <p:strVal val="visible"/>
                                      </p:to>
                                    </p:set>
                                  </p:childTnLst>
                                </p:cTn>
                              </p:par>
                              <p:par>
                                <p:cTn id="57" presetID="0" presetClass="path" presetSubtype="0" fill="hold" grpId="1" nodeType="withEffect">
                                  <p:stCondLst>
                                    <p:cond delay="0"/>
                                  </p:stCondLst>
                                  <p:childTnLst>
                                    <p:animMotion origin="layout" path="M 8.33333E-7 7.40741E-6 C 0.05 -0.00046 0.1934 7.40741E-6 0.25434 7.40741E-6 C 0.31527 7.40741E-6 0.34427 -0.00763 0.36597 7.40741E-6 C 0.38767 0.00764 0.38125 0.00533 0.3842 0.04538 C 0.38715 0.08542 0.38454 0.14283 0.3842 0.23982 C 0.38385 0.33681 0.38229 0.52709 0.38194 0.62709 C 0.38159 0.72709 0.38263 0.80024 0.38194 0.83982 C 0.38125 0.8794 0.3875 0.86158 0.37777 0.86528 C 0.36805 0.86899 0.36406 0.86274 0.32343 0.86251 C 0.28281 0.86227 0.17517 0.8632 0.1342 0.86389 C 0.09323 0.86459 0.08854 0.86852 0.07777 0.86667 C 0.06701 0.86482 0.07048 0.88311 0.06927 0.85255 C 0.06805 0.822 0.07013 0.73519 0.07031 0.6838 C 0.07048 0.63241 0.07048 0.5801 0.07031 0.54468 C 0.07013 0.50927 0.07204 0.48681 0.06927 0.47107 C 0.06649 0.45533 0.07048 0.45302 0.05329 0.44977 C 0.03611 0.44653 -0.01667 0.45093 -0.03403 0.45116 C -0.05139 0.45139 -0.0474 0.45464 -0.05105 0.45116 C -0.05469 0.44769 -0.05556 0.49098 -0.05625 0.42987 C -0.05695 0.36876 -0.05521 0.14815 -0.05521 0.0838 C -0.05521 0.01945 -0.05782 0.05741 -0.05625 0.04399 C -0.05469 0.03056 -0.05539 0.01042 -0.04566 0.00302 C -0.03594 -0.00439 -0.05 0.00047 8.33333E-7 7.40741E-6 Z " pathEditMode="relative" ptsTypes="aaaaaaaaaaaaaaaaaaaaaaa">
                                      <p:cBhvr>
                                        <p:cTn id="58" dur="7000" fill="hold"/>
                                        <p:tgtEl>
                                          <p:spTgt spid="68638"/>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2" grpId="0" animBg="1"/>
      <p:bldP spid="68612" grpId="1" animBg="1"/>
      <p:bldP spid="68613" grpId="0" animBg="1"/>
      <p:bldP spid="68618" grpId="0" animBg="1"/>
      <p:bldP spid="68618" grpId="1" animBg="1"/>
      <p:bldP spid="68624" grpId="0" animBg="1"/>
      <p:bldP spid="68625" grpId="0" animBg="1"/>
      <p:bldP spid="68627" grpId="0" animBg="1"/>
      <p:bldP spid="68628" grpId="0" animBg="1"/>
      <p:bldP spid="68628" grpId="1" animBg="1"/>
      <p:bldP spid="68628" grpId="2" animBg="1"/>
      <p:bldP spid="68629" grpId="0" animBg="1"/>
      <p:bldP spid="68629" grpId="1" animBg="1"/>
      <p:bldP spid="68629" grpId="2" animBg="1"/>
      <p:bldP spid="68630" grpId="0" animBg="1"/>
      <p:bldP spid="68630" grpId="1" animBg="1"/>
      <p:bldP spid="68631" grpId="0" animBg="1"/>
      <p:bldP spid="68631" grpId="1" animBg="1"/>
      <p:bldP spid="68631" grpId="2" animBg="1"/>
      <p:bldP spid="68632" grpId="0" animBg="1"/>
      <p:bldP spid="68635" grpId="0" animBg="1"/>
      <p:bldP spid="68636" grpId="0" animBg="1"/>
      <p:bldP spid="68637" grpId="0" animBg="1"/>
      <p:bldP spid="68638" grpId="0" animBg="1"/>
      <p:bldP spid="68638"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defRPr/>
            </a:pPr>
            <a:r>
              <a:rPr lang="en-US" smtClean="0"/>
              <a:t>Electrical Circuits</a:t>
            </a:r>
          </a:p>
        </p:txBody>
      </p:sp>
      <p:sp>
        <p:nvSpPr>
          <p:cNvPr id="45059" name="Rectangle 3"/>
          <p:cNvSpPr>
            <a:spLocks noGrp="1" noChangeArrowheads="1"/>
          </p:cNvSpPr>
          <p:nvPr>
            <p:ph type="body" idx="1"/>
          </p:nvPr>
        </p:nvSpPr>
        <p:spPr/>
        <p:txBody>
          <a:bodyPr/>
          <a:lstStyle/>
          <a:p>
            <a:pPr lvl="1" eaLnBrk="1" hangingPunct="1">
              <a:defRPr/>
            </a:pPr>
            <a:r>
              <a:rPr lang="en-US" smtClean="0"/>
              <a:t>Parallel- the cells will last longer</a:t>
            </a:r>
          </a:p>
          <a:p>
            <a:pPr lvl="2" eaLnBrk="1" hangingPunct="1">
              <a:defRPr/>
            </a:pPr>
            <a:r>
              <a:rPr lang="en-US" smtClean="0"/>
              <a:t>Potential remains the same</a:t>
            </a:r>
          </a:p>
        </p:txBody>
      </p:sp>
      <p:sp>
        <p:nvSpPr>
          <p:cNvPr id="33796" name="Rectangle 4"/>
          <p:cNvSpPr>
            <a:spLocks noChangeArrowheads="1"/>
          </p:cNvSpPr>
          <p:nvPr/>
        </p:nvSpPr>
        <p:spPr bwMode="auto">
          <a:xfrm>
            <a:off x="1981200" y="4114800"/>
            <a:ext cx="1066800" cy="12954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33797" name="Rectangle 5"/>
          <p:cNvSpPr>
            <a:spLocks noChangeArrowheads="1"/>
          </p:cNvSpPr>
          <p:nvPr/>
        </p:nvSpPr>
        <p:spPr bwMode="auto">
          <a:xfrm>
            <a:off x="2362200" y="3962400"/>
            <a:ext cx="304800" cy="1524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33798" name="Text Box 6"/>
          <p:cNvSpPr txBox="1">
            <a:spLocks noChangeArrowheads="1"/>
          </p:cNvSpPr>
          <p:nvPr/>
        </p:nvSpPr>
        <p:spPr bwMode="auto">
          <a:xfrm>
            <a:off x="2362200" y="4191000"/>
            <a:ext cx="381000" cy="366713"/>
          </a:xfrm>
          <a:prstGeom prst="rect">
            <a:avLst/>
          </a:prstGeom>
          <a:noFill/>
          <a:ln w="9525">
            <a:noFill/>
            <a:miter lim="800000"/>
            <a:headEnd/>
            <a:tailEnd/>
          </a:ln>
        </p:spPr>
        <p:txBody>
          <a:bodyPr>
            <a:spAutoFit/>
          </a:bodyPr>
          <a:lstStyle/>
          <a:p>
            <a:pPr>
              <a:spcBef>
                <a:spcPct val="50000"/>
              </a:spcBef>
            </a:pPr>
            <a:r>
              <a:rPr lang="en-US"/>
              <a:t>+</a:t>
            </a:r>
          </a:p>
        </p:txBody>
      </p:sp>
      <p:sp>
        <p:nvSpPr>
          <p:cNvPr id="33799" name="Text Box 7"/>
          <p:cNvSpPr txBox="1">
            <a:spLocks noChangeArrowheads="1"/>
          </p:cNvSpPr>
          <p:nvPr/>
        </p:nvSpPr>
        <p:spPr bwMode="auto">
          <a:xfrm>
            <a:off x="2362200" y="5105400"/>
            <a:ext cx="304800" cy="366713"/>
          </a:xfrm>
          <a:prstGeom prst="rect">
            <a:avLst/>
          </a:prstGeom>
          <a:noFill/>
          <a:ln w="9525">
            <a:noFill/>
            <a:miter lim="800000"/>
            <a:headEnd/>
            <a:tailEnd/>
          </a:ln>
        </p:spPr>
        <p:txBody>
          <a:bodyPr>
            <a:spAutoFit/>
          </a:bodyPr>
          <a:lstStyle/>
          <a:p>
            <a:pPr>
              <a:spcBef>
                <a:spcPct val="50000"/>
              </a:spcBef>
            </a:pPr>
            <a:r>
              <a:rPr lang="en-US"/>
              <a:t>-</a:t>
            </a:r>
          </a:p>
        </p:txBody>
      </p:sp>
      <p:sp>
        <p:nvSpPr>
          <p:cNvPr id="33800" name="Rectangle 8"/>
          <p:cNvSpPr>
            <a:spLocks noChangeArrowheads="1"/>
          </p:cNvSpPr>
          <p:nvPr/>
        </p:nvSpPr>
        <p:spPr bwMode="auto">
          <a:xfrm>
            <a:off x="3733800" y="4114800"/>
            <a:ext cx="1066800" cy="12954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33801" name="Rectangle 9"/>
          <p:cNvSpPr>
            <a:spLocks noChangeArrowheads="1"/>
          </p:cNvSpPr>
          <p:nvPr/>
        </p:nvSpPr>
        <p:spPr bwMode="auto">
          <a:xfrm>
            <a:off x="4114800" y="3962400"/>
            <a:ext cx="304800" cy="1524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33802" name="Text Box 10"/>
          <p:cNvSpPr txBox="1">
            <a:spLocks noChangeArrowheads="1"/>
          </p:cNvSpPr>
          <p:nvPr/>
        </p:nvSpPr>
        <p:spPr bwMode="auto">
          <a:xfrm>
            <a:off x="4114800" y="4191000"/>
            <a:ext cx="381000" cy="366713"/>
          </a:xfrm>
          <a:prstGeom prst="rect">
            <a:avLst/>
          </a:prstGeom>
          <a:noFill/>
          <a:ln w="9525">
            <a:noFill/>
            <a:miter lim="800000"/>
            <a:headEnd/>
            <a:tailEnd/>
          </a:ln>
        </p:spPr>
        <p:txBody>
          <a:bodyPr>
            <a:spAutoFit/>
          </a:bodyPr>
          <a:lstStyle/>
          <a:p>
            <a:pPr>
              <a:spcBef>
                <a:spcPct val="50000"/>
              </a:spcBef>
            </a:pPr>
            <a:r>
              <a:rPr lang="en-US"/>
              <a:t>+</a:t>
            </a:r>
          </a:p>
        </p:txBody>
      </p:sp>
      <p:sp>
        <p:nvSpPr>
          <p:cNvPr id="33803" name="Text Box 11"/>
          <p:cNvSpPr txBox="1">
            <a:spLocks noChangeArrowheads="1"/>
          </p:cNvSpPr>
          <p:nvPr/>
        </p:nvSpPr>
        <p:spPr bwMode="auto">
          <a:xfrm>
            <a:off x="4114800" y="5105400"/>
            <a:ext cx="304800" cy="366713"/>
          </a:xfrm>
          <a:prstGeom prst="rect">
            <a:avLst/>
          </a:prstGeom>
          <a:noFill/>
          <a:ln w="9525">
            <a:noFill/>
            <a:miter lim="800000"/>
            <a:headEnd/>
            <a:tailEnd/>
          </a:ln>
        </p:spPr>
        <p:txBody>
          <a:bodyPr>
            <a:spAutoFit/>
          </a:bodyPr>
          <a:lstStyle/>
          <a:p>
            <a:pPr>
              <a:spcBef>
                <a:spcPct val="50000"/>
              </a:spcBef>
            </a:pPr>
            <a:r>
              <a:rPr lang="en-US"/>
              <a:t>-</a:t>
            </a:r>
          </a:p>
        </p:txBody>
      </p:sp>
      <p:sp>
        <p:nvSpPr>
          <p:cNvPr id="33804" name="Rectangle 12"/>
          <p:cNvSpPr>
            <a:spLocks noChangeArrowheads="1"/>
          </p:cNvSpPr>
          <p:nvPr/>
        </p:nvSpPr>
        <p:spPr bwMode="auto">
          <a:xfrm>
            <a:off x="5334000" y="4114800"/>
            <a:ext cx="1066800" cy="12954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33805" name="Rectangle 13"/>
          <p:cNvSpPr>
            <a:spLocks noChangeArrowheads="1"/>
          </p:cNvSpPr>
          <p:nvPr/>
        </p:nvSpPr>
        <p:spPr bwMode="auto">
          <a:xfrm>
            <a:off x="5715000" y="3962400"/>
            <a:ext cx="304800" cy="1524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33806" name="Text Box 14"/>
          <p:cNvSpPr txBox="1">
            <a:spLocks noChangeArrowheads="1"/>
          </p:cNvSpPr>
          <p:nvPr/>
        </p:nvSpPr>
        <p:spPr bwMode="auto">
          <a:xfrm>
            <a:off x="5715000" y="4191000"/>
            <a:ext cx="381000" cy="366713"/>
          </a:xfrm>
          <a:prstGeom prst="rect">
            <a:avLst/>
          </a:prstGeom>
          <a:noFill/>
          <a:ln w="9525">
            <a:noFill/>
            <a:miter lim="800000"/>
            <a:headEnd/>
            <a:tailEnd/>
          </a:ln>
        </p:spPr>
        <p:txBody>
          <a:bodyPr>
            <a:spAutoFit/>
          </a:bodyPr>
          <a:lstStyle/>
          <a:p>
            <a:pPr>
              <a:spcBef>
                <a:spcPct val="50000"/>
              </a:spcBef>
            </a:pPr>
            <a:r>
              <a:rPr lang="en-US"/>
              <a:t>+</a:t>
            </a:r>
          </a:p>
        </p:txBody>
      </p:sp>
      <p:sp>
        <p:nvSpPr>
          <p:cNvPr id="33807" name="Text Box 15"/>
          <p:cNvSpPr txBox="1">
            <a:spLocks noChangeArrowheads="1"/>
          </p:cNvSpPr>
          <p:nvPr/>
        </p:nvSpPr>
        <p:spPr bwMode="auto">
          <a:xfrm>
            <a:off x="5715000" y="5105400"/>
            <a:ext cx="304800" cy="366713"/>
          </a:xfrm>
          <a:prstGeom prst="rect">
            <a:avLst/>
          </a:prstGeom>
          <a:noFill/>
          <a:ln w="9525">
            <a:noFill/>
            <a:miter lim="800000"/>
            <a:headEnd/>
            <a:tailEnd/>
          </a:ln>
        </p:spPr>
        <p:txBody>
          <a:bodyPr>
            <a:spAutoFit/>
          </a:bodyPr>
          <a:lstStyle/>
          <a:p>
            <a:pPr>
              <a:spcBef>
                <a:spcPct val="50000"/>
              </a:spcBef>
            </a:pPr>
            <a:r>
              <a:rPr lang="en-US"/>
              <a:t>-</a:t>
            </a:r>
          </a:p>
        </p:txBody>
      </p:sp>
      <p:sp>
        <p:nvSpPr>
          <p:cNvPr id="33808" name="Freeform 16"/>
          <p:cNvSpPr>
            <a:spLocks/>
          </p:cNvSpPr>
          <p:nvPr/>
        </p:nvSpPr>
        <p:spPr bwMode="auto">
          <a:xfrm>
            <a:off x="-203200" y="3441700"/>
            <a:ext cx="6070600" cy="520700"/>
          </a:xfrm>
          <a:custGeom>
            <a:avLst/>
            <a:gdLst>
              <a:gd name="T0" fmla="*/ 2147483647 w 3824"/>
              <a:gd name="T1" fmla="*/ 2147483647 h 280"/>
              <a:gd name="T2" fmla="*/ 2147483647 w 3824"/>
              <a:gd name="T3" fmla="*/ 2147483647 h 280"/>
              <a:gd name="T4" fmla="*/ 2147483647 w 3824"/>
              <a:gd name="T5" fmla="*/ 2147483647 h 280"/>
              <a:gd name="T6" fmla="*/ 2147483647 w 3824"/>
              <a:gd name="T7" fmla="*/ 2147483647 h 280"/>
              <a:gd name="T8" fmla="*/ 0 60000 65536"/>
              <a:gd name="T9" fmla="*/ 0 60000 65536"/>
              <a:gd name="T10" fmla="*/ 0 60000 65536"/>
              <a:gd name="T11" fmla="*/ 0 60000 65536"/>
              <a:gd name="T12" fmla="*/ 0 w 3824"/>
              <a:gd name="T13" fmla="*/ 0 h 280"/>
              <a:gd name="T14" fmla="*/ 3824 w 3824"/>
              <a:gd name="T15" fmla="*/ 280 h 280"/>
            </a:gdLst>
            <a:ahLst/>
            <a:cxnLst>
              <a:cxn ang="T8">
                <a:pos x="T0" y="T1"/>
              </a:cxn>
              <a:cxn ang="T9">
                <a:pos x="T2" y="T3"/>
              </a:cxn>
              <a:cxn ang="T10">
                <a:pos x="T4" y="T5"/>
              </a:cxn>
              <a:cxn ang="T11">
                <a:pos x="T6" y="T7"/>
              </a:cxn>
            </a:cxnLst>
            <a:rect l="T12" t="T13" r="T14" b="T15"/>
            <a:pathLst>
              <a:path w="3824" h="280">
                <a:moveTo>
                  <a:pt x="416" y="40"/>
                </a:moveTo>
                <a:cubicBezTo>
                  <a:pt x="208" y="40"/>
                  <a:pt x="0" y="40"/>
                  <a:pt x="464" y="40"/>
                </a:cubicBezTo>
                <a:cubicBezTo>
                  <a:pt x="928" y="40"/>
                  <a:pt x="2640" y="0"/>
                  <a:pt x="3200" y="40"/>
                </a:cubicBezTo>
                <a:cubicBezTo>
                  <a:pt x="3760" y="80"/>
                  <a:pt x="3792" y="180"/>
                  <a:pt x="3824" y="280"/>
                </a:cubicBezTo>
              </a:path>
            </a:pathLst>
          </a:custGeom>
          <a:noFill/>
          <a:ln w="57150">
            <a:solidFill>
              <a:srgbClr val="000000"/>
            </a:solidFill>
            <a:round/>
            <a:headEnd/>
            <a:tailEnd/>
          </a:ln>
        </p:spPr>
        <p:txBody>
          <a:bodyPr/>
          <a:lstStyle/>
          <a:p>
            <a:endParaRPr lang="en-US"/>
          </a:p>
        </p:txBody>
      </p:sp>
      <p:sp>
        <p:nvSpPr>
          <p:cNvPr id="33809" name="Freeform 17"/>
          <p:cNvSpPr>
            <a:spLocks/>
          </p:cNvSpPr>
          <p:nvPr/>
        </p:nvSpPr>
        <p:spPr bwMode="auto">
          <a:xfrm>
            <a:off x="2376488" y="5410200"/>
            <a:ext cx="4938712" cy="581025"/>
          </a:xfrm>
          <a:custGeom>
            <a:avLst/>
            <a:gdLst>
              <a:gd name="T0" fmla="*/ 2147483647 w 3111"/>
              <a:gd name="T1" fmla="*/ 0 h 366"/>
              <a:gd name="T2" fmla="*/ 2147483647 w 3111"/>
              <a:gd name="T3" fmla="*/ 2147483647 h 366"/>
              <a:gd name="T4" fmla="*/ 2147483647 w 3111"/>
              <a:gd name="T5" fmla="*/ 2147483647 h 366"/>
              <a:gd name="T6" fmla="*/ 0 60000 65536"/>
              <a:gd name="T7" fmla="*/ 0 60000 65536"/>
              <a:gd name="T8" fmla="*/ 0 60000 65536"/>
              <a:gd name="T9" fmla="*/ 0 w 3111"/>
              <a:gd name="T10" fmla="*/ 0 h 366"/>
              <a:gd name="T11" fmla="*/ 3111 w 3111"/>
              <a:gd name="T12" fmla="*/ 366 h 366"/>
            </a:gdLst>
            <a:ahLst/>
            <a:cxnLst>
              <a:cxn ang="T6">
                <a:pos x="T0" y="T1"/>
              </a:cxn>
              <a:cxn ang="T7">
                <a:pos x="T2" y="T3"/>
              </a:cxn>
              <a:cxn ang="T8">
                <a:pos x="T4" y="T5"/>
              </a:cxn>
            </a:cxnLst>
            <a:rect l="T9" t="T10" r="T11" b="T12"/>
            <a:pathLst>
              <a:path w="3111" h="366">
                <a:moveTo>
                  <a:pt x="87" y="0"/>
                </a:moveTo>
                <a:cubicBezTo>
                  <a:pt x="156" y="52"/>
                  <a:pt x="0" y="254"/>
                  <a:pt x="504" y="310"/>
                </a:cubicBezTo>
                <a:cubicBezTo>
                  <a:pt x="1008" y="366"/>
                  <a:pt x="2568" y="331"/>
                  <a:pt x="3111" y="336"/>
                </a:cubicBezTo>
              </a:path>
            </a:pathLst>
          </a:custGeom>
          <a:noFill/>
          <a:ln w="57150">
            <a:solidFill>
              <a:srgbClr val="000000"/>
            </a:solidFill>
            <a:round/>
            <a:headEnd/>
            <a:tailEnd/>
          </a:ln>
        </p:spPr>
        <p:txBody>
          <a:bodyPr/>
          <a:lstStyle/>
          <a:p>
            <a:endParaRPr lang="en-US"/>
          </a:p>
        </p:txBody>
      </p:sp>
      <p:sp>
        <p:nvSpPr>
          <p:cNvPr id="33810" name="Line 18"/>
          <p:cNvSpPr>
            <a:spLocks noChangeShapeType="1"/>
          </p:cNvSpPr>
          <p:nvPr/>
        </p:nvSpPr>
        <p:spPr bwMode="auto">
          <a:xfrm>
            <a:off x="2514600" y="3505200"/>
            <a:ext cx="0" cy="457200"/>
          </a:xfrm>
          <a:prstGeom prst="line">
            <a:avLst/>
          </a:prstGeom>
          <a:noFill/>
          <a:ln w="57150">
            <a:solidFill>
              <a:srgbClr val="000000"/>
            </a:solidFill>
            <a:round/>
            <a:headEnd/>
            <a:tailEnd/>
          </a:ln>
        </p:spPr>
        <p:txBody>
          <a:bodyPr/>
          <a:lstStyle/>
          <a:p>
            <a:endParaRPr lang="en-US"/>
          </a:p>
        </p:txBody>
      </p:sp>
      <p:sp>
        <p:nvSpPr>
          <p:cNvPr id="33811" name="Line 19"/>
          <p:cNvSpPr>
            <a:spLocks noChangeShapeType="1"/>
          </p:cNvSpPr>
          <p:nvPr/>
        </p:nvSpPr>
        <p:spPr bwMode="auto">
          <a:xfrm>
            <a:off x="4267200" y="3505200"/>
            <a:ext cx="0" cy="457200"/>
          </a:xfrm>
          <a:prstGeom prst="line">
            <a:avLst/>
          </a:prstGeom>
          <a:noFill/>
          <a:ln w="57150">
            <a:solidFill>
              <a:srgbClr val="000000"/>
            </a:solidFill>
            <a:round/>
            <a:headEnd/>
            <a:tailEnd/>
          </a:ln>
        </p:spPr>
        <p:txBody>
          <a:bodyPr/>
          <a:lstStyle/>
          <a:p>
            <a:endParaRPr lang="en-US"/>
          </a:p>
        </p:txBody>
      </p:sp>
      <p:sp>
        <p:nvSpPr>
          <p:cNvPr id="33812" name="Line 20"/>
          <p:cNvSpPr>
            <a:spLocks noChangeShapeType="1"/>
          </p:cNvSpPr>
          <p:nvPr/>
        </p:nvSpPr>
        <p:spPr bwMode="auto">
          <a:xfrm>
            <a:off x="4267200" y="5410200"/>
            <a:ext cx="0" cy="533400"/>
          </a:xfrm>
          <a:prstGeom prst="line">
            <a:avLst/>
          </a:prstGeom>
          <a:noFill/>
          <a:ln w="57150">
            <a:solidFill>
              <a:srgbClr val="000000"/>
            </a:solidFill>
            <a:round/>
            <a:headEnd/>
            <a:tailEnd/>
          </a:ln>
        </p:spPr>
        <p:txBody>
          <a:bodyPr/>
          <a:lstStyle/>
          <a:p>
            <a:endParaRPr lang="en-US"/>
          </a:p>
        </p:txBody>
      </p:sp>
      <p:sp>
        <p:nvSpPr>
          <p:cNvPr id="33813" name="Line 21"/>
          <p:cNvSpPr>
            <a:spLocks noChangeShapeType="1"/>
          </p:cNvSpPr>
          <p:nvPr/>
        </p:nvSpPr>
        <p:spPr bwMode="auto">
          <a:xfrm>
            <a:off x="5867400" y="5410200"/>
            <a:ext cx="0" cy="533400"/>
          </a:xfrm>
          <a:prstGeom prst="line">
            <a:avLst/>
          </a:prstGeom>
          <a:noFill/>
          <a:ln w="57150">
            <a:solidFill>
              <a:srgbClr val="000000"/>
            </a:solidFill>
            <a:round/>
            <a:headEnd/>
            <a:tailEnd/>
          </a:ln>
        </p:spPr>
        <p:txBody>
          <a:bodyPr/>
          <a:lstStyle/>
          <a:p>
            <a:endParaRPr lang="en-US"/>
          </a:p>
        </p:txBody>
      </p:sp>
      <p:sp>
        <p:nvSpPr>
          <p:cNvPr id="33814" name="Text Box 22"/>
          <p:cNvSpPr txBox="1">
            <a:spLocks noChangeArrowheads="1"/>
          </p:cNvSpPr>
          <p:nvPr/>
        </p:nvSpPr>
        <p:spPr bwMode="auto">
          <a:xfrm>
            <a:off x="6629400" y="3581400"/>
            <a:ext cx="2133600" cy="366713"/>
          </a:xfrm>
          <a:prstGeom prst="rect">
            <a:avLst/>
          </a:prstGeom>
          <a:noFill/>
          <a:ln w="9525">
            <a:noFill/>
            <a:miter lim="800000"/>
            <a:headEnd/>
            <a:tailEnd/>
          </a:ln>
        </p:spPr>
        <p:txBody>
          <a:bodyPr>
            <a:spAutoFit/>
          </a:bodyPr>
          <a:lstStyle/>
          <a:p>
            <a:pPr>
              <a:spcBef>
                <a:spcPct val="50000"/>
              </a:spcBef>
            </a:pPr>
            <a:endParaRPr lang="en-US"/>
          </a:p>
        </p:txBody>
      </p:sp>
      <p:sp>
        <p:nvSpPr>
          <p:cNvPr id="33815" name="Text Box 23"/>
          <p:cNvSpPr txBox="1">
            <a:spLocks noChangeArrowheads="1"/>
          </p:cNvSpPr>
          <p:nvPr/>
        </p:nvSpPr>
        <p:spPr bwMode="auto">
          <a:xfrm>
            <a:off x="7391400" y="5638800"/>
            <a:ext cx="1524000" cy="366713"/>
          </a:xfrm>
          <a:prstGeom prst="rect">
            <a:avLst/>
          </a:prstGeom>
          <a:noFill/>
          <a:ln w="9525">
            <a:noFill/>
            <a:miter lim="800000"/>
            <a:headEnd/>
            <a:tailEnd/>
          </a:ln>
        </p:spPr>
        <p:txBody>
          <a:bodyPr>
            <a:spAutoFit/>
          </a:bodyPr>
          <a:lstStyle/>
          <a:p>
            <a:pPr>
              <a:spcBef>
                <a:spcPct val="50000"/>
              </a:spcBef>
            </a:pPr>
            <a:endParaRPr lang="en-US"/>
          </a:p>
        </p:txBody>
      </p:sp>
      <p:sp>
        <p:nvSpPr>
          <p:cNvPr id="33816" name="Text Box 24"/>
          <p:cNvSpPr txBox="1">
            <a:spLocks noChangeArrowheads="1"/>
          </p:cNvSpPr>
          <p:nvPr/>
        </p:nvSpPr>
        <p:spPr bwMode="auto">
          <a:xfrm>
            <a:off x="7391400" y="5715000"/>
            <a:ext cx="1447800" cy="519113"/>
          </a:xfrm>
          <a:prstGeom prst="rect">
            <a:avLst/>
          </a:prstGeom>
          <a:noFill/>
          <a:ln w="9525">
            <a:noFill/>
            <a:miter lim="800000"/>
            <a:headEnd/>
            <a:tailEnd/>
          </a:ln>
        </p:spPr>
        <p:txBody>
          <a:bodyPr>
            <a:spAutoFit/>
          </a:bodyPr>
          <a:lstStyle/>
          <a:p>
            <a:pPr>
              <a:spcBef>
                <a:spcPct val="50000"/>
              </a:spcBef>
            </a:pPr>
            <a:r>
              <a:rPr lang="en-US" sz="2800"/>
              <a:t>= 1.5V</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4"/>
          <p:cNvSpPr>
            <a:spLocks noChangeArrowheads="1"/>
          </p:cNvSpPr>
          <p:nvPr/>
        </p:nvSpPr>
        <p:spPr bwMode="auto">
          <a:xfrm>
            <a:off x="457200" y="3657600"/>
            <a:ext cx="6705600" cy="228600"/>
          </a:xfrm>
          <a:prstGeom prst="rect">
            <a:avLst/>
          </a:prstGeom>
          <a:solidFill>
            <a:srgbClr val="000000"/>
          </a:solidFill>
          <a:ln w="9525">
            <a:solidFill>
              <a:schemeClr val="tx1"/>
            </a:solidFill>
            <a:miter lim="800000"/>
            <a:headEnd/>
            <a:tailEnd/>
          </a:ln>
        </p:spPr>
        <p:txBody>
          <a:bodyPr wrap="none" anchor="ctr"/>
          <a:lstStyle/>
          <a:p>
            <a:endParaRPr lang="en-US"/>
          </a:p>
        </p:txBody>
      </p:sp>
      <p:sp>
        <p:nvSpPr>
          <p:cNvPr id="34819" name="Rectangle 5"/>
          <p:cNvSpPr>
            <a:spLocks noChangeArrowheads="1"/>
          </p:cNvSpPr>
          <p:nvPr/>
        </p:nvSpPr>
        <p:spPr bwMode="auto">
          <a:xfrm>
            <a:off x="1524000" y="5867400"/>
            <a:ext cx="6705600" cy="228600"/>
          </a:xfrm>
          <a:prstGeom prst="rect">
            <a:avLst/>
          </a:prstGeom>
          <a:solidFill>
            <a:srgbClr val="000000"/>
          </a:solidFill>
          <a:ln w="9525">
            <a:solidFill>
              <a:schemeClr val="tx1"/>
            </a:solidFill>
            <a:miter lim="800000"/>
            <a:headEnd/>
            <a:tailEnd/>
          </a:ln>
        </p:spPr>
        <p:txBody>
          <a:bodyPr wrap="none" anchor="ctr"/>
          <a:lstStyle/>
          <a:p>
            <a:endParaRPr lang="en-US"/>
          </a:p>
        </p:txBody>
      </p:sp>
      <p:sp>
        <p:nvSpPr>
          <p:cNvPr id="69638" name="AutoShape 6"/>
          <p:cNvSpPr>
            <a:spLocks noChangeArrowheads="1"/>
          </p:cNvSpPr>
          <p:nvPr/>
        </p:nvSpPr>
        <p:spPr bwMode="auto">
          <a:xfrm>
            <a:off x="6172200" y="4267200"/>
            <a:ext cx="1143000" cy="1143000"/>
          </a:xfrm>
          <a:prstGeom prst="star8">
            <a:avLst>
              <a:gd name="adj" fmla="val 38250"/>
            </a:avLst>
          </a:prstGeom>
          <a:solidFill>
            <a:srgbClr val="FFFF99"/>
          </a:solidFill>
          <a:ln w="9525">
            <a:solidFill>
              <a:schemeClr val="tx1"/>
            </a:solidFill>
            <a:miter lim="800000"/>
            <a:headEnd/>
            <a:tailEnd/>
          </a:ln>
        </p:spPr>
        <p:txBody>
          <a:bodyPr wrap="none" anchor="ctr"/>
          <a:lstStyle/>
          <a:p>
            <a:endParaRPr lang="en-US"/>
          </a:p>
        </p:txBody>
      </p:sp>
      <p:sp>
        <p:nvSpPr>
          <p:cNvPr id="34821" name="Oval 7"/>
          <p:cNvSpPr>
            <a:spLocks noChangeArrowheads="1"/>
          </p:cNvSpPr>
          <p:nvPr/>
        </p:nvSpPr>
        <p:spPr bwMode="auto">
          <a:xfrm>
            <a:off x="6629400" y="4800600"/>
            <a:ext cx="152400" cy="1524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34822" name="AutoShape 9"/>
          <p:cNvSpPr>
            <a:spLocks noChangeArrowheads="1"/>
          </p:cNvSpPr>
          <p:nvPr/>
        </p:nvSpPr>
        <p:spPr bwMode="auto">
          <a:xfrm>
            <a:off x="5257800" y="3657600"/>
            <a:ext cx="609600" cy="2133600"/>
          </a:xfrm>
          <a:prstGeom prst="roundRect">
            <a:avLst>
              <a:gd name="adj" fmla="val 16667"/>
            </a:avLst>
          </a:prstGeom>
          <a:noFill/>
          <a:ln w="9525">
            <a:solidFill>
              <a:schemeClr val="tx1"/>
            </a:solidFill>
            <a:round/>
            <a:headEnd/>
            <a:tailEnd/>
          </a:ln>
        </p:spPr>
        <p:txBody>
          <a:bodyPr wrap="none" anchor="ctr"/>
          <a:lstStyle/>
          <a:p>
            <a:endParaRPr lang="en-US"/>
          </a:p>
        </p:txBody>
      </p:sp>
      <p:sp>
        <p:nvSpPr>
          <p:cNvPr id="34823" name="Oval 10"/>
          <p:cNvSpPr>
            <a:spLocks noChangeArrowheads="1"/>
          </p:cNvSpPr>
          <p:nvPr/>
        </p:nvSpPr>
        <p:spPr bwMode="auto">
          <a:xfrm>
            <a:off x="5257800" y="5257800"/>
            <a:ext cx="609600" cy="5334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34824" name="Oval 11"/>
          <p:cNvSpPr>
            <a:spLocks noChangeArrowheads="1"/>
          </p:cNvSpPr>
          <p:nvPr/>
        </p:nvSpPr>
        <p:spPr bwMode="auto">
          <a:xfrm>
            <a:off x="5257800" y="4419600"/>
            <a:ext cx="609600" cy="5334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34825" name="Oval 12"/>
          <p:cNvSpPr>
            <a:spLocks noChangeArrowheads="1"/>
          </p:cNvSpPr>
          <p:nvPr/>
        </p:nvSpPr>
        <p:spPr bwMode="auto">
          <a:xfrm>
            <a:off x="5257800" y="3657600"/>
            <a:ext cx="609600" cy="5334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9647" name="AutoShape 15"/>
          <p:cNvSpPr>
            <a:spLocks noChangeArrowheads="1"/>
          </p:cNvSpPr>
          <p:nvPr/>
        </p:nvSpPr>
        <p:spPr bwMode="auto">
          <a:xfrm>
            <a:off x="3505200" y="3657600"/>
            <a:ext cx="609600" cy="2133600"/>
          </a:xfrm>
          <a:prstGeom prst="roundRect">
            <a:avLst>
              <a:gd name="adj" fmla="val 16667"/>
            </a:avLst>
          </a:prstGeom>
          <a:noFill/>
          <a:ln w="9525">
            <a:solidFill>
              <a:schemeClr val="tx1"/>
            </a:solidFill>
            <a:round/>
            <a:headEnd/>
            <a:tailEnd/>
          </a:ln>
        </p:spPr>
        <p:txBody>
          <a:bodyPr wrap="none" anchor="ctr"/>
          <a:lstStyle/>
          <a:p>
            <a:endParaRPr lang="en-US"/>
          </a:p>
        </p:txBody>
      </p:sp>
      <p:sp>
        <p:nvSpPr>
          <p:cNvPr id="69648" name="Oval 16"/>
          <p:cNvSpPr>
            <a:spLocks noChangeArrowheads="1"/>
          </p:cNvSpPr>
          <p:nvPr/>
        </p:nvSpPr>
        <p:spPr bwMode="auto">
          <a:xfrm>
            <a:off x="3505200" y="5257800"/>
            <a:ext cx="609600" cy="5334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9649" name="Oval 17"/>
          <p:cNvSpPr>
            <a:spLocks noChangeArrowheads="1"/>
          </p:cNvSpPr>
          <p:nvPr/>
        </p:nvSpPr>
        <p:spPr bwMode="auto">
          <a:xfrm>
            <a:off x="3505200" y="4419600"/>
            <a:ext cx="609600" cy="5334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9650" name="Oval 18"/>
          <p:cNvSpPr>
            <a:spLocks noChangeArrowheads="1"/>
          </p:cNvSpPr>
          <p:nvPr/>
        </p:nvSpPr>
        <p:spPr bwMode="auto">
          <a:xfrm>
            <a:off x="3505200" y="3657600"/>
            <a:ext cx="609600" cy="5334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9651" name="AutoShape 19"/>
          <p:cNvSpPr>
            <a:spLocks noChangeArrowheads="1"/>
          </p:cNvSpPr>
          <p:nvPr/>
        </p:nvSpPr>
        <p:spPr bwMode="auto">
          <a:xfrm>
            <a:off x="1600200" y="3657600"/>
            <a:ext cx="609600" cy="2133600"/>
          </a:xfrm>
          <a:prstGeom prst="roundRect">
            <a:avLst>
              <a:gd name="adj" fmla="val 16667"/>
            </a:avLst>
          </a:prstGeom>
          <a:noFill/>
          <a:ln w="9525">
            <a:solidFill>
              <a:schemeClr val="tx1"/>
            </a:solidFill>
            <a:round/>
            <a:headEnd/>
            <a:tailEnd/>
          </a:ln>
        </p:spPr>
        <p:txBody>
          <a:bodyPr wrap="none" anchor="ctr"/>
          <a:lstStyle/>
          <a:p>
            <a:endParaRPr lang="en-US"/>
          </a:p>
        </p:txBody>
      </p:sp>
      <p:sp>
        <p:nvSpPr>
          <p:cNvPr id="69652" name="Oval 20"/>
          <p:cNvSpPr>
            <a:spLocks noChangeArrowheads="1"/>
          </p:cNvSpPr>
          <p:nvPr/>
        </p:nvSpPr>
        <p:spPr bwMode="auto">
          <a:xfrm>
            <a:off x="1600200" y="5257800"/>
            <a:ext cx="609600" cy="5334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9653" name="Oval 21"/>
          <p:cNvSpPr>
            <a:spLocks noChangeArrowheads="1"/>
          </p:cNvSpPr>
          <p:nvPr/>
        </p:nvSpPr>
        <p:spPr bwMode="auto">
          <a:xfrm>
            <a:off x="1600200" y="4419600"/>
            <a:ext cx="609600" cy="5334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9654" name="Oval 22"/>
          <p:cNvSpPr>
            <a:spLocks noChangeArrowheads="1"/>
          </p:cNvSpPr>
          <p:nvPr/>
        </p:nvSpPr>
        <p:spPr bwMode="auto">
          <a:xfrm>
            <a:off x="1600200" y="3657600"/>
            <a:ext cx="609600" cy="5334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9640" name="Oval 8"/>
          <p:cNvSpPr>
            <a:spLocks noChangeArrowheads="1"/>
          </p:cNvSpPr>
          <p:nvPr/>
        </p:nvSpPr>
        <p:spPr bwMode="auto">
          <a:xfrm>
            <a:off x="5410200" y="3429000"/>
            <a:ext cx="228600" cy="228600"/>
          </a:xfrm>
          <a:prstGeom prst="ellipse">
            <a:avLst/>
          </a:prstGeom>
          <a:solidFill>
            <a:srgbClr val="0000FF"/>
          </a:solidFill>
          <a:ln w="9525">
            <a:solidFill>
              <a:schemeClr val="tx1"/>
            </a:solidFill>
            <a:round/>
            <a:headEnd/>
            <a:tailEnd/>
          </a:ln>
        </p:spPr>
        <p:txBody>
          <a:bodyPr wrap="none" anchor="ctr"/>
          <a:lstStyle/>
          <a:p>
            <a:endParaRPr lang="en-US"/>
          </a:p>
        </p:txBody>
      </p:sp>
      <p:sp>
        <p:nvSpPr>
          <p:cNvPr id="69645" name="Oval 13"/>
          <p:cNvSpPr>
            <a:spLocks noChangeArrowheads="1"/>
          </p:cNvSpPr>
          <p:nvPr/>
        </p:nvSpPr>
        <p:spPr bwMode="auto">
          <a:xfrm>
            <a:off x="3657600" y="3429000"/>
            <a:ext cx="228600" cy="228600"/>
          </a:xfrm>
          <a:prstGeom prst="ellipse">
            <a:avLst/>
          </a:prstGeom>
          <a:solidFill>
            <a:srgbClr val="0000FF"/>
          </a:solidFill>
          <a:ln w="9525">
            <a:solidFill>
              <a:schemeClr val="tx1"/>
            </a:solidFill>
            <a:round/>
            <a:headEnd/>
            <a:tailEnd/>
          </a:ln>
        </p:spPr>
        <p:txBody>
          <a:bodyPr wrap="none" anchor="ctr"/>
          <a:lstStyle/>
          <a:p>
            <a:endParaRPr lang="en-US"/>
          </a:p>
        </p:txBody>
      </p:sp>
      <p:sp>
        <p:nvSpPr>
          <p:cNvPr id="69646" name="Oval 14"/>
          <p:cNvSpPr>
            <a:spLocks noChangeArrowheads="1"/>
          </p:cNvSpPr>
          <p:nvPr/>
        </p:nvSpPr>
        <p:spPr bwMode="auto">
          <a:xfrm>
            <a:off x="1752600" y="3429000"/>
            <a:ext cx="228600" cy="228600"/>
          </a:xfrm>
          <a:prstGeom prst="ellipse">
            <a:avLst/>
          </a:prstGeom>
          <a:solidFill>
            <a:srgbClr val="0000FF"/>
          </a:solidFill>
          <a:ln w="9525">
            <a:solidFill>
              <a:schemeClr val="tx1"/>
            </a:solidFill>
            <a:round/>
            <a:headEnd/>
            <a:tailEnd/>
          </a:ln>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0" nodeType="withEffect">
                                  <p:stCondLst>
                                    <p:cond delay="0"/>
                                  </p:stCondLst>
                                  <p:childTnLst>
                                    <p:animRot by="21600000">
                                      <p:cBhvr>
                                        <p:cTn id="6" dur="2000" fill="hold"/>
                                        <p:tgtEl>
                                          <p:spTgt spid="69638"/>
                                        </p:tgtEl>
                                        <p:attrNameLst>
                                          <p:attrName>r</p:attrName>
                                        </p:attrNameLst>
                                      </p:cBhvr>
                                    </p:animRot>
                                  </p:childTnLst>
                                </p:cTn>
                              </p:par>
                              <p:par>
                                <p:cTn id="7" presetID="0" presetClass="path" presetSubtype="0" repeatCount="indefinite" fill="hold" grpId="0" nodeType="withEffect">
                                  <p:stCondLst>
                                    <p:cond delay="0"/>
                                  </p:stCondLst>
                                  <p:childTnLst>
                                    <p:animMotion origin="layout" path="M 0.00017 -0.00047 C 0.03073 -0.00047 0.12864 -0.00093 0.15972 -0.00047 C 0.1908 3.33333E-6 0.18125 -0.00255 0.18628 0.00254 C 0.19132 0.00764 0.18975 -0.01158 0.19045 0.03078 C 0.19114 0.07314 0.19045 0.21111 0.19045 0.25648 C 0.19045 0.30185 0.19132 0.29236 0.19045 0.30324 C 0.18958 0.31412 0.19218 0.31828 0.18524 0.32152 C 0.1783 0.32477 0.18142 0.32199 0.14896 0.32314 C 0.11649 0.3243 0.01927 0.32777 -0.00955 0.3287 C -0.03837 0.32963 -0.02084 0.33217 -0.02431 0.3287 C -0.02778 0.32523 -0.02969 0.31805 -0.03073 0.3074 C -0.03177 0.29676 -0.03073 0.30671 -0.03073 0.26481 C -0.03073 0.22291 -0.03056 0.0956 -0.03073 0.05648 C -0.03091 0.01736 -0.03299 0.03889 -0.03177 0.02939 C -0.03056 0.0199 -0.02934 0.00439 -0.02327 -0.00047 C -0.01719 -0.00533 -0.03039 -0.00047 0.00017 -0.00047 Z " pathEditMode="relative" ptsTypes="aaaaaaaaaaaaaaaa">
                                      <p:cBhvr>
                                        <p:cTn id="8" dur="4000" fill="hold"/>
                                        <p:tgtEl>
                                          <p:spTgt spid="69640"/>
                                        </p:tgtEl>
                                        <p:attrNameLst>
                                          <p:attrName>ppt_x</p:attrName>
                                          <p:attrName>ppt_y</p:attrName>
                                        </p:attrNameLst>
                                      </p:cBhvr>
                                    </p:animMotion>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964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965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964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964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9648"/>
                                        </p:tgtEl>
                                        <p:attrNameLst>
                                          <p:attrName>style.visibility</p:attrName>
                                        </p:attrNameLst>
                                      </p:cBhvr>
                                      <p:to>
                                        <p:strVal val="visible"/>
                                      </p:to>
                                    </p:set>
                                  </p:childTnLst>
                                </p:cTn>
                              </p:par>
                              <p:par>
                                <p:cTn id="21" presetID="0" presetClass="path" presetSubtype="0" repeatCount="indefinite" fill="hold" grpId="1" nodeType="withEffect">
                                  <p:stCondLst>
                                    <p:cond delay="0"/>
                                  </p:stCondLst>
                                  <p:childTnLst>
                                    <p:animMotion origin="layout" path="M 0.00035 -0.00047 C 0.05486 -0.00047 0.23872 -0.0007 0.29913 -0.00047 C 0.35955 -0.00023 0.34931 3.33333E-6 0.36302 0.00115 C 0.37674 0.00231 0.37795 0.00046 0.38108 0.00671 C 0.3842 0.01296 0.38194 0.00787 0.38212 0.03935 C 0.38229 0.07083 0.38212 0.15162 0.38212 0.19537 C 0.38212 0.23912 0.38281 0.28055 0.38212 0.30185 C 0.38142 0.32314 0.38264 0.31944 0.37795 0.32314 C 0.37326 0.32685 0.39028 0.32384 0.35347 0.32453 C 0.31667 0.32523 0.21372 0.32685 0.1566 0.32731 C 0.09948 0.32777 0.04063 0.32731 0.01094 0.32731 C -0.01875 0.32731 -0.01545 0.32824 -0.02205 0.32731 C -0.02865 0.32639 -0.02708 0.32639 -0.02847 0.32152 C -0.02986 0.31666 -0.03038 0.32708 -0.03056 0.29745 C -0.03073 0.26782 -0.02951 0.18865 -0.02951 0.14421 C -0.02951 0.09977 -0.03073 0.05486 -0.03056 0.03078 C -0.03038 0.00671 -0.03385 0.00463 -0.02847 -0.00047 C -0.02309 -0.00556 -0.05417 -0.00047 0.00035 -0.00047 Z " pathEditMode="relative" ptsTypes="aaaaaaaaaaaaaaaaaa">
                                      <p:cBhvr>
                                        <p:cTn id="22" dur="5300" fill="hold"/>
                                        <p:tgtEl>
                                          <p:spTgt spid="69645"/>
                                        </p:tgtEl>
                                        <p:attrNameLst>
                                          <p:attrName>ppt_x</p:attrName>
                                          <p:attrName>ppt_y</p:attrName>
                                        </p:attrNameLst>
                                      </p:cBhvr>
                                    </p:animMotion>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964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965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965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965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69652"/>
                                        </p:tgtEl>
                                        <p:attrNameLst>
                                          <p:attrName>style.visibility</p:attrName>
                                        </p:attrNameLst>
                                      </p:cBhvr>
                                      <p:to>
                                        <p:strVal val="visible"/>
                                      </p:to>
                                    </p:set>
                                  </p:childTnLst>
                                </p:cTn>
                              </p:par>
                              <p:par>
                                <p:cTn id="35" presetID="0" presetClass="path" presetSubtype="0" repeatCount="indefinite" fill="hold" grpId="1" nodeType="withEffect">
                                  <p:stCondLst>
                                    <p:cond delay="0"/>
                                  </p:stCondLst>
                                  <p:childTnLst>
                                    <p:animMotion origin="layout" path="M -3.61111E-6 -8.14815E-6 C 0.04514 0.00046 0.16545 -0.00024 0.25417 -8.14815E-6 C 0.34288 0.00023 0.48038 0.00138 0.53281 0.00138 C 0.58507 0.00138 0.55903 -0.00024 0.56806 -8.14815E-6 C 0.57708 0.00023 0.58368 -0.00325 0.58715 0.003 C 0.59063 0.00925 0.58872 0.00462 0.58924 0.03703 C 0.58976 0.06944 0.5901 0.15578 0.59028 0.19722 C 0.59045 0.23865 0.59028 0.26527 0.59028 0.28518 C 0.59028 0.30509 0.59288 0.30949 0.59028 0.31643 C 0.58767 0.32337 0.58733 0.32476 0.57431 0.32638 C 0.56129 0.328 0.55781 0.32592 0.51163 0.32638 C 0.46545 0.32685 0.36424 0.32893 0.2967 0.32916 C 0.22917 0.32939 0.15781 0.32777 0.10625 0.32777 C 0.05469 0.32777 0.00868 0.32893 -0.01285 0.32916 C -0.03437 0.32939 -0.02049 0.33194 -0.02344 0.32916 C -0.02639 0.32638 -0.02986 0.32986 -0.0309 0.31203 C -0.03194 0.29421 -0.02986 0.26851 -0.02986 0.22268 C -0.02986 0.17685 -0.03073 0.07245 -0.0309 0.03703 C -0.03108 0.00162 -0.03316 0.01666 -0.0309 0.00995 C -0.02865 0.00324 -0.02274 -0.00093 -0.01719 -0.00278 C -0.01163 -0.00463 -0.04514 -0.00047 -3.61111E-6 -8.14815E-6 Z " pathEditMode="relative" ptsTypes="aaaaaaaaaaaaaaaaaaaaa">
                                      <p:cBhvr>
                                        <p:cTn id="36" dur="7000" fill="hold"/>
                                        <p:tgtEl>
                                          <p:spTgt spid="6964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8" grpId="0" animBg="1"/>
      <p:bldP spid="69647" grpId="0" animBg="1"/>
      <p:bldP spid="69648" grpId="0" animBg="1"/>
      <p:bldP spid="69649" grpId="0" animBg="1"/>
      <p:bldP spid="69650" grpId="0" animBg="1"/>
      <p:bldP spid="69651" grpId="0" animBg="1"/>
      <p:bldP spid="69652" grpId="0" animBg="1"/>
      <p:bldP spid="69653" grpId="0" animBg="1"/>
      <p:bldP spid="69654" grpId="0" animBg="1"/>
      <p:bldP spid="69640" grpId="0" animBg="1"/>
      <p:bldP spid="69645" grpId="0" animBg="1"/>
      <p:bldP spid="69645" grpId="1" animBg="1"/>
      <p:bldP spid="69646" grpId="0" animBg="1"/>
      <p:bldP spid="69646"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defRPr/>
            </a:pPr>
            <a:r>
              <a:rPr lang="en-US" smtClean="0"/>
              <a:t>Electrical circuits</a:t>
            </a:r>
          </a:p>
        </p:txBody>
      </p:sp>
      <p:sp>
        <p:nvSpPr>
          <p:cNvPr id="33795" name="Rectangle 3"/>
          <p:cNvSpPr>
            <a:spLocks noGrp="1" noChangeArrowheads="1"/>
          </p:cNvSpPr>
          <p:nvPr>
            <p:ph type="body" idx="1"/>
          </p:nvPr>
        </p:nvSpPr>
        <p:spPr/>
        <p:txBody>
          <a:bodyPr/>
          <a:lstStyle/>
          <a:p>
            <a:pPr eaLnBrk="1" hangingPunct="1">
              <a:defRPr/>
            </a:pPr>
            <a:r>
              <a:rPr lang="en-US" dirty="0" smtClean="0"/>
              <a:t>Connecting </a:t>
            </a:r>
            <a:r>
              <a:rPr lang="en-US" u="sng" dirty="0" smtClean="0"/>
              <a:t>loads</a:t>
            </a:r>
            <a:r>
              <a:rPr lang="en-US" dirty="0" smtClean="0"/>
              <a:t> in:</a:t>
            </a:r>
          </a:p>
          <a:p>
            <a:pPr lvl="1" eaLnBrk="1" hangingPunct="1">
              <a:defRPr/>
            </a:pPr>
            <a:r>
              <a:rPr lang="en-US" dirty="0" smtClean="0"/>
              <a:t>Series-	 </a:t>
            </a:r>
          </a:p>
          <a:p>
            <a:pPr lvl="2" eaLnBrk="1" hangingPunct="1">
              <a:defRPr/>
            </a:pPr>
            <a:r>
              <a:rPr lang="en-US" dirty="0" smtClean="0"/>
              <a:t>Circuit potential remains the same</a:t>
            </a:r>
          </a:p>
          <a:p>
            <a:pPr lvl="2" eaLnBrk="1" hangingPunct="1">
              <a:defRPr/>
            </a:pPr>
            <a:r>
              <a:rPr lang="en-US" dirty="0" smtClean="0"/>
              <a:t>(total) Resistance is additive</a:t>
            </a:r>
          </a:p>
          <a:p>
            <a:pPr lvl="2" eaLnBrk="1" hangingPunct="1">
              <a:defRPr/>
            </a:pPr>
            <a:r>
              <a:rPr lang="en-US" dirty="0" smtClean="0"/>
              <a:t>Circuits current changes according to Ohm’s law</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427677vb"/>
          <p:cNvPicPr>
            <a:picLocks noChangeAspect="1" noChangeArrowheads="1"/>
          </p:cNvPicPr>
          <p:nvPr/>
        </p:nvPicPr>
        <p:blipFill>
          <a:blip r:embed="rId2" cstate="print"/>
          <a:srcRect/>
          <a:stretch>
            <a:fillRect/>
          </a:stretch>
        </p:blipFill>
        <p:spPr bwMode="auto">
          <a:xfrm>
            <a:off x="838200" y="2438400"/>
            <a:ext cx="2209800" cy="2209800"/>
          </a:xfrm>
          <a:prstGeom prst="rect">
            <a:avLst/>
          </a:prstGeom>
          <a:noFill/>
          <a:ln w="9525">
            <a:noFill/>
            <a:miter lim="800000"/>
            <a:headEnd/>
            <a:tailEnd/>
          </a:ln>
        </p:spPr>
      </p:pic>
      <p:grpSp>
        <p:nvGrpSpPr>
          <p:cNvPr id="36867" name="Group 3"/>
          <p:cNvGrpSpPr>
            <a:grpSpLocks/>
          </p:cNvGrpSpPr>
          <p:nvPr/>
        </p:nvGrpSpPr>
        <p:grpSpPr bwMode="auto">
          <a:xfrm>
            <a:off x="6248400" y="1371600"/>
            <a:ext cx="1157288" cy="2105025"/>
            <a:chOff x="3902" y="1938"/>
            <a:chExt cx="729" cy="1326"/>
          </a:xfrm>
        </p:grpSpPr>
        <p:sp>
          <p:nvSpPr>
            <p:cNvPr id="36889" name="Freeform 4"/>
            <p:cNvSpPr>
              <a:spLocks/>
            </p:cNvSpPr>
            <p:nvPr/>
          </p:nvSpPr>
          <p:spPr bwMode="auto">
            <a:xfrm>
              <a:off x="3902" y="1938"/>
              <a:ext cx="729" cy="1041"/>
            </a:xfrm>
            <a:custGeom>
              <a:avLst/>
              <a:gdLst>
                <a:gd name="T0" fmla="*/ 264 w 729"/>
                <a:gd name="T1" fmla="*/ 1041 h 1041"/>
                <a:gd name="T2" fmla="*/ 226 w 729"/>
                <a:gd name="T3" fmla="*/ 798 h 1041"/>
                <a:gd name="T4" fmla="*/ 34 w 729"/>
                <a:gd name="T5" fmla="*/ 558 h 1041"/>
                <a:gd name="T6" fmla="*/ 34 w 729"/>
                <a:gd name="T7" fmla="*/ 270 h 1041"/>
                <a:gd name="T8" fmla="*/ 235 w 729"/>
                <a:gd name="T9" fmla="*/ 40 h 1041"/>
                <a:gd name="T10" fmla="*/ 514 w 729"/>
                <a:gd name="T11" fmla="*/ 30 h 1041"/>
                <a:gd name="T12" fmla="*/ 689 w 729"/>
                <a:gd name="T13" fmla="*/ 221 h 1041"/>
                <a:gd name="T14" fmla="*/ 700 w 729"/>
                <a:gd name="T15" fmla="*/ 488 h 1041"/>
                <a:gd name="T16" fmla="*/ 514 w 729"/>
                <a:gd name="T17" fmla="*/ 798 h 1041"/>
                <a:gd name="T18" fmla="*/ 466 w 729"/>
                <a:gd name="T19" fmla="*/ 1038 h 1041"/>
                <a:gd name="T20" fmla="*/ 264 w 729"/>
                <a:gd name="T21" fmla="*/ 1041 h 10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29"/>
                <a:gd name="T34" fmla="*/ 0 h 1041"/>
                <a:gd name="T35" fmla="*/ 729 w 729"/>
                <a:gd name="T36" fmla="*/ 1041 h 104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29" h="1041">
                  <a:moveTo>
                    <a:pt x="264" y="1041"/>
                  </a:moveTo>
                  <a:cubicBezTo>
                    <a:pt x="259" y="1001"/>
                    <a:pt x="264" y="878"/>
                    <a:pt x="226" y="798"/>
                  </a:cubicBezTo>
                  <a:cubicBezTo>
                    <a:pt x="188" y="718"/>
                    <a:pt x="66" y="646"/>
                    <a:pt x="34" y="558"/>
                  </a:cubicBezTo>
                  <a:cubicBezTo>
                    <a:pt x="2" y="470"/>
                    <a:pt x="0" y="356"/>
                    <a:pt x="34" y="270"/>
                  </a:cubicBezTo>
                  <a:cubicBezTo>
                    <a:pt x="68" y="184"/>
                    <a:pt x="155" y="80"/>
                    <a:pt x="235" y="40"/>
                  </a:cubicBezTo>
                  <a:cubicBezTo>
                    <a:pt x="315" y="0"/>
                    <a:pt x="438" y="0"/>
                    <a:pt x="514" y="30"/>
                  </a:cubicBezTo>
                  <a:cubicBezTo>
                    <a:pt x="590" y="60"/>
                    <a:pt x="658" y="145"/>
                    <a:pt x="689" y="221"/>
                  </a:cubicBezTo>
                  <a:cubicBezTo>
                    <a:pt x="720" y="297"/>
                    <a:pt x="729" y="392"/>
                    <a:pt x="700" y="488"/>
                  </a:cubicBezTo>
                  <a:cubicBezTo>
                    <a:pt x="671" y="584"/>
                    <a:pt x="553" y="706"/>
                    <a:pt x="514" y="798"/>
                  </a:cubicBezTo>
                  <a:cubicBezTo>
                    <a:pt x="475" y="890"/>
                    <a:pt x="466" y="962"/>
                    <a:pt x="466" y="1038"/>
                  </a:cubicBezTo>
                  <a:cubicBezTo>
                    <a:pt x="466" y="1038"/>
                    <a:pt x="264" y="1041"/>
                    <a:pt x="264" y="1041"/>
                  </a:cubicBezTo>
                  <a:close/>
                </a:path>
              </a:pathLst>
            </a:custGeom>
            <a:noFill/>
            <a:ln w="9525">
              <a:solidFill>
                <a:schemeClr val="tx1"/>
              </a:solidFill>
              <a:round/>
              <a:headEnd/>
              <a:tailEnd/>
            </a:ln>
          </p:spPr>
          <p:txBody>
            <a:bodyPr/>
            <a:lstStyle/>
            <a:p>
              <a:endParaRPr lang="en-US"/>
            </a:p>
          </p:txBody>
        </p:sp>
        <p:sp>
          <p:nvSpPr>
            <p:cNvPr id="36890" name="AutoShape 5"/>
            <p:cNvSpPr>
              <a:spLocks noChangeArrowheads="1"/>
            </p:cNvSpPr>
            <p:nvPr/>
          </p:nvSpPr>
          <p:spPr bwMode="auto">
            <a:xfrm>
              <a:off x="4128" y="2976"/>
              <a:ext cx="288" cy="288"/>
            </a:xfrm>
            <a:prstGeom prst="roundRect">
              <a:avLst>
                <a:gd name="adj" fmla="val 16667"/>
              </a:avLst>
            </a:prstGeom>
            <a:solidFill>
              <a:schemeClr val="folHlink"/>
            </a:solidFill>
            <a:ln w="9525">
              <a:solidFill>
                <a:schemeClr val="tx1"/>
              </a:solidFill>
              <a:round/>
              <a:headEnd/>
              <a:tailEnd/>
            </a:ln>
          </p:spPr>
          <p:txBody>
            <a:bodyPr wrap="none" anchor="ctr"/>
            <a:lstStyle/>
            <a:p>
              <a:endParaRPr lang="en-US"/>
            </a:p>
          </p:txBody>
        </p:sp>
      </p:grpSp>
      <p:grpSp>
        <p:nvGrpSpPr>
          <p:cNvPr id="36868" name="Group 6"/>
          <p:cNvGrpSpPr>
            <a:grpSpLocks/>
          </p:cNvGrpSpPr>
          <p:nvPr/>
        </p:nvGrpSpPr>
        <p:grpSpPr bwMode="auto">
          <a:xfrm>
            <a:off x="6248400" y="3962400"/>
            <a:ext cx="1157288" cy="2105025"/>
            <a:chOff x="3902" y="1938"/>
            <a:chExt cx="729" cy="1326"/>
          </a:xfrm>
        </p:grpSpPr>
        <p:sp>
          <p:nvSpPr>
            <p:cNvPr id="36887" name="Freeform 7"/>
            <p:cNvSpPr>
              <a:spLocks/>
            </p:cNvSpPr>
            <p:nvPr/>
          </p:nvSpPr>
          <p:spPr bwMode="auto">
            <a:xfrm>
              <a:off x="3902" y="1938"/>
              <a:ext cx="729" cy="1041"/>
            </a:xfrm>
            <a:custGeom>
              <a:avLst/>
              <a:gdLst>
                <a:gd name="T0" fmla="*/ 264 w 729"/>
                <a:gd name="T1" fmla="*/ 1041 h 1041"/>
                <a:gd name="T2" fmla="*/ 226 w 729"/>
                <a:gd name="T3" fmla="*/ 798 h 1041"/>
                <a:gd name="T4" fmla="*/ 34 w 729"/>
                <a:gd name="T5" fmla="*/ 558 h 1041"/>
                <a:gd name="T6" fmla="*/ 34 w 729"/>
                <a:gd name="T7" fmla="*/ 270 h 1041"/>
                <a:gd name="T8" fmla="*/ 235 w 729"/>
                <a:gd name="T9" fmla="*/ 40 h 1041"/>
                <a:gd name="T10" fmla="*/ 514 w 729"/>
                <a:gd name="T11" fmla="*/ 30 h 1041"/>
                <a:gd name="T12" fmla="*/ 689 w 729"/>
                <a:gd name="T13" fmla="*/ 221 h 1041"/>
                <a:gd name="T14" fmla="*/ 700 w 729"/>
                <a:gd name="T15" fmla="*/ 488 h 1041"/>
                <a:gd name="T16" fmla="*/ 514 w 729"/>
                <a:gd name="T17" fmla="*/ 798 h 1041"/>
                <a:gd name="T18" fmla="*/ 466 w 729"/>
                <a:gd name="T19" fmla="*/ 1038 h 1041"/>
                <a:gd name="T20" fmla="*/ 264 w 729"/>
                <a:gd name="T21" fmla="*/ 1041 h 10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29"/>
                <a:gd name="T34" fmla="*/ 0 h 1041"/>
                <a:gd name="T35" fmla="*/ 729 w 729"/>
                <a:gd name="T36" fmla="*/ 1041 h 104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29" h="1041">
                  <a:moveTo>
                    <a:pt x="264" y="1041"/>
                  </a:moveTo>
                  <a:cubicBezTo>
                    <a:pt x="259" y="1001"/>
                    <a:pt x="264" y="878"/>
                    <a:pt x="226" y="798"/>
                  </a:cubicBezTo>
                  <a:cubicBezTo>
                    <a:pt x="188" y="718"/>
                    <a:pt x="66" y="646"/>
                    <a:pt x="34" y="558"/>
                  </a:cubicBezTo>
                  <a:cubicBezTo>
                    <a:pt x="2" y="470"/>
                    <a:pt x="0" y="356"/>
                    <a:pt x="34" y="270"/>
                  </a:cubicBezTo>
                  <a:cubicBezTo>
                    <a:pt x="68" y="184"/>
                    <a:pt x="155" y="80"/>
                    <a:pt x="235" y="40"/>
                  </a:cubicBezTo>
                  <a:cubicBezTo>
                    <a:pt x="315" y="0"/>
                    <a:pt x="438" y="0"/>
                    <a:pt x="514" y="30"/>
                  </a:cubicBezTo>
                  <a:cubicBezTo>
                    <a:pt x="590" y="60"/>
                    <a:pt x="658" y="145"/>
                    <a:pt x="689" y="221"/>
                  </a:cubicBezTo>
                  <a:cubicBezTo>
                    <a:pt x="720" y="297"/>
                    <a:pt x="729" y="392"/>
                    <a:pt x="700" y="488"/>
                  </a:cubicBezTo>
                  <a:cubicBezTo>
                    <a:pt x="671" y="584"/>
                    <a:pt x="553" y="706"/>
                    <a:pt x="514" y="798"/>
                  </a:cubicBezTo>
                  <a:cubicBezTo>
                    <a:pt x="475" y="890"/>
                    <a:pt x="466" y="962"/>
                    <a:pt x="466" y="1038"/>
                  </a:cubicBezTo>
                  <a:cubicBezTo>
                    <a:pt x="466" y="1038"/>
                    <a:pt x="264" y="1041"/>
                    <a:pt x="264" y="1041"/>
                  </a:cubicBezTo>
                  <a:close/>
                </a:path>
              </a:pathLst>
            </a:custGeom>
            <a:noFill/>
            <a:ln w="9525">
              <a:solidFill>
                <a:schemeClr val="tx1"/>
              </a:solidFill>
              <a:round/>
              <a:headEnd/>
              <a:tailEnd/>
            </a:ln>
          </p:spPr>
          <p:txBody>
            <a:bodyPr/>
            <a:lstStyle/>
            <a:p>
              <a:endParaRPr lang="en-US"/>
            </a:p>
          </p:txBody>
        </p:sp>
        <p:sp>
          <p:nvSpPr>
            <p:cNvPr id="36888" name="AutoShape 8"/>
            <p:cNvSpPr>
              <a:spLocks noChangeArrowheads="1"/>
            </p:cNvSpPr>
            <p:nvPr/>
          </p:nvSpPr>
          <p:spPr bwMode="auto">
            <a:xfrm>
              <a:off x="4128" y="2976"/>
              <a:ext cx="288" cy="288"/>
            </a:xfrm>
            <a:prstGeom prst="roundRect">
              <a:avLst>
                <a:gd name="adj" fmla="val 16667"/>
              </a:avLst>
            </a:prstGeom>
            <a:solidFill>
              <a:schemeClr val="folHlink"/>
            </a:solidFill>
            <a:ln w="9525">
              <a:solidFill>
                <a:schemeClr val="tx1"/>
              </a:solidFill>
              <a:round/>
              <a:headEnd/>
              <a:tailEnd/>
            </a:ln>
          </p:spPr>
          <p:txBody>
            <a:bodyPr wrap="none" anchor="ctr"/>
            <a:lstStyle/>
            <a:p>
              <a:endParaRPr lang="en-US"/>
            </a:p>
          </p:txBody>
        </p:sp>
      </p:grpSp>
      <p:sp>
        <p:nvSpPr>
          <p:cNvPr id="36869" name="Line 9"/>
          <p:cNvSpPr>
            <a:spLocks noChangeShapeType="1"/>
          </p:cNvSpPr>
          <p:nvPr/>
        </p:nvSpPr>
        <p:spPr bwMode="auto">
          <a:xfrm flipV="1">
            <a:off x="1981200" y="609600"/>
            <a:ext cx="0" cy="1828800"/>
          </a:xfrm>
          <a:prstGeom prst="line">
            <a:avLst/>
          </a:prstGeom>
          <a:noFill/>
          <a:ln w="38100">
            <a:solidFill>
              <a:schemeClr val="tx1"/>
            </a:solidFill>
            <a:round/>
            <a:headEnd/>
            <a:tailEnd/>
          </a:ln>
        </p:spPr>
        <p:txBody>
          <a:bodyPr/>
          <a:lstStyle/>
          <a:p>
            <a:endParaRPr lang="en-US"/>
          </a:p>
        </p:txBody>
      </p:sp>
      <p:sp>
        <p:nvSpPr>
          <p:cNvPr id="36870" name="Line 10"/>
          <p:cNvSpPr>
            <a:spLocks noChangeShapeType="1"/>
          </p:cNvSpPr>
          <p:nvPr/>
        </p:nvSpPr>
        <p:spPr bwMode="auto">
          <a:xfrm>
            <a:off x="1981200" y="609600"/>
            <a:ext cx="1981200" cy="0"/>
          </a:xfrm>
          <a:prstGeom prst="line">
            <a:avLst/>
          </a:prstGeom>
          <a:noFill/>
          <a:ln w="38100">
            <a:solidFill>
              <a:schemeClr val="tx1"/>
            </a:solidFill>
            <a:round/>
            <a:headEnd/>
            <a:tailEnd/>
          </a:ln>
        </p:spPr>
        <p:txBody>
          <a:bodyPr/>
          <a:lstStyle/>
          <a:p>
            <a:endParaRPr lang="en-US"/>
          </a:p>
        </p:txBody>
      </p:sp>
      <p:sp>
        <p:nvSpPr>
          <p:cNvPr id="36871" name="Oval 11"/>
          <p:cNvSpPr>
            <a:spLocks noChangeArrowheads="1"/>
          </p:cNvSpPr>
          <p:nvPr/>
        </p:nvSpPr>
        <p:spPr bwMode="auto">
          <a:xfrm>
            <a:off x="3962400" y="533400"/>
            <a:ext cx="152400" cy="152400"/>
          </a:xfrm>
          <a:prstGeom prst="ellipse">
            <a:avLst/>
          </a:prstGeom>
          <a:solidFill>
            <a:schemeClr val="tx1"/>
          </a:solidFill>
          <a:ln w="9525">
            <a:solidFill>
              <a:schemeClr val="tx1"/>
            </a:solidFill>
            <a:round/>
            <a:headEnd/>
            <a:tailEnd/>
          </a:ln>
        </p:spPr>
        <p:txBody>
          <a:bodyPr wrap="none" anchor="ctr"/>
          <a:lstStyle/>
          <a:p>
            <a:endParaRPr lang="en-US"/>
          </a:p>
        </p:txBody>
      </p:sp>
      <p:sp>
        <p:nvSpPr>
          <p:cNvPr id="36872" name="Oval 12"/>
          <p:cNvSpPr>
            <a:spLocks noChangeArrowheads="1"/>
          </p:cNvSpPr>
          <p:nvPr/>
        </p:nvSpPr>
        <p:spPr bwMode="auto">
          <a:xfrm>
            <a:off x="4724400" y="533400"/>
            <a:ext cx="152400" cy="152400"/>
          </a:xfrm>
          <a:prstGeom prst="ellipse">
            <a:avLst/>
          </a:prstGeom>
          <a:solidFill>
            <a:schemeClr val="tx1"/>
          </a:solidFill>
          <a:ln w="9525">
            <a:solidFill>
              <a:schemeClr val="tx1"/>
            </a:solidFill>
            <a:round/>
            <a:headEnd/>
            <a:tailEnd/>
          </a:ln>
        </p:spPr>
        <p:txBody>
          <a:bodyPr wrap="none" anchor="ctr"/>
          <a:lstStyle/>
          <a:p>
            <a:endParaRPr lang="en-US"/>
          </a:p>
        </p:txBody>
      </p:sp>
      <p:sp>
        <p:nvSpPr>
          <p:cNvPr id="36873" name="Line 13"/>
          <p:cNvSpPr>
            <a:spLocks noChangeShapeType="1"/>
          </p:cNvSpPr>
          <p:nvPr/>
        </p:nvSpPr>
        <p:spPr bwMode="auto">
          <a:xfrm flipV="1">
            <a:off x="4038600" y="228600"/>
            <a:ext cx="685800" cy="381000"/>
          </a:xfrm>
          <a:prstGeom prst="line">
            <a:avLst/>
          </a:prstGeom>
          <a:noFill/>
          <a:ln w="38100">
            <a:solidFill>
              <a:schemeClr val="tx1"/>
            </a:solidFill>
            <a:round/>
            <a:headEnd/>
            <a:tailEnd/>
          </a:ln>
        </p:spPr>
        <p:txBody>
          <a:bodyPr/>
          <a:lstStyle/>
          <a:p>
            <a:endParaRPr lang="en-US"/>
          </a:p>
        </p:txBody>
      </p:sp>
      <p:sp>
        <p:nvSpPr>
          <p:cNvPr id="36874" name="Line 14"/>
          <p:cNvSpPr>
            <a:spLocks noChangeShapeType="1"/>
          </p:cNvSpPr>
          <p:nvPr/>
        </p:nvSpPr>
        <p:spPr bwMode="auto">
          <a:xfrm>
            <a:off x="4800600" y="609600"/>
            <a:ext cx="2057400" cy="0"/>
          </a:xfrm>
          <a:prstGeom prst="line">
            <a:avLst/>
          </a:prstGeom>
          <a:noFill/>
          <a:ln w="38100">
            <a:solidFill>
              <a:schemeClr val="tx1"/>
            </a:solidFill>
            <a:round/>
            <a:headEnd/>
            <a:tailEnd/>
          </a:ln>
        </p:spPr>
        <p:txBody>
          <a:bodyPr/>
          <a:lstStyle/>
          <a:p>
            <a:endParaRPr lang="en-US"/>
          </a:p>
        </p:txBody>
      </p:sp>
      <p:sp>
        <p:nvSpPr>
          <p:cNvPr id="36875" name="Line 15"/>
          <p:cNvSpPr>
            <a:spLocks noChangeShapeType="1"/>
          </p:cNvSpPr>
          <p:nvPr/>
        </p:nvSpPr>
        <p:spPr bwMode="auto">
          <a:xfrm>
            <a:off x="6858000" y="609600"/>
            <a:ext cx="0" cy="762000"/>
          </a:xfrm>
          <a:prstGeom prst="line">
            <a:avLst/>
          </a:prstGeom>
          <a:noFill/>
          <a:ln w="38100">
            <a:solidFill>
              <a:schemeClr val="tx1"/>
            </a:solidFill>
            <a:round/>
            <a:headEnd/>
            <a:tailEnd/>
          </a:ln>
        </p:spPr>
        <p:txBody>
          <a:bodyPr/>
          <a:lstStyle/>
          <a:p>
            <a:endParaRPr lang="en-US"/>
          </a:p>
        </p:txBody>
      </p:sp>
      <p:sp>
        <p:nvSpPr>
          <p:cNvPr id="36876" name="Line 16"/>
          <p:cNvSpPr>
            <a:spLocks noChangeShapeType="1"/>
          </p:cNvSpPr>
          <p:nvPr/>
        </p:nvSpPr>
        <p:spPr bwMode="auto">
          <a:xfrm>
            <a:off x="6858000" y="3505200"/>
            <a:ext cx="0" cy="457200"/>
          </a:xfrm>
          <a:prstGeom prst="line">
            <a:avLst/>
          </a:prstGeom>
          <a:noFill/>
          <a:ln w="38100">
            <a:solidFill>
              <a:schemeClr val="tx1"/>
            </a:solidFill>
            <a:round/>
            <a:headEnd/>
            <a:tailEnd/>
          </a:ln>
        </p:spPr>
        <p:txBody>
          <a:bodyPr/>
          <a:lstStyle/>
          <a:p>
            <a:endParaRPr lang="en-US"/>
          </a:p>
        </p:txBody>
      </p:sp>
      <p:sp>
        <p:nvSpPr>
          <p:cNvPr id="36877" name="Line 17"/>
          <p:cNvSpPr>
            <a:spLocks noChangeShapeType="1"/>
          </p:cNvSpPr>
          <p:nvPr/>
        </p:nvSpPr>
        <p:spPr bwMode="auto">
          <a:xfrm flipH="1">
            <a:off x="1905000" y="4648200"/>
            <a:ext cx="0" cy="1828800"/>
          </a:xfrm>
          <a:prstGeom prst="line">
            <a:avLst/>
          </a:prstGeom>
          <a:noFill/>
          <a:ln w="38100">
            <a:solidFill>
              <a:schemeClr val="tx1"/>
            </a:solidFill>
            <a:round/>
            <a:headEnd/>
            <a:tailEnd/>
          </a:ln>
        </p:spPr>
        <p:txBody>
          <a:bodyPr/>
          <a:lstStyle/>
          <a:p>
            <a:endParaRPr lang="en-US"/>
          </a:p>
        </p:txBody>
      </p:sp>
      <p:sp>
        <p:nvSpPr>
          <p:cNvPr id="36878" name="Line 18"/>
          <p:cNvSpPr>
            <a:spLocks noChangeShapeType="1"/>
          </p:cNvSpPr>
          <p:nvPr/>
        </p:nvSpPr>
        <p:spPr bwMode="auto">
          <a:xfrm>
            <a:off x="1905000" y="6477000"/>
            <a:ext cx="4953000" cy="0"/>
          </a:xfrm>
          <a:prstGeom prst="line">
            <a:avLst/>
          </a:prstGeom>
          <a:noFill/>
          <a:ln w="38100">
            <a:solidFill>
              <a:schemeClr val="tx1"/>
            </a:solidFill>
            <a:round/>
            <a:headEnd/>
            <a:tailEnd/>
          </a:ln>
        </p:spPr>
        <p:txBody>
          <a:bodyPr/>
          <a:lstStyle/>
          <a:p>
            <a:endParaRPr lang="en-US"/>
          </a:p>
        </p:txBody>
      </p:sp>
      <p:sp>
        <p:nvSpPr>
          <p:cNvPr id="36879" name="Line 19"/>
          <p:cNvSpPr>
            <a:spLocks noChangeShapeType="1"/>
          </p:cNvSpPr>
          <p:nvPr/>
        </p:nvSpPr>
        <p:spPr bwMode="auto">
          <a:xfrm flipV="1">
            <a:off x="6858000" y="6096000"/>
            <a:ext cx="0" cy="381000"/>
          </a:xfrm>
          <a:prstGeom prst="line">
            <a:avLst/>
          </a:prstGeom>
          <a:noFill/>
          <a:ln w="38100">
            <a:solidFill>
              <a:schemeClr val="tx1"/>
            </a:solidFill>
            <a:round/>
            <a:headEnd/>
            <a:tailEnd/>
          </a:ln>
        </p:spPr>
        <p:txBody>
          <a:bodyPr/>
          <a:lstStyle/>
          <a:p>
            <a:endParaRPr lang="en-US"/>
          </a:p>
        </p:txBody>
      </p:sp>
      <p:sp>
        <p:nvSpPr>
          <p:cNvPr id="36880" name="Text Box 20"/>
          <p:cNvSpPr txBox="1">
            <a:spLocks noChangeArrowheads="1"/>
          </p:cNvSpPr>
          <p:nvPr/>
        </p:nvSpPr>
        <p:spPr bwMode="auto">
          <a:xfrm>
            <a:off x="0" y="3124200"/>
            <a:ext cx="990600" cy="519113"/>
          </a:xfrm>
          <a:prstGeom prst="rect">
            <a:avLst/>
          </a:prstGeom>
          <a:noFill/>
          <a:ln w="9525">
            <a:noFill/>
            <a:miter lim="800000"/>
            <a:headEnd/>
            <a:tailEnd/>
          </a:ln>
        </p:spPr>
        <p:txBody>
          <a:bodyPr>
            <a:spAutoFit/>
          </a:bodyPr>
          <a:lstStyle/>
          <a:p>
            <a:pPr>
              <a:spcBef>
                <a:spcPct val="50000"/>
              </a:spcBef>
            </a:pPr>
            <a:r>
              <a:rPr lang="en-US" sz="2800"/>
              <a:t>1.5V</a:t>
            </a:r>
          </a:p>
        </p:txBody>
      </p:sp>
      <p:sp>
        <p:nvSpPr>
          <p:cNvPr id="36881" name="Text Box 21"/>
          <p:cNvSpPr txBox="1">
            <a:spLocks noChangeArrowheads="1"/>
          </p:cNvSpPr>
          <p:nvPr/>
        </p:nvSpPr>
        <p:spPr bwMode="auto">
          <a:xfrm>
            <a:off x="6553200" y="1752600"/>
            <a:ext cx="762000" cy="366713"/>
          </a:xfrm>
          <a:prstGeom prst="rect">
            <a:avLst/>
          </a:prstGeom>
          <a:noFill/>
          <a:ln w="9525">
            <a:noFill/>
            <a:miter lim="800000"/>
            <a:headEnd/>
            <a:tailEnd/>
          </a:ln>
        </p:spPr>
        <p:txBody>
          <a:bodyPr>
            <a:spAutoFit/>
          </a:bodyPr>
          <a:lstStyle/>
          <a:p>
            <a:pPr>
              <a:spcBef>
                <a:spcPct val="50000"/>
              </a:spcBef>
            </a:pPr>
            <a:r>
              <a:rPr lang="en-US"/>
              <a:t>3 </a:t>
            </a:r>
            <a:r>
              <a:rPr lang="el-GR"/>
              <a:t>Ω</a:t>
            </a:r>
          </a:p>
        </p:txBody>
      </p:sp>
      <p:sp>
        <p:nvSpPr>
          <p:cNvPr id="36882" name="Text Box 22"/>
          <p:cNvSpPr txBox="1">
            <a:spLocks noChangeArrowheads="1"/>
          </p:cNvSpPr>
          <p:nvPr/>
        </p:nvSpPr>
        <p:spPr bwMode="auto">
          <a:xfrm>
            <a:off x="6477000" y="4419600"/>
            <a:ext cx="762000" cy="366713"/>
          </a:xfrm>
          <a:prstGeom prst="rect">
            <a:avLst/>
          </a:prstGeom>
          <a:noFill/>
          <a:ln w="9525">
            <a:noFill/>
            <a:miter lim="800000"/>
            <a:headEnd/>
            <a:tailEnd/>
          </a:ln>
        </p:spPr>
        <p:txBody>
          <a:bodyPr>
            <a:spAutoFit/>
          </a:bodyPr>
          <a:lstStyle/>
          <a:p>
            <a:pPr>
              <a:spcBef>
                <a:spcPct val="50000"/>
              </a:spcBef>
            </a:pPr>
            <a:r>
              <a:rPr lang="en-US"/>
              <a:t>4 </a:t>
            </a:r>
            <a:r>
              <a:rPr lang="el-GR"/>
              <a:t>Ω</a:t>
            </a:r>
          </a:p>
        </p:txBody>
      </p:sp>
      <p:sp>
        <p:nvSpPr>
          <p:cNvPr id="64535" name="Text Box 23"/>
          <p:cNvSpPr txBox="1">
            <a:spLocks noChangeArrowheads="1"/>
          </p:cNvSpPr>
          <p:nvPr/>
        </p:nvSpPr>
        <p:spPr bwMode="auto">
          <a:xfrm>
            <a:off x="3352800" y="762000"/>
            <a:ext cx="2362200" cy="2443163"/>
          </a:xfrm>
          <a:prstGeom prst="rect">
            <a:avLst/>
          </a:prstGeom>
          <a:noFill/>
          <a:ln w="9525">
            <a:noFill/>
            <a:miter lim="800000"/>
            <a:headEnd/>
            <a:tailEnd/>
          </a:ln>
        </p:spPr>
        <p:txBody>
          <a:bodyPr>
            <a:spAutoFit/>
          </a:bodyPr>
          <a:lstStyle/>
          <a:p>
            <a:pPr>
              <a:spcBef>
                <a:spcPct val="50000"/>
              </a:spcBef>
            </a:pPr>
            <a:r>
              <a:rPr lang="en-US" sz="2800"/>
              <a:t>V= 1.5V</a:t>
            </a:r>
          </a:p>
          <a:p>
            <a:pPr>
              <a:spcBef>
                <a:spcPct val="50000"/>
              </a:spcBef>
            </a:pPr>
            <a:r>
              <a:rPr lang="en-US" sz="2800"/>
              <a:t>R= 3</a:t>
            </a:r>
            <a:r>
              <a:rPr lang="el-GR" sz="2800"/>
              <a:t>Ω</a:t>
            </a:r>
            <a:r>
              <a:rPr lang="en-US" sz="2800"/>
              <a:t> + 4</a:t>
            </a:r>
            <a:r>
              <a:rPr lang="el-GR" sz="2800"/>
              <a:t>Ω</a:t>
            </a:r>
            <a:endParaRPr lang="en-US" sz="2800"/>
          </a:p>
          <a:p>
            <a:pPr>
              <a:spcBef>
                <a:spcPct val="50000"/>
              </a:spcBef>
            </a:pPr>
            <a:r>
              <a:rPr lang="en-US" sz="2800"/>
              <a:t>  = 7</a:t>
            </a:r>
            <a:r>
              <a:rPr lang="el-GR" sz="2800"/>
              <a:t>Ω</a:t>
            </a:r>
            <a:endParaRPr lang="en-US" sz="2800"/>
          </a:p>
          <a:p>
            <a:pPr>
              <a:spcBef>
                <a:spcPct val="50000"/>
              </a:spcBef>
            </a:pPr>
            <a:r>
              <a:rPr lang="en-US" sz="2800"/>
              <a:t>I = ?</a:t>
            </a:r>
            <a:endParaRPr lang="el-GR" sz="2800"/>
          </a:p>
        </p:txBody>
      </p:sp>
      <p:sp>
        <p:nvSpPr>
          <p:cNvPr id="64536" name="Text Box 24"/>
          <p:cNvSpPr txBox="1">
            <a:spLocks noChangeArrowheads="1"/>
          </p:cNvSpPr>
          <p:nvPr/>
        </p:nvSpPr>
        <p:spPr bwMode="auto">
          <a:xfrm>
            <a:off x="3352800" y="3429000"/>
            <a:ext cx="2362200" cy="1160463"/>
          </a:xfrm>
          <a:prstGeom prst="rect">
            <a:avLst/>
          </a:prstGeom>
          <a:noFill/>
          <a:ln w="9525">
            <a:noFill/>
            <a:miter lim="800000"/>
            <a:headEnd/>
            <a:tailEnd/>
          </a:ln>
        </p:spPr>
        <p:txBody>
          <a:bodyPr>
            <a:spAutoFit/>
          </a:bodyPr>
          <a:lstStyle/>
          <a:p>
            <a:pPr>
              <a:spcBef>
                <a:spcPct val="50000"/>
              </a:spcBef>
            </a:pPr>
            <a:r>
              <a:rPr lang="en-US" sz="2800"/>
              <a:t>V = I x R</a:t>
            </a:r>
          </a:p>
          <a:p>
            <a:pPr>
              <a:spcBef>
                <a:spcPct val="50000"/>
              </a:spcBef>
            </a:pPr>
            <a:r>
              <a:rPr lang="en-US" sz="2800"/>
              <a:t>I = V/R</a:t>
            </a:r>
          </a:p>
        </p:txBody>
      </p:sp>
      <p:sp>
        <p:nvSpPr>
          <p:cNvPr id="64537" name="Text Box 25"/>
          <p:cNvSpPr txBox="1">
            <a:spLocks noChangeArrowheads="1"/>
          </p:cNvSpPr>
          <p:nvPr/>
        </p:nvSpPr>
        <p:spPr bwMode="auto">
          <a:xfrm>
            <a:off x="3276600" y="4876800"/>
            <a:ext cx="2438400" cy="519113"/>
          </a:xfrm>
          <a:prstGeom prst="rect">
            <a:avLst/>
          </a:prstGeom>
          <a:noFill/>
          <a:ln w="9525">
            <a:noFill/>
            <a:miter lim="800000"/>
            <a:headEnd/>
            <a:tailEnd/>
          </a:ln>
        </p:spPr>
        <p:txBody>
          <a:bodyPr>
            <a:spAutoFit/>
          </a:bodyPr>
          <a:lstStyle/>
          <a:p>
            <a:pPr>
              <a:spcBef>
                <a:spcPct val="50000"/>
              </a:spcBef>
            </a:pPr>
            <a:r>
              <a:rPr lang="en-US" sz="2800"/>
              <a:t>I = 1.5V/ 7</a:t>
            </a:r>
            <a:r>
              <a:rPr lang="el-GR" sz="2800"/>
              <a:t>Ω</a:t>
            </a:r>
          </a:p>
        </p:txBody>
      </p:sp>
      <p:sp>
        <p:nvSpPr>
          <p:cNvPr id="64538" name="Text Box 26"/>
          <p:cNvSpPr txBox="1">
            <a:spLocks noChangeArrowheads="1"/>
          </p:cNvSpPr>
          <p:nvPr/>
        </p:nvSpPr>
        <p:spPr bwMode="auto">
          <a:xfrm>
            <a:off x="3276600" y="5638800"/>
            <a:ext cx="2514600" cy="519113"/>
          </a:xfrm>
          <a:prstGeom prst="rect">
            <a:avLst/>
          </a:prstGeom>
          <a:noFill/>
          <a:ln w="9525">
            <a:noFill/>
            <a:miter lim="800000"/>
            <a:headEnd/>
            <a:tailEnd/>
          </a:ln>
        </p:spPr>
        <p:txBody>
          <a:bodyPr>
            <a:spAutoFit/>
          </a:bodyPr>
          <a:lstStyle/>
          <a:p>
            <a:pPr>
              <a:spcBef>
                <a:spcPct val="50000"/>
              </a:spcBef>
            </a:pPr>
            <a:r>
              <a:rPr lang="en-US" sz="2800"/>
              <a:t>I = 0.21 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453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453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453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45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35" grpId="0"/>
      <p:bldP spid="64536" grpId="0"/>
      <p:bldP spid="64537" grpId="0"/>
      <p:bldP spid="6453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4" descr="427677vb"/>
          <p:cNvPicPr>
            <a:picLocks noChangeAspect="1" noChangeArrowheads="1"/>
          </p:cNvPicPr>
          <p:nvPr/>
        </p:nvPicPr>
        <p:blipFill>
          <a:blip r:embed="rId2" cstate="print"/>
          <a:srcRect/>
          <a:stretch>
            <a:fillRect/>
          </a:stretch>
        </p:blipFill>
        <p:spPr bwMode="auto">
          <a:xfrm>
            <a:off x="838200" y="2438400"/>
            <a:ext cx="2209800" cy="2209800"/>
          </a:xfrm>
          <a:prstGeom prst="rect">
            <a:avLst/>
          </a:prstGeom>
          <a:noFill/>
          <a:ln w="9525">
            <a:noFill/>
            <a:miter lim="800000"/>
            <a:headEnd/>
            <a:tailEnd/>
          </a:ln>
        </p:spPr>
      </p:pic>
      <p:grpSp>
        <p:nvGrpSpPr>
          <p:cNvPr id="37891" name="Group 5"/>
          <p:cNvGrpSpPr>
            <a:grpSpLocks/>
          </p:cNvGrpSpPr>
          <p:nvPr/>
        </p:nvGrpSpPr>
        <p:grpSpPr bwMode="auto">
          <a:xfrm>
            <a:off x="6248400" y="1371600"/>
            <a:ext cx="1157288" cy="2105025"/>
            <a:chOff x="3902" y="1938"/>
            <a:chExt cx="729" cy="1326"/>
          </a:xfrm>
        </p:grpSpPr>
        <p:sp>
          <p:nvSpPr>
            <p:cNvPr id="37913" name="Freeform 6"/>
            <p:cNvSpPr>
              <a:spLocks/>
            </p:cNvSpPr>
            <p:nvPr/>
          </p:nvSpPr>
          <p:spPr bwMode="auto">
            <a:xfrm>
              <a:off x="3902" y="1938"/>
              <a:ext cx="729" cy="1041"/>
            </a:xfrm>
            <a:custGeom>
              <a:avLst/>
              <a:gdLst>
                <a:gd name="T0" fmla="*/ 264 w 729"/>
                <a:gd name="T1" fmla="*/ 1041 h 1041"/>
                <a:gd name="T2" fmla="*/ 226 w 729"/>
                <a:gd name="T3" fmla="*/ 798 h 1041"/>
                <a:gd name="T4" fmla="*/ 34 w 729"/>
                <a:gd name="T5" fmla="*/ 558 h 1041"/>
                <a:gd name="T6" fmla="*/ 34 w 729"/>
                <a:gd name="T7" fmla="*/ 270 h 1041"/>
                <a:gd name="T8" fmla="*/ 235 w 729"/>
                <a:gd name="T9" fmla="*/ 40 h 1041"/>
                <a:gd name="T10" fmla="*/ 514 w 729"/>
                <a:gd name="T11" fmla="*/ 30 h 1041"/>
                <a:gd name="T12" fmla="*/ 689 w 729"/>
                <a:gd name="T13" fmla="*/ 221 h 1041"/>
                <a:gd name="T14" fmla="*/ 700 w 729"/>
                <a:gd name="T15" fmla="*/ 488 h 1041"/>
                <a:gd name="T16" fmla="*/ 514 w 729"/>
                <a:gd name="T17" fmla="*/ 798 h 1041"/>
                <a:gd name="T18" fmla="*/ 466 w 729"/>
                <a:gd name="T19" fmla="*/ 1038 h 1041"/>
                <a:gd name="T20" fmla="*/ 264 w 729"/>
                <a:gd name="T21" fmla="*/ 1041 h 10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29"/>
                <a:gd name="T34" fmla="*/ 0 h 1041"/>
                <a:gd name="T35" fmla="*/ 729 w 729"/>
                <a:gd name="T36" fmla="*/ 1041 h 104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29" h="1041">
                  <a:moveTo>
                    <a:pt x="264" y="1041"/>
                  </a:moveTo>
                  <a:cubicBezTo>
                    <a:pt x="259" y="1001"/>
                    <a:pt x="264" y="878"/>
                    <a:pt x="226" y="798"/>
                  </a:cubicBezTo>
                  <a:cubicBezTo>
                    <a:pt x="188" y="718"/>
                    <a:pt x="66" y="646"/>
                    <a:pt x="34" y="558"/>
                  </a:cubicBezTo>
                  <a:cubicBezTo>
                    <a:pt x="2" y="470"/>
                    <a:pt x="0" y="356"/>
                    <a:pt x="34" y="270"/>
                  </a:cubicBezTo>
                  <a:cubicBezTo>
                    <a:pt x="68" y="184"/>
                    <a:pt x="155" y="80"/>
                    <a:pt x="235" y="40"/>
                  </a:cubicBezTo>
                  <a:cubicBezTo>
                    <a:pt x="315" y="0"/>
                    <a:pt x="438" y="0"/>
                    <a:pt x="514" y="30"/>
                  </a:cubicBezTo>
                  <a:cubicBezTo>
                    <a:pt x="590" y="60"/>
                    <a:pt x="658" y="145"/>
                    <a:pt x="689" y="221"/>
                  </a:cubicBezTo>
                  <a:cubicBezTo>
                    <a:pt x="720" y="297"/>
                    <a:pt x="729" y="392"/>
                    <a:pt x="700" y="488"/>
                  </a:cubicBezTo>
                  <a:cubicBezTo>
                    <a:pt x="671" y="584"/>
                    <a:pt x="553" y="706"/>
                    <a:pt x="514" y="798"/>
                  </a:cubicBezTo>
                  <a:cubicBezTo>
                    <a:pt x="475" y="890"/>
                    <a:pt x="466" y="962"/>
                    <a:pt x="466" y="1038"/>
                  </a:cubicBezTo>
                  <a:cubicBezTo>
                    <a:pt x="466" y="1038"/>
                    <a:pt x="264" y="1041"/>
                    <a:pt x="264" y="1041"/>
                  </a:cubicBezTo>
                  <a:close/>
                </a:path>
              </a:pathLst>
            </a:custGeom>
            <a:noFill/>
            <a:ln w="9525">
              <a:solidFill>
                <a:schemeClr val="tx1"/>
              </a:solidFill>
              <a:round/>
              <a:headEnd/>
              <a:tailEnd/>
            </a:ln>
          </p:spPr>
          <p:txBody>
            <a:bodyPr/>
            <a:lstStyle/>
            <a:p>
              <a:endParaRPr lang="en-US"/>
            </a:p>
          </p:txBody>
        </p:sp>
        <p:sp>
          <p:nvSpPr>
            <p:cNvPr id="37914" name="AutoShape 7"/>
            <p:cNvSpPr>
              <a:spLocks noChangeArrowheads="1"/>
            </p:cNvSpPr>
            <p:nvPr/>
          </p:nvSpPr>
          <p:spPr bwMode="auto">
            <a:xfrm>
              <a:off x="4128" y="2976"/>
              <a:ext cx="288" cy="288"/>
            </a:xfrm>
            <a:prstGeom prst="roundRect">
              <a:avLst>
                <a:gd name="adj" fmla="val 16667"/>
              </a:avLst>
            </a:prstGeom>
            <a:solidFill>
              <a:schemeClr val="folHlink"/>
            </a:solidFill>
            <a:ln w="9525">
              <a:solidFill>
                <a:schemeClr val="tx1"/>
              </a:solidFill>
              <a:round/>
              <a:headEnd/>
              <a:tailEnd/>
            </a:ln>
          </p:spPr>
          <p:txBody>
            <a:bodyPr wrap="none" anchor="ctr"/>
            <a:lstStyle/>
            <a:p>
              <a:endParaRPr lang="en-US"/>
            </a:p>
          </p:txBody>
        </p:sp>
      </p:grpSp>
      <p:grpSp>
        <p:nvGrpSpPr>
          <p:cNvPr id="37892" name="Group 8"/>
          <p:cNvGrpSpPr>
            <a:grpSpLocks/>
          </p:cNvGrpSpPr>
          <p:nvPr/>
        </p:nvGrpSpPr>
        <p:grpSpPr bwMode="auto">
          <a:xfrm>
            <a:off x="6248400" y="3962400"/>
            <a:ext cx="1157288" cy="2105025"/>
            <a:chOff x="3902" y="1938"/>
            <a:chExt cx="729" cy="1326"/>
          </a:xfrm>
        </p:grpSpPr>
        <p:sp>
          <p:nvSpPr>
            <p:cNvPr id="37911" name="Freeform 9"/>
            <p:cNvSpPr>
              <a:spLocks/>
            </p:cNvSpPr>
            <p:nvPr/>
          </p:nvSpPr>
          <p:spPr bwMode="auto">
            <a:xfrm>
              <a:off x="3902" y="1938"/>
              <a:ext cx="729" cy="1041"/>
            </a:xfrm>
            <a:custGeom>
              <a:avLst/>
              <a:gdLst>
                <a:gd name="T0" fmla="*/ 264 w 729"/>
                <a:gd name="T1" fmla="*/ 1041 h 1041"/>
                <a:gd name="T2" fmla="*/ 226 w 729"/>
                <a:gd name="T3" fmla="*/ 798 h 1041"/>
                <a:gd name="T4" fmla="*/ 34 w 729"/>
                <a:gd name="T5" fmla="*/ 558 h 1041"/>
                <a:gd name="T6" fmla="*/ 34 w 729"/>
                <a:gd name="T7" fmla="*/ 270 h 1041"/>
                <a:gd name="T8" fmla="*/ 235 w 729"/>
                <a:gd name="T9" fmla="*/ 40 h 1041"/>
                <a:gd name="T10" fmla="*/ 514 w 729"/>
                <a:gd name="T11" fmla="*/ 30 h 1041"/>
                <a:gd name="T12" fmla="*/ 689 w 729"/>
                <a:gd name="T13" fmla="*/ 221 h 1041"/>
                <a:gd name="T14" fmla="*/ 700 w 729"/>
                <a:gd name="T15" fmla="*/ 488 h 1041"/>
                <a:gd name="T16" fmla="*/ 514 w 729"/>
                <a:gd name="T17" fmla="*/ 798 h 1041"/>
                <a:gd name="T18" fmla="*/ 466 w 729"/>
                <a:gd name="T19" fmla="*/ 1038 h 1041"/>
                <a:gd name="T20" fmla="*/ 264 w 729"/>
                <a:gd name="T21" fmla="*/ 1041 h 10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29"/>
                <a:gd name="T34" fmla="*/ 0 h 1041"/>
                <a:gd name="T35" fmla="*/ 729 w 729"/>
                <a:gd name="T36" fmla="*/ 1041 h 104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29" h="1041">
                  <a:moveTo>
                    <a:pt x="264" y="1041"/>
                  </a:moveTo>
                  <a:cubicBezTo>
                    <a:pt x="259" y="1001"/>
                    <a:pt x="264" y="878"/>
                    <a:pt x="226" y="798"/>
                  </a:cubicBezTo>
                  <a:cubicBezTo>
                    <a:pt x="188" y="718"/>
                    <a:pt x="66" y="646"/>
                    <a:pt x="34" y="558"/>
                  </a:cubicBezTo>
                  <a:cubicBezTo>
                    <a:pt x="2" y="470"/>
                    <a:pt x="0" y="356"/>
                    <a:pt x="34" y="270"/>
                  </a:cubicBezTo>
                  <a:cubicBezTo>
                    <a:pt x="68" y="184"/>
                    <a:pt x="155" y="80"/>
                    <a:pt x="235" y="40"/>
                  </a:cubicBezTo>
                  <a:cubicBezTo>
                    <a:pt x="315" y="0"/>
                    <a:pt x="438" y="0"/>
                    <a:pt x="514" y="30"/>
                  </a:cubicBezTo>
                  <a:cubicBezTo>
                    <a:pt x="590" y="60"/>
                    <a:pt x="658" y="145"/>
                    <a:pt x="689" y="221"/>
                  </a:cubicBezTo>
                  <a:cubicBezTo>
                    <a:pt x="720" y="297"/>
                    <a:pt x="729" y="392"/>
                    <a:pt x="700" y="488"/>
                  </a:cubicBezTo>
                  <a:cubicBezTo>
                    <a:pt x="671" y="584"/>
                    <a:pt x="553" y="706"/>
                    <a:pt x="514" y="798"/>
                  </a:cubicBezTo>
                  <a:cubicBezTo>
                    <a:pt x="475" y="890"/>
                    <a:pt x="466" y="962"/>
                    <a:pt x="466" y="1038"/>
                  </a:cubicBezTo>
                  <a:cubicBezTo>
                    <a:pt x="466" y="1038"/>
                    <a:pt x="264" y="1041"/>
                    <a:pt x="264" y="1041"/>
                  </a:cubicBezTo>
                  <a:close/>
                </a:path>
              </a:pathLst>
            </a:custGeom>
            <a:noFill/>
            <a:ln w="9525">
              <a:solidFill>
                <a:schemeClr val="tx1"/>
              </a:solidFill>
              <a:round/>
              <a:headEnd/>
              <a:tailEnd/>
            </a:ln>
          </p:spPr>
          <p:txBody>
            <a:bodyPr/>
            <a:lstStyle/>
            <a:p>
              <a:endParaRPr lang="en-US"/>
            </a:p>
          </p:txBody>
        </p:sp>
        <p:sp>
          <p:nvSpPr>
            <p:cNvPr id="37912" name="AutoShape 10"/>
            <p:cNvSpPr>
              <a:spLocks noChangeArrowheads="1"/>
            </p:cNvSpPr>
            <p:nvPr/>
          </p:nvSpPr>
          <p:spPr bwMode="auto">
            <a:xfrm>
              <a:off x="4128" y="2976"/>
              <a:ext cx="288" cy="288"/>
            </a:xfrm>
            <a:prstGeom prst="roundRect">
              <a:avLst>
                <a:gd name="adj" fmla="val 16667"/>
              </a:avLst>
            </a:prstGeom>
            <a:solidFill>
              <a:schemeClr val="folHlink"/>
            </a:solidFill>
            <a:ln w="9525">
              <a:solidFill>
                <a:schemeClr val="tx1"/>
              </a:solidFill>
              <a:round/>
              <a:headEnd/>
              <a:tailEnd/>
            </a:ln>
          </p:spPr>
          <p:txBody>
            <a:bodyPr wrap="none" anchor="ctr"/>
            <a:lstStyle/>
            <a:p>
              <a:endParaRPr lang="en-US"/>
            </a:p>
          </p:txBody>
        </p:sp>
      </p:grpSp>
      <p:sp>
        <p:nvSpPr>
          <p:cNvPr id="37893" name="Line 11"/>
          <p:cNvSpPr>
            <a:spLocks noChangeShapeType="1"/>
          </p:cNvSpPr>
          <p:nvPr/>
        </p:nvSpPr>
        <p:spPr bwMode="auto">
          <a:xfrm flipV="1">
            <a:off x="1981200" y="609600"/>
            <a:ext cx="0" cy="1828800"/>
          </a:xfrm>
          <a:prstGeom prst="line">
            <a:avLst/>
          </a:prstGeom>
          <a:noFill/>
          <a:ln w="38100">
            <a:solidFill>
              <a:schemeClr val="tx1"/>
            </a:solidFill>
            <a:round/>
            <a:headEnd/>
            <a:tailEnd/>
          </a:ln>
        </p:spPr>
        <p:txBody>
          <a:bodyPr/>
          <a:lstStyle/>
          <a:p>
            <a:endParaRPr lang="en-US"/>
          </a:p>
        </p:txBody>
      </p:sp>
      <p:sp>
        <p:nvSpPr>
          <p:cNvPr id="37894" name="Line 12"/>
          <p:cNvSpPr>
            <a:spLocks noChangeShapeType="1"/>
          </p:cNvSpPr>
          <p:nvPr/>
        </p:nvSpPr>
        <p:spPr bwMode="auto">
          <a:xfrm>
            <a:off x="1981200" y="609600"/>
            <a:ext cx="1981200" cy="0"/>
          </a:xfrm>
          <a:prstGeom prst="line">
            <a:avLst/>
          </a:prstGeom>
          <a:noFill/>
          <a:ln w="38100">
            <a:solidFill>
              <a:schemeClr val="tx1"/>
            </a:solidFill>
            <a:round/>
            <a:headEnd/>
            <a:tailEnd/>
          </a:ln>
        </p:spPr>
        <p:txBody>
          <a:bodyPr/>
          <a:lstStyle/>
          <a:p>
            <a:endParaRPr lang="en-US"/>
          </a:p>
        </p:txBody>
      </p:sp>
      <p:sp>
        <p:nvSpPr>
          <p:cNvPr id="37895" name="Oval 13"/>
          <p:cNvSpPr>
            <a:spLocks noChangeArrowheads="1"/>
          </p:cNvSpPr>
          <p:nvPr/>
        </p:nvSpPr>
        <p:spPr bwMode="auto">
          <a:xfrm>
            <a:off x="3962400" y="533400"/>
            <a:ext cx="152400" cy="152400"/>
          </a:xfrm>
          <a:prstGeom prst="ellipse">
            <a:avLst/>
          </a:prstGeom>
          <a:solidFill>
            <a:schemeClr val="tx1"/>
          </a:solidFill>
          <a:ln w="9525">
            <a:solidFill>
              <a:schemeClr val="tx1"/>
            </a:solidFill>
            <a:round/>
            <a:headEnd/>
            <a:tailEnd/>
          </a:ln>
        </p:spPr>
        <p:txBody>
          <a:bodyPr wrap="none" anchor="ctr"/>
          <a:lstStyle/>
          <a:p>
            <a:endParaRPr lang="en-US"/>
          </a:p>
        </p:txBody>
      </p:sp>
      <p:sp>
        <p:nvSpPr>
          <p:cNvPr id="37896" name="Oval 14"/>
          <p:cNvSpPr>
            <a:spLocks noChangeArrowheads="1"/>
          </p:cNvSpPr>
          <p:nvPr/>
        </p:nvSpPr>
        <p:spPr bwMode="auto">
          <a:xfrm>
            <a:off x="4724400" y="533400"/>
            <a:ext cx="152400" cy="152400"/>
          </a:xfrm>
          <a:prstGeom prst="ellipse">
            <a:avLst/>
          </a:prstGeom>
          <a:solidFill>
            <a:schemeClr val="tx1"/>
          </a:solidFill>
          <a:ln w="9525">
            <a:solidFill>
              <a:schemeClr val="tx1"/>
            </a:solidFill>
            <a:round/>
            <a:headEnd/>
            <a:tailEnd/>
          </a:ln>
        </p:spPr>
        <p:txBody>
          <a:bodyPr wrap="none" anchor="ctr"/>
          <a:lstStyle/>
          <a:p>
            <a:endParaRPr lang="en-US"/>
          </a:p>
        </p:txBody>
      </p:sp>
      <p:sp>
        <p:nvSpPr>
          <p:cNvPr id="37897" name="Line 15"/>
          <p:cNvSpPr>
            <a:spLocks noChangeShapeType="1"/>
          </p:cNvSpPr>
          <p:nvPr/>
        </p:nvSpPr>
        <p:spPr bwMode="auto">
          <a:xfrm flipV="1">
            <a:off x="4038600" y="228600"/>
            <a:ext cx="685800" cy="381000"/>
          </a:xfrm>
          <a:prstGeom prst="line">
            <a:avLst/>
          </a:prstGeom>
          <a:noFill/>
          <a:ln w="38100">
            <a:solidFill>
              <a:schemeClr val="tx1"/>
            </a:solidFill>
            <a:round/>
            <a:headEnd/>
            <a:tailEnd/>
          </a:ln>
        </p:spPr>
        <p:txBody>
          <a:bodyPr/>
          <a:lstStyle/>
          <a:p>
            <a:endParaRPr lang="en-US"/>
          </a:p>
        </p:txBody>
      </p:sp>
      <p:sp>
        <p:nvSpPr>
          <p:cNvPr id="37898" name="Line 17"/>
          <p:cNvSpPr>
            <a:spLocks noChangeShapeType="1"/>
          </p:cNvSpPr>
          <p:nvPr/>
        </p:nvSpPr>
        <p:spPr bwMode="auto">
          <a:xfrm>
            <a:off x="4800600" y="609600"/>
            <a:ext cx="2057400" cy="0"/>
          </a:xfrm>
          <a:prstGeom prst="line">
            <a:avLst/>
          </a:prstGeom>
          <a:noFill/>
          <a:ln w="38100">
            <a:solidFill>
              <a:schemeClr val="tx1"/>
            </a:solidFill>
            <a:round/>
            <a:headEnd/>
            <a:tailEnd/>
          </a:ln>
        </p:spPr>
        <p:txBody>
          <a:bodyPr/>
          <a:lstStyle/>
          <a:p>
            <a:endParaRPr lang="en-US"/>
          </a:p>
        </p:txBody>
      </p:sp>
      <p:sp>
        <p:nvSpPr>
          <p:cNvPr id="37899" name="Line 18"/>
          <p:cNvSpPr>
            <a:spLocks noChangeShapeType="1"/>
          </p:cNvSpPr>
          <p:nvPr/>
        </p:nvSpPr>
        <p:spPr bwMode="auto">
          <a:xfrm>
            <a:off x="6858000" y="609600"/>
            <a:ext cx="0" cy="762000"/>
          </a:xfrm>
          <a:prstGeom prst="line">
            <a:avLst/>
          </a:prstGeom>
          <a:noFill/>
          <a:ln w="38100">
            <a:solidFill>
              <a:schemeClr val="tx1"/>
            </a:solidFill>
            <a:round/>
            <a:headEnd/>
            <a:tailEnd/>
          </a:ln>
        </p:spPr>
        <p:txBody>
          <a:bodyPr/>
          <a:lstStyle/>
          <a:p>
            <a:endParaRPr lang="en-US"/>
          </a:p>
        </p:txBody>
      </p:sp>
      <p:sp>
        <p:nvSpPr>
          <p:cNvPr id="37900" name="Line 19"/>
          <p:cNvSpPr>
            <a:spLocks noChangeShapeType="1"/>
          </p:cNvSpPr>
          <p:nvPr/>
        </p:nvSpPr>
        <p:spPr bwMode="auto">
          <a:xfrm>
            <a:off x="6858000" y="3505200"/>
            <a:ext cx="0" cy="457200"/>
          </a:xfrm>
          <a:prstGeom prst="line">
            <a:avLst/>
          </a:prstGeom>
          <a:noFill/>
          <a:ln w="38100">
            <a:solidFill>
              <a:schemeClr val="tx1"/>
            </a:solidFill>
            <a:round/>
            <a:headEnd/>
            <a:tailEnd/>
          </a:ln>
        </p:spPr>
        <p:txBody>
          <a:bodyPr/>
          <a:lstStyle/>
          <a:p>
            <a:endParaRPr lang="en-US"/>
          </a:p>
        </p:txBody>
      </p:sp>
      <p:sp>
        <p:nvSpPr>
          <p:cNvPr id="37901" name="Line 20"/>
          <p:cNvSpPr>
            <a:spLocks noChangeShapeType="1"/>
          </p:cNvSpPr>
          <p:nvPr/>
        </p:nvSpPr>
        <p:spPr bwMode="auto">
          <a:xfrm flipH="1">
            <a:off x="1905000" y="4648200"/>
            <a:ext cx="0" cy="1828800"/>
          </a:xfrm>
          <a:prstGeom prst="line">
            <a:avLst/>
          </a:prstGeom>
          <a:noFill/>
          <a:ln w="38100">
            <a:solidFill>
              <a:schemeClr val="tx1"/>
            </a:solidFill>
            <a:round/>
            <a:headEnd/>
            <a:tailEnd/>
          </a:ln>
        </p:spPr>
        <p:txBody>
          <a:bodyPr/>
          <a:lstStyle/>
          <a:p>
            <a:endParaRPr lang="en-US"/>
          </a:p>
        </p:txBody>
      </p:sp>
      <p:sp>
        <p:nvSpPr>
          <p:cNvPr id="37902" name="Line 21"/>
          <p:cNvSpPr>
            <a:spLocks noChangeShapeType="1"/>
          </p:cNvSpPr>
          <p:nvPr/>
        </p:nvSpPr>
        <p:spPr bwMode="auto">
          <a:xfrm>
            <a:off x="1905000" y="6477000"/>
            <a:ext cx="4953000" cy="0"/>
          </a:xfrm>
          <a:prstGeom prst="line">
            <a:avLst/>
          </a:prstGeom>
          <a:noFill/>
          <a:ln w="38100">
            <a:solidFill>
              <a:schemeClr val="tx1"/>
            </a:solidFill>
            <a:round/>
            <a:headEnd/>
            <a:tailEnd/>
          </a:ln>
        </p:spPr>
        <p:txBody>
          <a:bodyPr/>
          <a:lstStyle/>
          <a:p>
            <a:endParaRPr lang="en-US"/>
          </a:p>
        </p:txBody>
      </p:sp>
      <p:sp>
        <p:nvSpPr>
          <p:cNvPr id="37903" name="Line 22"/>
          <p:cNvSpPr>
            <a:spLocks noChangeShapeType="1"/>
          </p:cNvSpPr>
          <p:nvPr/>
        </p:nvSpPr>
        <p:spPr bwMode="auto">
          <a:xfrm flipV="1">
            <a:off x="6858000" y="6096000"/>
            <a:ext cx="0" cy="381000"/>
          </a:xfrm>
          <a:prstGeom prst="line">
            <a:avLst/>
          </a:prstGeom>
          <a:noFill/>
          <a:ln w="38100">
            <a:solidFill>
              <a:schemeClr val="tx1"/>
            </a:solidFill>
            <a:round/>
            <a:headEnd/>
            <a:tailEnd/>
          </a:ln>
        </p:spPr>
        <p:txBody>
          <a:bodyPr/>
          <a:lstStyle/>
          <a:p>
            <a:endParaRPr lang="en-US"/>
          </a:p>
        </p:txBody>
      </p:sp>
      <p:sp>
        <p:nvSpPr>
          <p:cNvPr id="37904" name="Text Box 23"/>
          <p:cNvSpPr txBox="1">
            <a:spLocks noChangeArrowheads="1"/>
          </p:cNvSpPr>
          <p:nvPr/>
        </p:nvSpPr>
        <p:spPr bwMode="auto">
          <a:xfrm>
            <a:off x="0" y="3124200"/>
            <a:ext cx="990600" cy="519113"/>
          </a:xfrm>
          <a:prstGeom prst="rect">
            <a:avLst/>
          </a:prstGeom>
          <a:noFill/>
          <a:ln w="9525">
            <a:noFill/>
            <a:miter lim="800000"/>
            <a:headEnd/>
            <a:tailEnd/>
          </a:ln>
        </p:spPr>
        <p:txBody>
          <a:bodyPr>
            <a:spAutoFit/>
          </a:bodyPr>
          <a:lstStyle/>
          <a:p>
            <a:pPr>
              <a:spcBef>
                <a:spcPct val="50000"/>
              </a:spcBef>
            </a:pPr>
            <a:r>
              <a:rPr lang="en-US" sz="2800"/>
              <a:t>1.5V</a:t>
            </a:r>
          </a:p>
        </p:txBody>
      </p:sp>
      <p:sp>
        <p:nvSpPr>
          <p:cNvPr id="37905" name="Text Box 24"/>
          <p:cNvSpPr txBox="1">
            <a:spLocks noChangeArrowheads="1"/>
          </p:cNvSpPr>
          <p:nvPr/>
        </p:nvSpPr>
        <p:spPr bwMode="auto">
          <a:xfrm>
            <a:off x="6553200" y="1752600"/>
            <a:ext cx="762000" cy="366713"/>
          </a:xfrm>
          <a:prstGeom prst="rect">
            <a:avLst/>
          </a:prstGeom>
          <a:noFill/>
          <a:ln w="9525">
            <a:noFill/>
            <a:miter lim="800000"/>
            <a:headEnd/>
            <a:tailEnd/>
          </a:ln>
        </p:spPr>
        <p:txBody>
          <a:bodyPr>
            <a:spAutoFit/>
          </a:bodyPr>
          <a:lstStyle/>
          <a:p>
            <a:pPr>
              <a:spcBef>
                <a:spcPct val="50000"/>
              </a:spcBef>
            </a:pPr>
            <a:r>
              <a:rPr lang="en-US"/>
              <a:t>5 </a:t>
            </a:r>
            <a:r>
              <a:rPr lang="el-GR"/>
              <a:t>Ω</a:t>
            </a:r>
          </a:p>
        </p:txBody>
      </p:sp>
      <p:sp>
        <p:nvSpPr>
          <p:cNvPr id="37906" name="Text Box 25"/>
          <p:cNvSpPr txBox="1">
            <a:spLocks noChangeArrowheads="1"/>
          </p:cNvSpPr>
          <p:nvPr/>
        </p:nvSpPr>
        <p:spPr bwMode="auto">
          <a:xfrm>
            <a:off x="6477000" y="4419600"/>
            <a:ext cx="762000" cy="366713"/>
          </a:xfrm>
          <a:prstGeom prst="rect">
            <a:avLst/>
          </a:prstGeom>
          <a:noFill/>
          <a:ln w="9525">
            <a:noFill/>
            <a:miter lim="800000"/>
            <a:headEnd/>
            <a:tailEnd/>
          </a:ln>
        </p:spPr>
        <p:txBody>
          <a:bodyPr>
            <a:spAutoFit/>
          </a:bodyPr>
          <a:lstStyle/>
          <a:p>
            <a:pPr>
              <a:spcBef>
                <a:spcPct val="50000"/>
              </a:spcBef>
            </a:pPr>
            <a:r>
              <a:rPr lang="en-US"/>
              <a:t>7 </a:t>
            </a:r>
            <a:r>
              <a:rPr lang="el-GR"/>
              <a:t>Ω</a:t>
            </a:r>
          </a:p>
        </p:txBody>
      </p:sp>
      <p:sp>
        <p:nvSpPr>
          <p:cNvPr id="63514" name="Text Box 26"/>
          <p:cNvSpPr txBox="1">
            <a:spLocks noChangeArrowheads="1"/>
          </p:cNvSpPr>
          <p:nvPr/>
        </p:nvSpPr>
        <p:spPr bwMode="auto">
          <a:xfrm>
            <a:off x="3352800" y="762000"/>
            <a:ext cx="2362200" cy="2443163"/>
          </a:xfrm>
          <a:prstGeom prst="rect">
            <a:avLst/>
          </a:prstGeom>
          <a:noFill/>
          <a:ln w="9525">
            <a:noFill/>
            <a:miter lim="800000"/>
            <a:headEnd/>
            <a:tailEnd/>
          </a:ln>
        </p:spPr>
        <p:txBody>
          <a:bodyPr>
            <a:spAutoFit/>
          </a:bodyPr>
          <a:lstStyle/>
          <a:p>
            <a:pPr>
              <a:spcBef>
                <a:spcPct val="50000"/>
              </a:spcBef>
            </a:pPr>
            <a:r>
              <a:rPr lang="en-US" sz="2800"/>
              <a:t>V= 1.5V</a:t>
            </a:r>
          </a:p>
          <a:p>
            <a:pPr>
              <a:spcBef>
                <a:spcPct val="50000"/>
              </a:spcBef>
            </a:pPr>
            <a:r>
              <a:rPr lang="en-US" sz="2800"/>
              <a:t>R= 5</a:t>
            </a:r>
            <a:r>
              <a:rPr lang="el-GR" sz="2800"/>
              <a:t>Ω</a:t>
            </a:r>
            <a:r>
              <a:rPr lang="en-US" sz="2800"/>
              <a:t> + 7</a:t>
            </a:r>
            <a:r>
              <a:rPr lang="el-GR" sz="2800"/>
              <a:t>Ω</a:t>
            </a:r>
            <a:endParaRPr lang="en-US" sz="2800"/>
          </a:p>
          <a:p>
            <a:pPr>
              <a:spcBef>
                <a:spcPct val="50000"/>
              </a:spcBef>
            </a:pPr>
            <a:r>
              <a:rPr lang="en-US" sz="2800"/>
              <a:t>  = 12</a:t>
            </a:r>
            <a:r>
              <a:rPr lang="el-GR" sz="2800"/>
              <a:t>Ω</a:t>
            </a:r>
            <a:endParaRPr lang="en-US" sz="2800"/>
          </a:p>
          <a:p>
            <a:pPr>
              <a:spcBef>
                <a:spcPct val="50000"/>
              </a:spcBef>
            </a:pPr>
            <a:r>
              <a:rPr lang="en-US" sz="2800"/>
              <a:t>I = ?</a:t>
            </a:r>
            <a:endParaRPr lang="el-GR" sz="2800"/>
          </a:p>
        </p:txBody>
      </p:sp>
      <p:sp>
        <p:nvSpPr>
          <p:cNvPr id="63515" name="Text Box 27"/>
          <p:cNvSpPr txBox="1">
            <a:spLocks noChangeArrowheads="1"/>
          </p:cNvSpPr>
          <p:nvPr/>
        </p:nvSpPr>
        <p:spPr bwMode="auto">
          <a:xfrm>
            <a:off x="3352800" y="3429000"/>
            <a:ext cx="2362200" cy="1160463"/>
          </a:xfrm>
          <a:prstGeom prst="rect">
            <a:avLst/>
          </a:prstGeom>
          <a:noFill/>
          <a:ln w="9525">
            <a:noFill/>
            <a:miter lim="800000"/>
            <a:headEnd/>
            <a:tailEnd/>
          </a:ln>
        </p:spPr>
        <p:txBody>
          <a:bodyPr>
            <a:spAutoFit/>
          </a:bodyPr>
          <a:lstStyle/>
          <a:p>
            <a:pPr>
              <a:spcBef>
                <a:spcPct val="50000"/>
              </a:spcBef>
            </a:pPr>
            <a:r>
              <a:rPr lang="en-US" sz="2800"/>
              <a:t>V = I x R</a:t>
            </a:r>
          </a:p>
          <a:p>
            <a:pPr>
              <a:spcBef>
                <a:spcPct val="50000"/>
              </a:spcBef>
            </a:pPr>
            <a:r>
              <a:rPr lang="en-US" sz="2800"/>
              <a:t>I = V/R</a:t>
            </a:r>
          </a:p>
        </p:txBody>
      </p:sp>
      <p:sp>
        <p:nvSpPr>
          <p:cNvPr id="63516" name="Text Box 28"/>
          <p:cNvSpPr txBox="1">
            <a:spLocks noChangeArrowheads="1"/>
          </p:cNvSpPr>
          <p:nvPr/>
        </p:nvSpPr>
        <p:spPr bwMode="auto">
          <a:xfrm>
            <a:off x="3276600" y="4876800"/>
            <a:ext cx="2438400" cy="519113"/>
          </a:xfrm>
          <a:prstGeom prst="rect">
            <a:avLst/>
          </a:prstGeom>
          <a:noFill/>
          <a:ln w="9525">
            <a:noFill/>
            <a:miter lim="800000"/>
            <a:headEnd/>
            <a:tailEnd/>
          </a:ln>
        </p:spPr>
        <p:txBody>
          <a:bodyPr>
            <a:spAutoFit/>
          </a:bodyPr>
          <a:lstStyle/>
          <a:p>
            <a:pPr>
              <a:spcBef>
                <a:spcPct val="50000"/>
              </a:spcBef>
            </a:pPr>
            <a:r>
              <a:rPr lang="en-US" sz="2800"/>
              <a:t>I = 1.5V/ 12</a:t>
            </a:r>
            <a:r>
              <a:rPr lang="el-GR" sz="2800"/>
              <a:t>Ω</a:t>
            </a:r>
          </a:p>
        </p:txBody>
      </p:sp>
      <p:sp>
        <p:nvSpPr>
          <p:cNvPr id="63517" name="Text Box 29"/>
          <p:cNvSpPr txBox="1">
            <a:spLocks noChangeArrowheads="1"/>
          </p:cNvSpPr>
          <p:nvPr/>
        </p:nvSpPr>
        <p:spPr bwMode="auto">
          <a:xfrm>
            <a:off x="3276600" y="5638800"/>
            <a:ext cx="2514600" cy="519113"/>
          </a:xfrm>
          <a:prstGeom prst="rect">
            <a:avLst/>
          </a:prstGeom>
          <a:noFill/>
          <a:ln w="9525">
            <a:noFill/>
            <a:miter lim="800000"/>
            <a:headEnd/>
            <a:tailEnd/>
          </a:ln>
        </p:spPr>
        <p:txBody>
          <a:bodyPr>
            <a:spAutoFit/>
          </a:bodyPr>
          <a:lstStyle/>
          <a:p>
            <a:pPr>
              <a:spcBef>
                <a:spcPct val="50000"/>
              </a:spcBef>
            </a:pPr>
            <a:r>
              <a:rPr lang="en-US" sz="2800"/>
              <a:t>I = 0.14 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35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35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35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35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514" grpId="0"/>
      <p:bldP spid="63515" grpId="0"/>
      <p:bldP spid="63516" grpId="0"/>
      <p:bldP spid="6351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6"/>
          <p:cNvSpPr>
            <a:spLocks noChangeArrowheads="1"/>
          </p:cNvSpPr>
          <p:nvPr/>
        </p:nvSpPr>
        <p:spPr bwMode="auto">
          <a:xfrm>
            <a:off x="2895600" y="3276600"/>
            <a:ext cx="1600200" cy="685800"/>
          </a:xfrm>
          <a:prstGeom prst="rect">
            <a:avLst/>
          </a:prstGeom>
          <a:solidFill>
            <a:srgbClr val="FF0000"/>
          </a:solidFill>
          <a:ln w="9525">
            <a:solidFill>
              <a:schemeClr val="tx1"/>
            </a:solidFill>
            <a:miter lim="800000"/>
            <a:headEnd/>
            <a:tailEnd/>
          </a:ln>
        </p:spPr>
        <p:txBody>
          <a:bodyPr wrap="none" anchor="ctr"/>
          <a:lstStyle/>
          <a:p>
            <a:endParaRPr lang="en-US"/>
          </a:p>
        </p:txBody>
      </p:sp>
      <p:sp>
        <p:nvSpPr>
          <p:cNvPr id="38915" name="Rectangle 17"/>
          <p:cNvSpPr>
            <a:spLocks noChangeArrowheads="1"/>
          </p:cNvSpPr>
          <p:nvPr/>
        </p:nvSpPr>
        <p:spPr bwMode="auto">
          <a:xfrm>
            <a:off x="3886200" y="914400"/>
            <a:ext cx="1600200" cy="685800"/>
          </a:xfrm>
          <a:prstGeom prst="rect">
            <a:avLst/>
          </a:prstGeom>
          <a:solidFill>
            <a:srgbClr val="FF0000"/>
          </a:solidFill>
          <a:ln w="9525">
            <a:solidFill>
              <a:schemeClr val="tx1"/>
            </a:solidFill>
            <a:miter lim="800000"/>
            <a:headEnd/>
            <a:tailEnd/>
          </a:ln>
        </p:spPr>
        <p:txBody>
          <a:bodyPr wrap="none" anchor="ctr"/>
          <a:lstStyle/>
          <a:p>
            <a:endParaRPr lang="en-US"/>
          </a:p>
        </p:txBody>
      </p:sp>
      <p:sp>
        <p:nvSpPr>
          <p:cNvPr id="38916" name="Rectangle 18"/>
          <p:cNvSpPr>
            <a:spLocks noChangeArrowheads="1"/>
          </p:cNvSpPr>
          <p:nvPr/>
        </p:nvSpPr>
        <p:spPr bwMode="auto">
          <a:xfrm>
            <a:off x="4495800" y="5486400"/>
            <a:ext cx="1600200" cy="685800"/>
          </a:xfrm>
          <a:prstGeom prst="rect">
            <a:avLst/>
          </a:prstGeom>
          <a:solidFill>
            <a:srgbClr val="FF0000"/>
          </a:solidFill>
          <a:ln w="9525">
            <a:solidFill>
              <a:schemeClr val="tx1"/>
            </a:solidFill>
            <a:miter lim="800000"/>
            <a:headEnd/>
            <a:tailEnd/>
          </a:ln>
        </p:spPr>
        <p:txBody>
          <a:bodyPr wrap="none" anchor="ctr"/>
          <a:lstStyle/>
          <a:p>
            <a:endParaRPr lang="en-US"/>
          </a:p>
        </p:txBody>
      </p:sp>
      <p:sp>
        <p:nvSpPr>
          <p:cNvPr id="38917" name="Rectangle 20"/>
          <p:cNvSpPr>
            <a:spLocks noChangeArrowheads="1"/>
          </p:cNvSpPr>
          <p:nvPr/>
        </p:nvSpPr>
        <p:spPr bwMode="auto">
          <a:xfrm>
            <a:off x="7543800" y="5486400"/>
            <a:ext cx="1600200" cy="685800"/>
          </a:xfrm>
          <a:prstGeom prst="rect">
            <a:avLst/>
          </a:prstGeom>
          <a:solidFill>
            <a:srgbClr val="FF0000"/>
          </a:solidFill>
          <a:ln w="9525">
            <a:solidFill>
              <a:schemeClr val="tx1"/>
            </a:solidFill>
            <a:miter lim="800000"/>
            <a:headEnd/>
            <a:tailEnd/>
          </a:ln>
        </p:spPr>
        <p:txBody>
          <a:bodyPr wrap="none" anchor="ctr"/>
          <a:lstStyle/>
          <a:p>
            <a:endParaRPr lang="en-US"/>
          </a:p>
        </p:txBody>
      </p:sp>
      <p:sp>
        <p:nvSpPr>
          <p:cNvPr id="38918" name="Rectangle 27"/>
          <p:cNvSpPr>
            <a:spLocks noChangeArrowheads="1"/>
          </p:cNvSpPr>
          <p:nvPr/>
        </p:nvSpPr>
        <p:spPr bwMode="auto">
          <a:xfrm>
            <a:off x="7543800" y="3276600"/>
            <a:ext cx="1600200" cy="685800"/>
          </a:xfrm>
          <a:prstGeom prst="rect">
            <a:avLst/>
          </a:prstGeom>
          <a:solidFill>
            <a:srgbClr val="FF0000"/>
          </a:solidFill>
          <a:ln w="9525">
            <a:solidFill>
              <a:schemeClr val="tx1"/>
            </a:solidFill>
            <a:miter lim="800000"/>
            <a:headEnd/>
            <a:tailEnd/>
          </a:ln>
        </p:spPr>
        <p:txBody>
          <a:bodyPr wrap="none" anchor="ctr"/>
          <a:lstStyle/>
          <a:p>
            <a:endParaRPr lang="en-US"/>
          </a:p>
        </p:txBody>
      </p:sp>
      <p:sp>
        <p:nvSpPr>
          <p:cNvPr id="38919" name="Rectangle 28"/>
          <p:cNvSpPr>
            <a:spLocks noChangeArrowheads="1"/>
          </p:cNvSpPr>
          <p:nvPr/>
        </p:nvSpPr>
        <p:spPr bwMode="auto">
          <a:xfrm>
            <a:off x="1447800" y="5486400"/>
            <a:ext cx="1600200" cy="685800"/>
          </a:xfrm>
          <a:prstGeom prst="rect">
            <a:avLst/>
          </a:prstGeom>
          <a:solidFill>
            <a:srgbClr val="FF0000"/>
          </a:solidFill>
          <a:ln w="9525">
            <a:solidFill>
              <a:schemeClr val="tx1"/>
            </a:solidFill>
            <a:miter lim="800000"/>
            <a:headEnd/>
            <a:tailEnd/>
          </a:ln>
        </p:spPr>
        <p:txBody>
          <a:bodyPr wrap="none" anchor="ctr"/>
          <a:lstStyle/>
          <a:p>
            <a:endParaRPr lang="en-US"/>
          </a:p>
        </p:txBody>
      </p:sp>
      <p:sp>
        <p:nvSpPr>
          <p:cNvPr id="38920" name="Rectangle 5"/>
          <p:cNvSpPr>
            <a:spLocks noChangeArrowheads="1"/>
          </p:cNvSpPr>
          <p:nvPr/>
        </p:nvSpPr>
        <p:spPr bwMode="auto">
          <a:xfrm>
            <a:off x="0" y="914400"/>
            <a:ext cx="3886200" cy="6858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38921" name="Rectangle 7"/>
          <p:cNvSpPr>
            <a:spLocks noChangeArrowheads="1"/>
          </p:cNvSpPr>
          <p:nvPr/>
        </p:nvSpPr>
        <p:spPr bwMode="auto">
          <a:xfrm>
            <a:off x="5486400" y="914400"/>
            <a:ext cx="3657600" cy="6858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38922" name="Rectangle 9"/>
          <p:cNvSpPr>
            <a:spLocks noChangeArrowheads="1"/>
          </p:cNvSpPr>
          <p:nvPr/>
        </p:nvSpPr>
        <p:spPr bwMode="auto">
          <a:xfrm>
            <a:off x="0" y="3276600"/>
            <a:ext cx="2895600" cy="6858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38923" name="Rectangle 11"/>
          <p:cNvSpPr>
            <a:spLocks noChangeArrowheads="1"/>
          </p:cNvSpPr>
          <p:nvPr/>
        </p:nvSpPr>
        <p:spPr bwMode="auto">
          <a:xfrm>
            <a:off x="4495800" y="3276600"/>
            <a:ext cx="3048000" cy="6858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38924" name="Rectangle 12"/>
          <p:cNvSpPr>
            <a:spLocks noChangeArrowheads="1"/>
          </p:cNvSpPr>
          <p:nvPr/>
        </p:nvSpPr>
        <p:spPr bwMode="auto">
          <a:xfrm>
            <a:off x="0" y="5486400"/>
            <a:ext cx="1447800" cy="6858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38925" name="Rectangle 16"/>
          <p:cNvSpPr>
            <a:spLocks noChangeArrowheads="1"/>
          </p:cNvSpPr>
          <p:nvPr/>
        </p:nvSpPr>
        <p:spPr bwMode="auto">
          <a:xfrm>
            <a:off x="3048000" y="5486400"/>
            <a:ext cx="1447800" cy="6858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38926" name="Rectangle 19"/>
          <p:cNvSpPr>
            <a:spLocks noChangeArrowheads="1"/>
          </p:cNvSpPr>
          <p:nvPr/>
        </p:nvSpPr>
        <p:spPr bwMode="auto">
          <a:xfrm>
            <a:off x="6096000" y="5486400"/>
            <a:ext cx="1447800" cy="6858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65557" name="Oval 21"/>
          <p:cNvSpPr>
            <a:spLocks noChangeArrowheads="1"/>
          </p:cNvSpPr>
          <p:nvPr/>
        </p:nvSpPr>
        <p:spPr bwMode="auto">
          <a:xfrm>
            <a:off x="0" y="1143000"/>
            <a:ext cx="228600" cy="228600"/>
          </a:xfrm>
          <a:prstGeom prst="ellipse">
            <a:avLst/>
          </a:prstGeom>
          <a:solidFill>
            <a:srgbClr val="000000"/>
          </a:solidFill>
          <a:ln w="9525">
            <a:solidFill>
              <a:schemeClr val="tx1"/>
            </a:solidFill>
            <a:round/>
            <a:headEnd/>
            <a:tailEnd/>
          </a:ln>
        </p:spPr>
        <p:txBody>
          <a:bodyPr wrap="none" anchor="ctr"/>
          <a:lstStyle/>
          <a:p>
            <a:endParaRPr lang="en-US"/>
          </a:p>
        </p:txBody>
      </p:sp>
      <p:sp>
        <p:nvSpPr>
          <p:cNvPr id="65558" name="Oval 22"/>
          <p:cNvSpPr>
            <a:spLocks noChangeArrowheads="1"/>
          </p:cNvSpPr>
          <p:nvPr/>
        </p:nvSpPr>
        <p:spPr bwMode="auto">
          <a:xfrm>
            <a:off x="0" y="3505200"/>
            <a:ext cx="228600" cy="228600"/>
          </a:xfrm>
          <a:prstGeom prst="ellipse">
            <a:avLst/>
          </a:prstGeom>
          <a:solidFill>
            <a:srgbClr val="000000"/>
          </a:solidFill>
          <a:ln w="9525">
            <a:solidFill>
              <a:schemeClr val="tx1"/>
            </a:solidFill>
            <a:round/>
            <a:headEnd/>
            <a:tailEnd/>
          </a:ln>
        </p:spPr>
        <p:txBody>
          <a:bodyPr wrap="none" anchor="ctr"/>
          <a:lstStyle/>
          <a:p>
            <a:endParaRPr lang="en-US"/>
          </a:p>
        </p:txBody>
      </p:sp>
      <p:sp>
        <p:nvSpPr>
          <p:cNvPr id="65559" name="Oval 23"/>
          <p:cNvSpPr>
            <a:spLocks noChangeArrowheads="1"/>
          </p:cNvSpPr>
          <p:nvPr/>
        </p:nvSpPr>
        <p:spPr bwMode="auto">
          <a:xfrm>
            <a:off x="0" y="5715000"/>
            <a:ext cx="228600" cy="228600"/>
          </a:xfrm>
          <a:prstGeom prst="ellipse">
            <a:avLst/>
          </a:prstGeom>
          <a:solidFill>
            <a:srgbClr val="000000"/>
          </a:solidFill>
          <a:ln w="9525">
            <a:solidFill>
              <a:schemeClr val="tx1"/>
            </a:solidFill>
            <a:round/>
            <a:headEnd/>
            <a:tailEnd/>
          </a:ln>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fill="hold" grpId="0" nodeType="withEffect">
                                  <p:stCondLst>
                                    <p:cond delay="0"/>
                                  </p:stCondLst>
                                  <p:childTnLst>
                                    <p:animMotion origin="layout" path="M 3.33333E-6 5.55556E-6 L 0.40833 5.55556E-6 " pathEditMode="relative" ptsTypes="AA">
                                      <p:cBhvr>
                                        <p:cTn id="6" dur="2000" fill="hold"/>
                                        <p:tgtEl>
                                          <p:spTgt spid="65557"/>
                                        </p:tgtEl>
                                        <p:attrNameLst>
                                          <p:attrName>ppt_x</p:attrName>
                                          <p:attrName>ppt_y</p:attrName>
                                        </p:attrNameLst>
                                      </p:cBhvr>
                                    </p:animMotion>
                                  </p:childTnLst>
                                </p:cTn>
                              </p:par>
                              <p:par>
                                <p:cTn id="7" presetID="0" presetClass="path" presetSubtype="0" fill="hold" grpId="1" nodeType="withEffect">
                                  <p:stCondLst>
                                    <p:cond delay="2000"/>
                                  </p:stCondLst>
                                  <p:childTnLst>
                                    <p:animMotion origin="layout" path="M 0.40833 5.55556E-6 L 0.58333 5.55556E-6 " pathEditMode="relative" ptsTypes="AA">
                                      <p:cBhvr>
                                        <p:cTn id="8" dur="5000" fill="hold"/>
                                        <p:tgtEl>
                                          <p:spTgt spid="65557"/>
                                        </p:tgtEl>
                                        <p:attrNameLst>
                                          <p:attrName>ppt_x</p:attrName>
                                          <p:attrName>ppt_y</p:attrName>
                                        </p:attrNameLst>
                                      </p:cBhvr>
                                    </p:animMotion>
                                  </p:childTnLst>
                                </p:cTn>
                              </p:par>
                              <p:par>
                                <p:cTn id="9" presetID="0" presetClass="path" presetSubtype="0" fill="hold" grpId="2" nodeType="withEffect">
                                  <p:stCondLst>
                                    <p:cond delay="7000"/>
                                  </p:stCondLst>
                                  <p:childTnLst>
                                    <p:animMotion origin="layout" path="M 0.58333 4.44444E-6 L 0.98333 4.44444E-6 " pathEditMode="relative" ptsTypes="AA">
                                      <p:cBhvr>
                                        <p:cTn id="10" dur="2000" fill="hold"/>
                                        <p:tgtEl>
                                          <p:spTgt spid="65557"/>
                                        </p:tgtEl>
                                        <p:attrNameLst>
                                          <p:attrName>ppt_x</p:attrName>
                                          <p:attrName>ppt_y</p:attrName>
                                        </p:attrNameLst>
                                      </p:cBhvr>
                                    </p:animMotion>
                                  </p:childTnLst>
                                </p:cTn>
                              </p:par>
                              <p:par>
                                <p:cTn id="11" presetID="0" presetClass="path" presetSubtype="0" fill="hold" grpId="0" nodeType="withEffect">
                                  <p:stCondLst>
                                    <p:cond delay="0"/>
                                  </p:stCondLst>
                                  <p:childTnLst>
                                    <p:animMotion origin="layout" path="M 3.33333E-6 -4.44444E-6 L 0.3 -4.44444E-6 " pathEditMode="relative" ptsTypes="AA">
                                      <p:cBhvr>
                                        <p:cTn id="12" dur="1450" fill="hold"/>
                                        <p:tgtEl>
                                          <p:spTgt spid="65558"/>
                                        </p:tgtEl>
                                        <p:attrNameLst>
                                          <p:attrName>ppt_x</p:attrName>
                                          <p:attrName>ppt_y</p:attrName>
                                        </p:attrNameLst>
                                      </p:cBhvr>
                                    </p:animMotion>
                                  </p:childTnLst>
                                </p:cTn>
                              </p:par>
                              <p:par>
                                <p:cTn id="13" presetID="0" presetClass="path" presetSubtype="0" fill="hold" grpId="1" nodeType="withEffect">
                                  <p:stCondLst>
                                    <p:cond delay="1500"/>
                                  </p:stCondLst>
                                  <p:childTnLst>
                                    <p:animMotion origin="layout" path="M 0.3 -5.55556E-6 L 0.475 -5.55556E-6 " pathEditMode="relative" ptsTypes="AA">
                                      <p:cBhvr>
                                        <p:cTn id="14" dur="5000" fill="hold"/>
                                        <p:tgtEl>
                                          <p:spTgt spid="65558"/>
                                        </p:tgtEl>
                                        <p:attrNameLst>
                                          <p:attrName>ppt_x</p:attrName>
                                          <p:attrName>ppt_y</p:attrName>
                                        </p:attrNameLst>
                                      </p:cBhvr>
                                    </p:animMotion>
                                  </p:childTnLst>
                                </p:cTn>
                              </p:par>
                              <p:par>
                                <p:cTn id="15" presetID="0" presetClass="path" presetSubtype="0" fill="hold" grpId="2" nodeType="withEffect">
                                  <p:stCondLst>
                                    <p:cond delay="6500"/>
                                  </p:stCondLst>
                                  <p:childTnLst>
                                    <p:animMotion origin="layout" path="M 0.475 -5.55556E-6 L 0.80833 -5.55556E-6 " pathEditMode="relative" ptsTypes="AA">
                                      <p:cBhvr>
                                        <p:cTn id="16" dur="1500" fill="hold"/>
                                        <p:tgtEl>
                                          <p:spTgt spid="65558"/>
                                        </p:tgtEl>
                                        <p:attrNameLst>
                                          <p:attrName>ppt_x</p:attrName>
                                          <p:attrName>ppt_y</p:attrName>
                                        </p:attrNameLst>
                                      </p:cBhvr>
                                    </p:animMotion>
                                  </p:childTnLst>
                                </p:cTn>
                              </p:par>
                              <p:par>
                                <p:cTn id="17" presetID="0" presetClass="path" presetSubtype="0" fill="hold" grpId="3" nodeType="withEffect">
                                  <p:stCondLst>
                                    <p:cond delay="8000"/>
                                  </p:stCondLst>
                                  <p:childTnLst>
                                    <p:animMotion origin="layout" path="M 0.80833 -4.44444E-6 L 0.98333 -4.44444E-6 " pathEditMode="relative" ptsTypes="AA">
                                      <p:cBhvr>
                                        <p:cTn id="18" dur="5000" fill="hold"/>
                                        <p:tgtEl>
                                          <p:spTgt spid="65558"/>
                                        </p:tgtEl>
                                        <p:attrNameLst>
                                          <p:attrName>ppt_x</p:attrName>
                                          <p:attrName>ppt_y</p:attrName>
                                        </p:attrNameLst>
                                      </p:cBhvr>
                                    </p:animMotion>
                                  </p:childTnLst>
                                </p:cTn>
                              </p:par>
                              <p:par>
                                <p:cTn id="19" presetID="0" presetClass="path" presetSubtype="0" fill="hold" grpId="0" nodeType="withEffect">
                                  <p:stCondLst>
                                    <p:cond delay="0"/>
                                  </p:stCondLst>
                                  <p:childTnLst>
                                    <p:animMotion origin="layout" path="M 3.33333E-6 4.44444E-6 L 0.14166 4.44444E-6 " pathEditMode="relative" ptsTypes="AA">
                                      <p:cBhvr>
                                        <p:cTn id="20" dur="700" fill="hold"/>
                                        <p:tgtEl>
                                          <p:spTgt spid="65559"/>
                                        </p:tgtEl>
                                        <p:attrNameLst>
                                          <p:attrName>ppt_x</p:attrName>
                                          <p:attrName>ppt_y</p:attrName>
                                        </p:attrNameLst>
                                      </p:cBhvr>
                                    </p:animMotion>
                                  </p:childTnLst>
                                </p:cTn>
                              </p:par>
                              <p:par>
                                <p:cTn id="21" presetID="0" presetClass="path" presetSubtype="0" fill="hold" grpId="1" nodeType="withEffect">
                                  <p:stCondLst>
                                    <p:cond delay="700"/>
                                  </p:stCondLst>
                                  <p:childTnLst>
                                    <p:animMotion origin="layout" path="M 0.14166 4.44444E-6 L 0.31666 4.44444E-6 " pathEditMode="relative" ptsTypes="AA">
                                      <p:cBhvr>
                                        <p:cTn id="22" dur="5000" fill="hold"/>
                                        <p:tgtEl>
                                          <p:spTgt spid="65559"/>
                                        </p:tgtEl>
                                        <p:attrNameLst>
                                          <p:attrName>ppt_x</p:attrName>
                                          <p:attrName>ppt_y</p:attrName>
                                        </p:attrNameLst>
                                      </p:cBhvr>
                                    </p:animMotion>
                                  </p:childTnLst>
                                </p:cTn>
                              </p:par>
                              <p:par>
                                <p:cTn id="23" presetID="0" presetClass="path" presetSubtype="0" fill="hold" grpId="2" nodeType="withEffect">
                                  <p:stCondLst>
                                    <p:cond delay="5700"/>
                                  </p:stCondLst>
                                  <p:childTnLst>
                                    <p:animMotion origin="layout" path="M 0.31666 4.44444E-6 L 0.475 4.44444E-6 " pathEditMode="relative" ptsTypes="AA">
                                      <p:cBhvr>
                                        <p:cTn id="24" dur="700" fill="hold"/>
                                        <p:tgtEl>
                                          <p:spTgt spid="65559"/>
                                        </p:tgtEl>
                                        <p:attrNameLst>
                                          <p:attrName>ppt_x</p:attrName>
                                          <p:attrName>ppt_y</p:attrName>
                                        </p:attrNameLst>
                                      </p:cBhvr>
                                    </p:animMotion>
                                  </p:childTnLst>
                                </p:cTn>
                              </p:par>
                              <p:par>
                                <p:cTn id="25" presetID="0" presetClass="path" presetSubtype="0" fill="hold" grpId="3" nodeType="withEffect">
                                  <p:stCondLst>
                                    <p:cond delay="6400"/>
                                  </p:stCondLst>
                                  <p:childTnLst>
                                    <p:animMotion origin="layout" path="M 0.475 4.44444E-6 L 0.65 4.44444E-6 " pathEditMode="relative" ptsTypes="AA">
                                      <p:cBhvr>
                                        <p:cTn id="26" dur="5000" fill="hold"/>
                                        <p:tgtEl>
                                          <p:spTgt spid="65559"/>
                                        </p:tgtEl>
                                        <p:attrNameLst>
                                          <p:attrName>ppt_x</p:attrName>
                                          <p:attrName>ppt_y</p:attrName>
                                        </p:attrNameLst>
                                      </p:cBhvr>
                                    </p:animMotion>
                                  </p:childTnLst>
                                </p:cTn>
                              </p:par>
                              <p:par>
                                <p:cTn id="27" presetID="0" presetClass="path" presetSubtype="0" fill="hold" grpId="4" nodeType="withEffect">
                                  <p:stCondLst>
                                    <p:cond delay="11400"/>
                                  </p:stCondLst>
                                  <p:childTnLst>
                                    <p:animMotion origin="layout" path="M 0.65 4.44444E-6 L 0.80833 4.44444E-6 " pathEditMode="relative" ptsTypes="AA">
                                      <p:cBhvr>
                                        <p:cTn id="28" dur="700" fill="hold"/>
                                        <p:tgtEl>
                                          <p:spTgt spid="65559"/>
                                        </p:tgtEl>
                                        <p:attrNameLst>
                                          <p:attrName>ppt_x</p:attrName>
                                          <p:attrName>ppt_y</p:attrName>
                                        </p:attrNameLst>
                                      </p:cBhvr>
                                    </p:animMotion>
                                  </p:childTnLst>
                                </p:cTn>
                              </p:par>
                              <p:par>
                                <p:cTn id="29" presetID="0" presetClass="path" presetSubtype="0" fill="hold" grpId="5" nodeType="withEffect">
                                  <p:stCondLst>
                                    <p:cond delay="12100"/>
                                  </p:stCondLst>
                                  <p:childTnLst>
                                    <p:animMotion origin="layout" path="M 0.80833 4.44444E-6 L 0.98333 4.44444E-6 " pathEditMode="relative" ptsTypes="AA">
                                      <p:cBhvr>
                                        <p:cTn id="30" dur="5000" fill="hold"/>
                                        <p:tgtEl>
                                          <p:spTgt spid="65559"/>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57" grpId="0" animBg="1"/>
      <p:bldP spid="65557" grpId="1" animBg="1"/>
      <p:bldP spid="65557" grpId="2" animBg="1"/>
      <p:bldP spid="65558" grpId="0" animBg="1"/>
      <p:bldP spid="65558" grpId="1" animBg="1"/>
      <p:bldP spid="65558" grpId="2" animBg="1"/>
      <p:bldP spid="65558" grpId="3" animBg="1"/>
      <p:bldP spid="65559" grpId="0" animBg="1"/>
      <p:bldP spid="65559" grpId="1" animBg="1"/>
      <p:bldP spid="65559" grpId="2" animBg="1"/>
      <p:bldP spid="65559" grpId="3" animBg="1"/>
      <p:bldP spid="65559" grpId="4" animBg="1"/>
      <p:bldP spid="65559" grpId="5"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AutoShape 4"/>
          <p:cNvSpPr>
            <a:spLocks noChangeArrowheads="1"/>
          </p:cNvSpPr>
          <p:nvPr/>
        </p:nvSpPr>
        <p:spPr bwMode="auto">
          <a:xfrm>
            <a:off x="1752600" y="4572000"/>
            <a:ext cx="1295400" cy="1371600"/>
          </a:xfrm>
          <a:prstGeom prst="star8">
            <a:avLst>
              <a:gd name="adj" fmla="val 38250"/>
            </a:avLst>
          </a:prstGeom>
          <a:solidFill>
            <a:srgbClr val="009999"/>
          </a:solidFill>
          <a:ln w="9525">
            <a:solidFill>
              <a:schemeClr val="tx1"/>
            </a:solidFill>
            <a:miter lim="800000"/>
            <a:headEnd/>
            <a:tailEnd/>
          </a:ln>
        </p:spPr>
        <p:txBody>
          <a:bodyPr wrap="none" anchor="ctr"/>
          <a:lstStyle/>
          <a:p>
            <a:endParaRPr lang="en-US"/>
          </a:p>
        </p:txBody>
      </p:sp>
      <p:sp>
        <p:nvSpPr>
          <p:cNvPr id="46085" name="AutoShape 5"/>
          <p:cNvSpPr>
            <a:spLocks noChangeArrowheads="1"/>
          </p:cNvSpPr>
          <p:nvPr/>
        </p:nvSpPr>
        <p:spPr bwMode="auto">
          <a:xfrm>
            <a:off x="6705600" y="4572000"/>
            <a:ext cx="1295400" cy="1371600"/>
          </a:xfrm>
          <a:prstGeom prst="star8">
            <a:avLst>
              <a:gd name="adj" fmla="val 38250"/>
            </a:avLst>
          </a:prstGeom>
          <a:solidFill>
            <a:srgbClr val="009999"/>
          </a:solidFill>
          <a:ln w="9525">
            <a:solidFill>
              <a:schemeClr val="tx1"/>
            </a:solidFill>
            <a:miter lim="800000"/>
            <a:headEnd/>
            <a:tailEnd/>
          </a:ln>
        </p:spPr>
        <p:txBody>
          <a:bodyPr wrap="none" anchor="ctr"/>
          <a:lstStyle/>
          <a:p>
            <a:endParaRPr lang="en-US"/>
          </a:p>
        </p:txBody>
      </p:sp>
      <p:sp>
        <p:nvSpPr>
          <p:cNvPr id="46086" name="Oval 6"/>
          <p:cNvSpPr>
            <a:spLocks noChangeArrowheads="1"/>
          </p:cNvSpPr>
          <p:nvPr/>
        </p:nvSpPr>
        <p:spPr bwMode="auto">
          <a:xfrm>
            <a:off x="914400" y="40386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5125" name="Rectangle 7"/>
          <p:cNvSpPr>
            <a:spLocks noChangeArrowheads="1"/>
          </p:cNvSpPr>
          <p:nvPr/>
        </p:nvSpPr>
        <p:spPr bwMode="auto">
          <a:xfrm>
            <a:off x="228600" y="4343400"/>
            <a:ext cx="2590800" cy="762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5126" name="Oval 8"/>
          <p:cNvSpPr>
            <a:spLocks noChangeArrowheads="1"/>
          </p:cNvSpPr>
          <p:nvPr/>
        </p:nvSpPr>
        <p:spPr bwMode="auto">
          <a:xfrm>
            <a:off x="914400" y="40386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5127" name="Oval 9"/>
          <p:cNvSpPr>
            <a:spLocks noChangeArrowheads="1"/>
          </p:cNvSpPr>
          <p:nvPr/>
        </p:nvSpPr>
        <p:spPr bwMode="auto">
          <a:xfrm>
            <a:off x="914400" y="40386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5128" name="Oval 10"/>
          <p:cNvSpPr>
            <a:spLocks noChangeArrowheads="1"/>
          </p:cNvSpPr>
          <p:nvPr/>
        </p:nvSpPr>
        <p:spPr bwMode="auto">
          <a:xfrm>
            <a:off x="914400" y="40386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5129" name="Oval 11"/>
          <p:cNvSpPr>
            <a:spLocks noChangeArrowheads="1"/>
          </p:cNvSpPr>
          <p:nvPr/>
        </p:nvSpPr>
        <p:spPr bwMode="auto">
          <a:xfrm>
            <a:off x="914400" y="40386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5130" name="Oval 12"/>
          <p:cNvSpPr>
            <a:spLocks noChangeArrowheads="1"/>
          </p:cNvSpPr>
          <p:nvPr/>
        </p:nvSpPr>
        <p:spPr bwMode="auto">
          <a:xfrm>
            <a:off x="914400" y="40386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5131" name="Rectangle 13"/>
          <p:cNvSpPr>
            <a:spLocks noChangeArrowheads="1"/>
          </p:cNvSpPr>
          <p:nvPr/>
        </p:nvSpPr>
        <p:spPr bwMode="auto">
          <a:xfrm>
            <a:off x="5181600" y="1905000"/>
            <a:ext cx="2590800" cy="762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46096" name="Oval 16"/>
          <p:cNvSpPr>
            <a:spLocks noChangeArrowheads="1"/>
          </p:cNvSpPr>
          <p:nvPr/>
        </p:nvSpPr>
        <p:spPr bwMode="auto">
          <a:xfrm>
            <a:off x="5943600" y="16002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5133" name="Oval 17"/>
          <p:cNvSpPr>
            <a:spLocks noChangeArrowheads="1"/>
          </p:cNvSpPr>
          <p:nvPr/>
        </p:nvSpPr>
        <p:spPr bwMode="auto">
          <a:xfrm>
            <a:off x="914400" y="40386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5134" name="Oval 18"/>
          <p:cNvSpPr>
            <a:spLocks noChangeArrowheads="1"/>
          </p:cNvSpPr>
          <p:nvPr/>
        </p:nvSpPr>
        <p:spPr bwMode="auto">
          <a:xfrm>
            <a:off x="5943600" y="16002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5135" name="Oval 19"/>
          <p:cNvSpPr>
            <a:spLocks noChangeArrowheads="1"/>
          </p:cNvSpPr>
          <p:nvPr/>
        </p:nvSpPr>
        <p:spPr bwMode="auto">
          <a:xfrm>
            <a:off x="914400" y="40386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5136" name="Rectangle 20"/>
          <p:cNvSpPr>
            <a:spLocks noChangeArrowheads="1"/>
          </p:cNvSpPr>
          <p:nvPr/>
        </p:nvSpPr>
        <p:spPr bwMode="auto">
          <a:xfrm>
            <a:off x="152400" y="3733800"/>
            <a:ext cx="3276600" cy="3124200"/>
          </a:xfrm>
          <a:prstGeom prst="rect">
            <a:avLst/>
          </a:prstGeom>
          <a:noFill/>
          <a:ln w="9525">
            <a:solidFill>
              <a:srgbClr val="000000"/>
            </a:solidFill>
            <a:miter lim="800000"/>
            <a:headEnd/>
            <a:tailEnd/>
          </a:ln>
        </p:spPr>
        <p:txBody>
          <a:bodyPr wrap="none" anchor="ctr"/>
          <a:lstStyle/>
          <a:p>
            <a:endParaRPr lang="en-US"/>
          </a:p>
        </p:txBody>
      </p:sp>
      <p:sp>
        <p:nvSpPr>
          <p:cNvPr id="5137" name="Rectangle 21"/>
          <p:cNvSpPr>
            <a:spLocks noChangeArrowheads="1"/>
          </p:cNvSpPr>
          <p:nvPr/>
        </p:nvSpPr>
        <p:spPr bwMode="auto">
          <a:xfrm>
            <a:off x="5105400" y="1371600"/>
            <a:ext cx="3200400" cy="5486400"/>
          </a:xfrm>
          <a:prstGeom prst="rect">
            <a:avLst/>
          </a:prstGeom>
          <a:noFill/>
          <a:ln w="9525">
            <a:solidFill>
              <a:srgbClr val="000000"/>
            </a:solidFill>
            <a:miter lim="800000"/>
            <a:headEnd/>
            <a:tailEnd/>
          </a:ln>
        </p:spPr>
        <p:txBody>
          <a:bodyPr wrap="none" anchor="ctr"/>
          <a:lstStyle/>
          <a:p>
            <a:endParaRPr lang="en-US"/>
          </a:p>
        </p:txBody>
      </p:sp>
      <p:sp>
        <p:nvSpPr>
          <p:cNvPr id="5138" name="Text Box 22"/>
          <p:cNvSpPr txBox="1">
            <a:spLocks noChangeArrowheads="1"/>
          </p:cNvSpPr>
          <p:nvPr/>
        </p:nvSpPr>
        <p:spPr bwMode="auto">
          <a:xfrm>
            <a:off x="533400" y="3048000"/>
            <a:ext cx="2514600" cy="519113"/>
          </a:xfrm>
          <a:prstGeom prst="rect">
            <a:avLst/>
          </a:prstGeom>
          <a:noFill/>
          <a:ln w="9525">
            <a:noFill/>
            <a:miter lim="800000"/>
            <a:headEnd/>
            <a:tailEnd/>
          </a:ln>
        </p:spPr>
        <p:txBody>
          <a:bodyPr>
            <a:spAutoFit/>
          </a:bodyPr>
          <a:lstStyle/>
          <a:p>
            <a:pPr>
              <a:spcBef>
                <a:spcPct val="50000"/>
              </a:spcBef>
            </a:pPr>
            <a:r>
              <a:rPr lang="en-US" sz="2800"/>
              <a:t>Low Voltage</a:t>
            </a:r>
          </a:p>
        </p:txBody>
      </p:sp>
      <p:sp>
        <p:nvSpPr>
          <p:cNvPr id="5139" name="Text Box 23"/>
          <p:cNvSpPr txBox="1">
            <a:spLocks noChangeArrowheads="1"/>
          </p:cNvSpPr>
          <p:nvPr/>
        </p:nvSpPr>
        <p:spPr bwMode="auto">
          <a:xfrm>
            <a:off x="5486400" y="685800"/>
            <a:ext cx="2514600" cy="519113"/>
          </a:xfrm>
          <a:prstGeom prst="rect">
            <a:avLst/>
          </a:prstGeom>
          <a:noFill/>
          <a:ln w="9525">
            <a:noFill/>
            <a:miter lim="800000"/>
            <a:headEnd/>
            <a:tailEnd/>
          </a:ln>
        </p:spPr>
        <p:txBody>
          <a:bodyPr>
            <a:spAutoFit/>
          </a:bodyPr>
          <a:lstStyle/>
          <a:p>
            <a:pPr>
              <a:spcBef>
                <a:spcPct val="50000"/>
              </a:spcBef>
            </a:pPr>
            <a:r>
              <a:rPr lang="en-US" sz="2800"/>
              <a:t>High Voltage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0" nodeType="withEffect">
                                  <p:stCondLst>
                                    <p:cond delay="0"/>
                                  </p:stCondLst>
                                  <p:childTnLst>
                                    <p:animRot by="21600000">
                                      <p:cBhvr>
                                        <p:cTn id="6" dur="5000" fill="hold"/>
                                        <p:tgtEl>
                                          <p:spTgt spid="46084"/>
                                        </p:tgtEl>
                                        <p:attrNameLst>
                                          <p:attrName>r</p:attrName>
                                        </p:attrNameLst>
                                      </p:cBhvr>
                                    </p:animRot>
                                  </p:childTnLst>
                                </p:cTn>
                              </p:par>
                              <p:par>
                                <p:cTn id="7" presetID="8" presetClass="emph" presetSubtype="0" repeatCount="indefinite" fill="hold" grpId="0" nodeType="withEffect">
                                  <p:stCondLst>
                                    <p:cond delay="0"/>
                                  </p:stCondLst>
                                  <p:childTnLst>
                                    <p:animRot by="21600000">
                                      <p:cBhvr>
                                        <p:cTn id="8" dur="1000" fill="hold"/>
                                        <p:tgtEl>
                                          <p:spTgt spid="46085"/>
                                        </p:tgtEl>
                                        <p:attrNameLst>
                                          <p:attrName>r</p:attrName>
                                        </p:attrNameLst>
                                      </p:cBhvr>
                                    </p:animRot>
                                  </p:childTnLst>
                                </p:cTn>
                              </p:par>
                              <p:par>
                                <p:cTn id="9" presetID="0" presetClass="path" presetSubtype="0" repeatCount="indefinite" fill="hold" grpId="0" nodeType="withEffect">
                                  <p:stCondLst>
                                    <p:cond delay="0"/>
                                  </p:stCondLst>
                                  <p:endCondLst>
                                    <p:cond evt="onNext" delay="0">
                                      <p:tgtEl>
                                        <p:sldTgt/>
                                      </p:tgtEl>
                                    </p:cond>
                                  </p:endCondLst>
                                  <p:childTnLst>
                                    <p:animMotion origin="layout" path="M -0.00035 0.00046 C 0.03073 -0.00024 0.15104 -0.02129 0.18646 -0.00347 C 0.22188 0.01434 0.20781 0.04048 0.21267 0.10687 C 0.21753 0.17325 0.2151 0.33495 0.2158 0.39486 " pathEditMode="relative" rAng="0" ptsTypes="aaaa">
                                      <p:cBhvr>
                                        <p:cTn id="10" dur="2000" fill="hold"/>
                                        <p:tgtEl>
                                          <p:spTgt spid="46086"/>
                                        </p:tgtEl>
                                        <p:attrNameLst>
                                          <p:attrName>ppt_x</p:attrName>
                                          <p:attrName>ppt_y</p:attrName>
                                        </p:attrNameLst>
                                      </p:cBhvr>
                                      <p:rCtr x="111" y="186"/>
                                    </p:animMotion>
                                  </p:childTnLst>
                                </p:cTn>
                              </p:par>
                              <p:par>
                                <p:cTn id="11" presetID="0" presetClass="path" presetSubtype="0" repeatCount="indefinite" fill="hold" grpId="0" nodeType="withEffect">
                                  <p:stCondLst>
                                    <p:cond delay="0"/>
                                  </p:stCondLst>
                                  <p:endCondLst>
                                    <p:cond evt="onNext" delay="0">
                                      <p:tgtEl>
                                        <p:sldTgt/>
                                      </p:tgtEl>
                                    </p:cond>
                                  </p:endCondLst>
                                  <p:childTnLst>
                                    <p:animMotion origin="layout" path="M 3.33333E-6 0.01226 C 0.06875 0.01226 0.13767 0.01226 0.16961 0.01226 C 0.20156 0.01226 0.18646 -0.0037 0.19184 0.01226 C 0.19722 0.02845 0.20017 -0.01411 0.20208 0.10849 C 0.20416 0.23132 0.20347 0.4904 0.20295 0.74948 " pathEditMode="relative" rAng="0" ptsTypes="aaaaA">
                                      <p:cBhvr>
                                        <p:cTn id="12" dur="2000" fill="hold"/>
                                        <p:tgtEl>
                                          <p:spTgt spid="46096"/>
                                        </p:tgtEl>
                                        <p:attrNameLst>
                                          <p:attrName>ppt_x</p:attrName>
                                          <p:attrName>ppt_y</p:attrName>
                                        </p:attrNameLst>
                                      </p:cBhvr>
                                      <p:rCtr x="102" y="355"/>
                                    </p:animMotion>
                                  </p:childTnLst>
                                </p:cTn>
                              </p:par>
                            </p:childTnLst>
                          </p:cTn>
                        </p:par>
                        <p:par>
                          <p:cTn id="13" fill="hold">
                            <p:stCondLst>
                              <p:cond delay="5000"/>
                            </p:stCondLst>
                            <p:childTnLst>
                              <p:par>
                                <p:cTn id="14" presetID="1" presetClass="exit" presetSubtype="0" fill="hold" grpId="1" nodeType="afterEffect">
                                  <p:stCondLst>
                                    <p:cond delay="0"/>
                                  </p:stCondLst>
                                  <p:childTnLst>
                                    <p:set>
                                      <p:cBhvr>
                                        <p:cTn id="15" dur="1" fill="hold">
                                          <p:stCondLst>
                                            <p:cond delay="0"/>
                                          </p:stCondLst>
                                        </p:cTn>
                                        <p:tgtEl>
                                          <p:spTgt spid="46086"/>
                                        </p:tgtEl>
                                        <p:attrNameLst>
                                          <p:attrName>style.visibility</p:attrName>
                                        </p:attrNameLst>
                                      </p:cBhvr>
                                      <p:to>
                                        <p:strVal val="hidden"/>
                                      </p:to>
                                    </p:set>
                                  </p:childTnLst>
                                </p:cTn>
                              </p:par>
                              <p:par>
                                <p:cTn id="16" presetID="1" presetClass="exit" presetSubtype="0" fill="hold" grpId="1" nodeType="withEffect">
                                  <p:stCondLst>
                                    <p:cond delay="0"/>
                                  </p:stCondLst>
                                  <p:childTnLst>
                                    <p:set>
                                      <p:cBhvr>
                                        <p:cTn id="17" dur="1" fill="hold">
                                          <p:stCondLst>
                                            <p:cond delay="0"/>
                                          </p:stCondLst>
                                        </p:cTn>
                                        <p:tgtEl>
                                          <p:spTgt spid="4609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4" grpId="0" animBg="1"/>
      <p:bldP spid="46085" grpId="0" animBg="1"/>
      <p:bldP spid="46086" grpId="0" animBg="1"/>
      <p:bldP spid="46086" grpId="1" animBg="1"/>
      <p:bldP spid="46096" grpId="0" animBg="1"/>
      <p:bldP spid="46096"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defRPr/>
            </a:pPr>
            <a:r>
              <a:rPr lang="en-US" smtClean="0"/>
              <a:t>Electrical circuits</a:t>
            </a:r>
          </a:p>
        </p:txBody>
      </p:sp>
      <p:sp>
        <p:nvSpPr>
          <p:cNvPr id="62467" name="Rectangle 3"/>
          <p:cNvSpPr>
            <a:spLocks noGrp="1" noChangeArrowheads="1"/>
          </p:cNvSpPr>
          <p:nvPr>
            <p:ph type="body" idx="1"/>
          </p:nvPr>
        </p:nvSpPr>
        <p:spPr/>
        <p:txBody>
          <a:bodyPr/>
          <a:lstStyle/>
          <a:p>
            <a:pPr lvl="1" eaLnBrk="1" hangingPunct="1">
              <a:defRPr/>
            </a:pPr>
            <a:r>
              <a:rPr lang="en-US" smtClean="0"/>
              <a:t>Parallel-</a:t>
            </a:r>
          </a:p>
          <a:p>
            <a:pPr lvl="2" eaLnBrk="1" hangingPunct="1">
              <a:defRPr/>
            </a:pPr>
            <a:r>
              <a:rPr lang="en-US" smtClean="0"/>
              <a:t>Circuits potential remains the same</a:t>
            </a:r>
          </a:p>
          <a:p>
            <a:pPr lvl="2" eaLnBrk="1" hangingPunct="1">
              <a:defRPr/>
            </a:pPr>
            <a:r>
              <a:rPr lang="en-US" smtClean="0"/>
              <a:t>(total) Resistance decreases</a:t>
            </a:r>
          </a:p>
          <a:p>
            <a:pPr lvl="2" eaLnBrk="1" hangingPunct="1">
              <a:defRPr/>
            </a:pPr>
            <a:r>
              <a:rPr lang="en-US" smtClean="0"/>
              <a:t>Circuits current increases according to Ohm’s law</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4"/>
          <p:cNvSpPr>
            <a:spLocks noChangeArrowheads="1"/>
          </p:cNvSpPr>
          <p:nvPr/>
        </p:nvSpPr>
        <p:spPr bwMode="auto">
          <a:xfrm>
            <a:off x="3886200" y="457200"/>
            <a:ext cx="1600200" cy="685800"/>
          </a:xfrm>
          <a:prstGeom prst="rect">
            <a:avLst/>
          </a:prstGeom>
          <a:solidFill>
            <a:srgbClr val="FF0000"/>
          </a:solidFill>
          <a:ln w="9525">
            <a:solidFill>
              <a:schemeClr val="tx1"/>
            </a:solidFill>
            <a:miter lim="800000"/>
            <a:headEnd/>
            <a:tailEnd/>
          </a:ln>
        </p:spPr>
        <p:txBody>
          <a:bodyPr wrap="none" anchor="ctr"/>
          <a:lstStyle/>
          <a:p>
            <a:endParaRPr lang="en-US"/>
          </a:p>
        </p:txBody>
      </p:sp>
      <p:sp>
        <p:nvSpPr>
          <p:cNvPr id="40963" name="Rectangle 5"/>
          <p:cNvSpPr>
            <a:spLocks noChangeArrowheads="1"/>
          </p:cNvSpPr>
          <p:nvPr/>
        </p:nvSpPr>
        <p:spPr bwMode="auto">
          <a:xfrm>
            <a:off x="0" y="457200"/>
            <a:ext cx="3886200" cy="6858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40964" name="Rectangle 6"/>
          <p:cNvSpPr>
            <a:spLocks noChangeArrowheads="1"/>
          </p:cNvSpPr>
          <p:nvPr/>
        </p:nvSpPr>
        <p:spPr bwMode="auto">
          <a:xfrm>
            <a:off x="5486400" y="457200"/>
            <a:ext cx="3657600" cy="6858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66567" name="Oval 7"/>
          <p:cNvSpPr>
            <a:spLocks noChangeArrowheads="1"/>
          </p:cNvSpPr>
          <p:nvPr/>
        </p:nvSpPr>
        <p:spPr bwMode="auto">
          <a:xfrm>
            <a:off x="0" y="685800"/>
            <a:ext cx="228600" cy="228600"/>
          </a:xfrm>
          <a:prstGeom prst="ellipse">
            <a:avLst/>
          </a:prstGeom>
          <a:solidFill>
            <a:srgbClr val="000000"/>
          </a:solidFill>
          <a:ln w="9525">
            <a:solidFill>
              <a:schemeClr val="tx1"/>
            </a:solidFill>
            <a:round/>
            <a:headEnd/>
            <a:tailEnd/>
          </a:ln>
        </p:spPr>
        <p:txBody>
          <a:bodyPr wrap="none" anchor="ctr"/>
          <a:lstStyle/>
          <a:p>
            <a:endParaRPr lang="en-US"/>
          </a:p>
        </p:txBody>
      </p:sp>
      <p:sp>
        <p:nvSpPr>
          <p:cNvPr id="40966" name="Rectangle 8"/>
          <p:cNvSpPr>
            <a:spLocks noChangeArrowheads="1"/>
          </p:cNvSpPr>
          <p:nvPr/>
        </p:nvSpPr>
        <p:spPr bwMode="auto">
          <a:xfrm>
            <a:off x="3886200" y="1676400"/>
            <a:ext cx="1600200" cy="685800"/>
          </a:xfrm>
          <a:prstGeom prst="rect">
            <a:avLst/>
          </a:prstGeom>
          <a:solidFill>
            <a:srgbClr val="FF0000"/>
          </a:solidFill>
          <a:ln w="9525">
            <a:solidFill>
              <a:schemeClr val="tx1"/>
            </a:solidFill>
            <a:miter lim="800000"/>
            <a:headEnd/>
            <a:tailEnd/>
          </a:ln>
        </p:spPr>
        <p:txBody>
          <a:bodyPr wrap="none" anchor="ctr"/>
          <a:lstStyle/>
          <a:p>
            <a:endParaRPr lang="en-US"/>
          </a:p>
        </p:txBody>
      </p:sp>
      <p:sp>
        <p:nvSpPr>
          <p:cNvPr id="40967" name="Rectangle 9"/>
          <p:cNvSpPr>
            <a:spLocks noChangeArrowheads="1"/>
          </p:cNvSpPr>
          <p:nvPr/>
        </p:nvSpPr>
        <p:spPr bwMode="auto">
          <a:xfrm>
            <a:off x="3886200" y="3124200"/>
            <a:ext cx="1600200" cy="685800"/>
          </a:xfrm>
          <a:prstGeom prst="rect">
            <a:avLst/>
          </a:prstGeom>
          <a:solidFill>
            <a:srgbClr val="FF0000"/>
          </a:solidFill>
          <a:ln w="9525">
            <a:solidFill>
              <a:schemeClr val="tx1"/>
            </a:solidFill>
            <a:miter lim="800000"/>
            <a:headEnd/>
            <a:tailEnd/>
          </a:ln>
        </p:spPr>
        <p:txBody>
          <a:bodyPr wrap="none" anchor="ctr"/>
          <a:lstStyle/>
          <a:p>
            <a:endParaRPr lang="en-US"/>
          </a:p>
        </p:txBody>
      </p:sp>
      <p:sp>
        <p:nvSpPr>
          <p:cNvPr id="40968" name="Rectangle 10"/>
          <p:cNvSpPr>
            <a:spLocks noChangeArrowheads="1"/>
          </p:cNvSpPr>
          <p:nvPr/>
        </p:nvSpPr>
        <p:spPr bwMode="auto">
          <a:xfrm>
            <a:off x="3886200" y="4267200"/>
            <a:ext cx="1600200" cy="685800"/>
          </a:xfrm>
          <a:prstGeom prst="rect">
            <a:avLst/>
          </a:prstGeom>
          <a:solidFill>
            <a:srgbClr val="FF0000"/>
          </a:solidFill>
          <a:ln w="9525">
            <a:solidFill>
              <a:schemeClr val="tx1"/>
            </a:solidFill>
            <a:miter lim="800000"/>
            <a:headEnd/>
            <a:tailEnd/>
          </a:ln>
        </p:spPr>
        <p:txBody>
          <a:bodyPr wrap="none" anchor="ctr"/>
          <a:lstStyle/>
          <a:p>
            <a:endParaRPr lang="en-US"/>
          </a:p>
        </p:txBody>
      </p:sp>
      <p:sp>
        <p:nvSpPr>
          <p:cNvPr id="40969" name="Rectangle 11"/>
          <p:cNvSpPr>
            <a:spLocks noChangeArrowheads="1"/>
          </p:cNvSpPr>
          <p:nvPr/>
        </p:nvSpPr>
        <p:spPr bwMode="auto">
          <a:xfrm>
            <a:off x="1828800" y="1676400"/>
            <a:ext cx="2057400" cy="685800"/>
          </a:xfrm>
          <a:prstGeom prst="rect">
            <a:avLst/>
          </a:prstGeom>
          <a:solidFill>
            <a:schemeClr val="accent1"/>
          </a:solidFill>
          <a:ln w="9525">
            <a:noFill/>
            <a:miter lim="800000"/>
            <a:headEnd/>
            <a:tailEnd/>
          </a:ln>
        </p:spPr>
        <p:txBody>
          <a:bodyPr wrap="none" anchor="ctr"/>
          <a:lstStyle/>
          <a:p>
            <a:endParaRPr lang="en-US"/>
          </a:p>
        </p:txBody>
      </p:sp>
      <p:sp>
        <p:nvSpPr>
          <p:cNvPr id="40970" name="Rectangle 12"/>
          <p:cNvSpPr>
            <a:spLocks noChangeArrowheads="1"/>
          </p:cNvSpPr>
          <p:nvPr/>
        </p:nvSpPr>
        <p:spPr bwMode="auto">
          <a:xfrm>
            <a:off x="1828800" y="3124200"/>
            <a:ext cx="2057400" cy="685800"/>
          </a:xfrm>
          <a:prstGeom prst="rect">
            <a:avLst/>
          </a:prstGeom>
          <a:solidFill>
            <a:schemeClr val="accent1"/>
          </a:solidFill>
          <a:ln w="9525">
            <a:noFill/>
            <a:miter lim="800000"/>
            <a:headEnd/>
            <a:tailEnd/>
          </a:ln>
        </p:spPr>
        <p:txBody>
          <a:bodyPr wrap="none" anchor="ctr"/>
          <a:lstStyle/>
          <a:p>
            <a:endParaRPr lang="en-US"/>
          </a:p>
        </p:txBody>
      </p:sp>
      <p:sp>
        <p:nvSpPr>
          <p:cNvPr id="40971" name="Rectangle 13"/>
          <p:cNvSpPr>
            <a:spLocks noChangeArrowheads="1"/>
          </p:cNvSpPr>
          <p:nvPr/>
        </p:nvSpPr>
        <p:spPr bwMode="auto">
          <a:xfrm>
            <a:off x="1828800" y="4267200"/>
            <a:ext cx="2057400" cy="685800"/>
          </a:xfrm>
          <a:prstGeom prst="rect">
            <a:avLst/>
          </a:prstGeom>
          <a:solidFill>
            <a:schemeClr val="accent1"/>
          </a:solidFill>
          <a:ln w="9525">
            <a:noFill/>
            <a:miter lim="800000"/>
            <a:headEnd/>
            <a:tailEnd/>
          </a:ln>
        </p:spPr>
        <p:txBody>
          <a:bodyPr wrap="none" anchor="ctr"/>
          <a:lstStyle/>
          <a:p>
            <a:endParaRPr lang="en-US"/>
          </a:p>
        </p:txBody>
      </p:sp>
      <p:sp>
        <p:nvSpPr>
          <p:cNvPr id="40972" name="Rectangle 14"/>
          <p:cNvSpPr>
            <a:spLocks noChangeArrowheads="1"/>
          </p:cNvSpPr>
          <p:nvPr/>
        </p:nvSpPr>
        <p:spPr bwMode="auto">
          <a:xfrm>
            <a:off x="0" y="3124200"/>
            <a:ext cx="2057400" cy="685800"/>
          </a:xfrm>
          <a:prstGeom prst="rect">
            <a:avLst/>
          </a:prstGeom>
          <a:solidFill>
            <a:schemeClr val="accent1"/>
          </a:solidFill>
          <a:ln w="9525">
            <a:noFill/>
            <a:miter lim="800000"/>
            <a:headEnd/>
            <a:tailEnd/>
          </a:ln>
        </p:spPr>
        <p:txBody>
          <a:bodyPr wrap="none" anchor="ctr"/>
          <a:lstStyle/>
          <a:p>
            <a:endParaRPr lang="en-US"/>
          </a:p>
        </p:txBody>
      </p:sp>
      <p:sp>
        <p:nvSpPr>
          <p:cNvPr id="40973" name="Rectangle 16"/>
          <p:cNvSpPr>
            <a:spLocks noChangeArrowheads="1"/>
          </p:cNvSpPr>
          <p:nvPr/>
        </p:nvSpPr>
        <p:spPr bwMode="auto">
          <a:xfrm>
            <a:off x="1066800" y="1676400"/>
            <a:ext cx="762000" cy="3276600"/>
          </a:xfrm>
          <a:prstGeom prst="rect">
            <a:avLst/>
          </a:prstGeom>
          <a:solidFill>
            <a:schemeClr val="accent1"/>
          </a:solidFill>
          <a:ln w="9525">
            <a:noFill/>
            <a:miter lim="800000"/>
            <a:headEnd/>
            <a:tailEnd/>
          </a:ln>
        </p:spPr>
        <p:txBody>
          <a:bodyPr wrap="none" anchor="ctr"/>
          <a:lstStyle/>
          <a:p>
            <a:endParaRPr lang="en-US"/>
          </a:p>
        </p:txBody>
      </p:sp>
      <p:sp>
        <p:nvSpPr>
          <p:cNvPr id="40974" name="Rectangle 17"/>
          <p:cNvSpPr>
            <a:spLocks noChangeArrowheads="1"/>
          </p:cNvSpPr>
          <p:nvPr/>
        </p:nvSpPr>
        <p:spPr bwMode="auto">
          <a:xfrm>
            <a:off x="5486400" y="1676400"/>
            <a:ext cx="2057400" cy="685800"/>
          </a:xfrm>
          <a:prstGeom prst="rect">
            <a:avLst/>
          </a:prstGeom>
          <a:solidFill>
            <a:schemeClr val="accent1"/>
          </a:solidFill>
          <a:ln w="9525">
            <a:noFill/>
            <a:miter lim="800000"/>
            <a:headEnd/>
            <a:tailEnd/>
          </a:ln>
        </p:spPr>
        <p:txBody>
          <a:bodyPr wrap="none" anchor="ctr"/>
          <a:lstStyle/>
          <a:p>
            <a:endParaRPr lang="en-US"/>
          </a:p>
        </p:txBody>
      </p:sp>
      <p:sp>
        <p:nvSpPr>
          <p:cNvPr id="40975" name="Rectangle 18"/>
          <p:cNvSpPr>
            <a:spLocks noChangeArrowheads="1"/>
          </p:cNvSpPr>
          <p:nvPr/>
        </p:nvSpPr>
        <p:spPr bwMode="auto">
          <a:xfrm>
            <a:off x="5486400" y="3124200"/>
            <a:ext cx="2057400" cy="685800"/>
          </a:xfrm>
          <a:prstGeom prst="rect">
            <a:avLst/>
          </a:prstGeom>
          <a:solidFill>
            <a:schemeClr val="accent1"/>
          </a:solidFill>
          <a:ln w="9525">
            <a:noFill/>
            <a:miter lim="800000"/>
            <a:headEnd/>
            <a:tailEnd/>
          </a:ln>
        </p:spPr>
        <p:txBody>
          <a:bodyPr wrap="none" anchor="ctr"/>
          <a:lstStyle/>
          <a:p>
            <a:endParaRPr lang="en-US"/>
          </a:p>
        </p:txBody>
      </p:sp>
      <p:sp>
        <p:nvSpPr>
          <p:cNvPr id="40976" name="Rectangle 19"/>
          <p:cNvSpPr>
            <a:spLocks noChangeArrowheads="1"/>
          </p:cNvSpPr>
          <p:nvPr/>
        </p:nvSpPr>
        <p:spPr bwMode="auto">
          <a:xfrm>
            <a:off x="5486400" y="4267200"/>
            <a:ext cx="2057400" cy="685800"/>
          </a:xfrm>
          <a:prstGeom prst="rect">
            <a:avLst/>
          </a:prstGeom>
          <a:solidFill>
            <a:schemeClr val="accent1"/>
          </a:solidFill>
          <a:ln w="9525">
            <a:noFill/>
            <a:miter lim="800000"/>
            <a:headEnd/>
            <a:tailEnd/>
          </a:ln>
        </p:spPr>
        <p:txBody>
          <a:bodyPr wrap="none" anchor="ctr"/>
          <a:lstStyle/>
          <a:p>
            <a:endParaRPr lang="en-US"/>
          </a:p>
        </p:txBody>
      </p:sp>
      <p:sp>
        <p:nvSpPr>
          <p:cNvPr id="40977" name="Rectangle 20"/>
          <p:cNvSpPr>
            <a:spLocks noChangeArrowheads="1"/>
          </p:cNvSpPr>
          <p:nvPr/>
        </p:nvSpPr>
        <p:spPr bwMode="auto">
          <a:xfrm>
            <a:off x="7086600" y="3124200"/>
            <a:ext cx="2057400" cy="685800"/>
          </a:xfrm>
          <a:prstGeom prst="rect">
            <a:avLst/>
          </a:prstGeom>
          <a:solidFill>
            <a:schemeClr val="accent1"/>
          </a:solidFill>
          <a:ln w="9525">
            <a:noFill/>
            <a:miter lim="800000"/>
            <a:headEnd/>
            <a:tailEnd/>
          </a:ln>
        </p:spPr>
        <p:txBody>
          <a:bodyPr wrap="none" anchor="ctr"/>
          <a:lstStyle/>
          <a:p>
            <a:endParaRPr lang="en-US"/>
          </a:p>
        </p:txBody>
      </p:sp>
      <p:sp>
        <p:nvSpPr>
          <p:cNvPr id="40978" name="Rectangle 21"/>
          <p:cNvSpPr>
            <a:spLocks noChangeArrowheads="1"/>
          </p:cNvSpPr>
          <p:nvPr/>
        </p:nvSpPr>
        <p:spPr bwMode="auto">
          <a:xfrm rot="5400000">
            <a:off x="6248400" y="2971800"/>
            <a:ext cx="3276600" cy="685800"/>
          </a:xfrm>
          <a:prstGeom prst="rect">
            <a:avLst/>
          </a:prstGeom>
          <a:solidFill>
            <a:schemeClr val="accent1"/>
          </a:solidFill>
          <a:ln w="9525">
            <a:noFill/>
            <a:miter lim="800000"/>
            <a:headEnd/>
            <a:tailEnd/>
          </a:ln>
        </p:spPr>
        <p:txBody>
          <a:bodyPr wrap="none" anchor="ctr"/>
          <a:lstStyle/>
          <a:p>
            <a:endParaRPr lang="en-US"/>
          </a:p>
        </p:txBody>
      </p:sp>
      <p:sp>
        <p:nvSpPr>
          <p:cNvPr id="66582" name="Oval 22"/>
          <p:cNvSpPr>
            <a:spLocks noChangeArrowheads="1"/>
          </p:cNvSpPr>
          <p:nvPr/>
        </p:nvSpPr>
        <p:spPr bwMode="auto">
          <a:xfrm>
            <a:off x="0" y="3352800"/>
            <a:ext cx="228600" cy="228600"/>
          </a:xfrm>
          <a:prstGeom prst="ellipse">
            <a:avLst/>
          </a:prstGeom>
          <a:solidFill>
            <a:srgbClr val="000000"/>
          </a:solidFill>
          <a:ln w="9525">
            <a:solidFill>
              <a:schemeClr val="tx1"/>
            </a:solidFill>
            <a:round/>
            <a:headEnd/>
            <a:tailEnd/>
          </a:ln>
        </p:spPr>
        <p:txBody>
          <a:bodyPr wrap="none" anchor="ctr"/>
          <a:lstStyle/>
          <a:p>
            <a:endParaRPr lang="en-US"/>
          </a:p>
        </p:txBody>
      </p:sp>
      <p:sp>
        <p:nvSpPr>
          <p:cNvPr id="66584" name="Oval 24"/>
          <p:cNvSpPr>
            <a:spLocks noChangeArrowheads="1"/>
          </p:cNvSpPr>
          <p:nvPr/>
        </p:nvSpPr>
        <p:spPr bwMode="auto">
          <a:xfrm>
            <a:off x="0" y="3124200"/>
            <a:ext cx="228600" cy="228600"/>
          </a:xfrm>
          <a:prstGeom prst="ellipse">
            <a:avLst/>
          </a:prstGeom>
          <a:solidFill>
            <a:srgbClr val="000000"/>
          </a:solidFill>
          <a:ln w="9525">
            <a:solidFill>
              <a:schemeClr val="tx1"/>
            </a:solidFill>
            <a:round/>
            <a:headEnd/>
            <a:tailEnd/>
          </a:ln>
        </p:spPr>
        <p:txBody>
          <a:bodyPr wrap="none" anchor="ctr"/>
          <a:lstStyle/>
          <a:p>
            <a:endParaRPr lang="en-US"/>
          </a:p>
        </p:txBody>
      </p:sp>
      <p:sp>
        <p:nvSpPr>
          <p:cNvPr id="66585" name="Oval 25"/>
          <p:cNvSpPr>
            <a:spLocks noChangeArrowheads="1"/>
          </p:cNvSpPr>
          <p:nvPr/>
        </p:nvSpPr>
        <p:spPr bwMode="auto">
          <a:xfrm>
            <a:off x="0" y="3581400"/>
            <a:ext cx="228600" cy="228600"/>
          </a:xfrm>
          <a:prstGeom prst="ellipse">
            <a:avLst/>
          </a:prstGeom>
          <a:solidFill>
            <a:srgbClr val="000000"/>
          </a:solidFill>
          <a:ln w="9525">
            <a:solidFill>
              <a:schemeClr val="tx1"/>
            </a:solidFill>
            <a:round/>
            <a:headEnd/>
            <a:tailEnd/>
          </a:ln>
        </p:spPr>
        <p:txBody>
          <a:bodyPr wrap="none" anchor="ctr"/>
          <a:lstStyle/>
          <a:p>
            <a:endParaRPr lang="en-US"/>
          </a:p>
        </p:txBody>
      </p:sp>
      <p:sp>
        <p:nvSpPr>
          <p:cNvPr id="40982" name="Rectangle 26"/>
          <p:cNvSpPr>
            <a:spLocks noChangeArrowheads="1"/>
          </p:cNvSpPr>
          <p:nvPr/>
        </p:nvSpPr>
        <p:spPr bwMode="auto">
          <a:xfrm>
            <a:off x="4495800" y="5715000"/>
            <a:ext cx="1600200" cy="685800"/>
          </a:xfrm>
          <a:prstGeom prst="rect">
            <a:avLst/>
          </a:prstGeom>
          <a:solidFill>
            <a:srgbClr val="FF0000"/>
          </a:solidFill>
          <a:ln w="9525">
            <a:solidFill>
              <a:schemeClr val="tx1"/>
            </a:solidFill>
            <a:miter lim="800000"/>
            <a:headEnd/>
            <a:tailEnd/>
          </a:ln>
        </p:spPr>
        <p:txBody>
          <a:bodyPr wrap="none" anchor="ctr"/>
          <a:lstStyle/>
          <a:p>
            <a:endParaRPr lang="en-US"/>
          </a:p>
        </p:txBody>
      </p:sp>
      <p:sp>
        <p:nvSpPr>
          <p:cNvPr id="40983" name="Rectangle 27"/>
          <p:cNvSpPr>
            <a:spLocks noChangeArrowheads="1"/>
          </p:cNvSpPr>
          <p:nvPr/>
        </p:nvSpPr>
        <p:spPr bwMode="auto">
          <a:xfrm>
            <a:off x="7543800" y="5715000"/>
            <a:ext cx="1600200" cy="685800"/>
          </a:xfrm>
          <a:prstGeom prst="rect">
            <a:avLst/>
          </a:prstGeom>
          <a:solidFill>
            <a:srgbClr val="FF0000"/>
          </a:solidFill>
          <a:ln w="9525">
            <a:solidFill>
              <a:schemeClr val="tx1"/>
            </a:solidFill>
            <a:miter lim="800000"/>
            <a:headEnd/>
            <a:tailEnd/>
          </a:ln>
        </p:spPr>
        <p:txBody>
          <a:bodyPr wrap="none" anchor="ctr"/>
          <a:lstStyle/>
          <a:p>
            <a:endParaRPr lang="en-US"/>
          </a:p>
        </p:txBody>
      </p:sp>
      <p:sp>
        <p:nvSpPr>
          <p:cNvPr id="40984" name="Rectangle 28"/>
          <p:cNvSpPr>
            <a:spLocks noChangeArrowheads="1"/>
          </p:cNvSpPr>
          <p:nvPr/>
        </p:nvSpPr>
        <p:spPr bwMode="auto">
          <a:xfrm>
            <a:off x="1447800" y="5715000"/>
            <a:ext cx="1600200" cy="685800"/>
          </a:xfrm>
          <a:prstGeom prst="rect">
            <a:avLst/>
          </a:prstGeom>
          <a:solidFill>
            <a:srgbClr val="FF0000"/>
          </a:solidFill>
          <a:ln w="9525">
            <a:solidFill>
              <a:schemeClr val="tx1"/>
            </a:solidFill>
            <a:miter lim="800000"/>
            <a:headEnd/>
            <a:tailEnd/>
          </a:ln>
        </p:spPr>
        <p:txBody>
          <a:bodyPr wrap="none" anchor="ctr"/>
          <a:lstStyle/>
          <a:p>
            <a:endParaRPr lang="en-US"/>
          </a:p>
        </p:txBody>
      </p:sp>
      <p:sp>
        <p:nvSpPr>
          <p:cNvPr id="40985" name="Rectangle 29"/>
          <p:cNvSpPr>
            <a:spLocks noChangeArrowheads="1"/>
          </p:cNvSpPr>
          <p:nvPr/>
        </p:nvSpPr>
        <p:spPr bwMode="auto">
          <a:xfrm>
            <a:off x="0" y="5715000"/>
            <a:ext cx="1447800" cy="6858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40986" name="Rectangle 30"/>
          <p:cNvSpPr>
            <a:spLocks noChangeArrowheads="1"/>
          </p:cNvSpPr>
          <p:nvPr/>
        </p:nvSpPr>
        <p:spPr bwMode="auto">
          <a:xfrm>
            <a:off x="3048000" y="5715000"/>
            <a:ext cx="1447800" cy="6858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40987" name="Rectangle 31"/>
          <p:cNvSpPr>
            <a:spLocks noChangeArrowheads="1"/>
          </p:cNvSpPr>
          <p:nvPr/>
        </p:nvSpPr>
        <p:spPr bwMode="auto">
          <a:xfrm>
            <a:off x="6096000" y="5715000"/>
            <a:ext cx="1447800" cy="6858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66592" name="Oval 32"/>
          <p:cNvSpPr>
            <a:spLocks noChangeArrowheads="1"/>
          </p:cNvSpPr>
          <p:nvPr/>
        </p:nvSpPr>
        <p:spPr bwMode="auto">
          <a:xfrm>
            <a:off x="0" y="5943600"/>
            <a:ext cx="228600" cy="228600"/>
          </a:xfrm>
          <a:prstGeom prst="ellipse">
            <a:avLst/>
          </a:prstGeom>
          <a:solidFill>
            <a:srgbClr val="000000"/>
          </a:solidFill>
          <a:ln w="9525">
            <a:solidFill>
              <a:schemeClr val="tx1"/>
            </a:solidFill>
            <a:round/>
            <a:headEnd/>
            <a:tailEnd/>
          </a:ln>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fill="hold" grpId="0" nodeType="withEffect">
                                  <p:stCondLst>
                                    <p:cond delay="0"/>
                                  </p:stCondLst>
                                  <p:childTnLst>
                                    <p:animMotion origin="layout" path="M 3.33333E-6 5.55556E-6 L 0.40833 5.55556E-6 " pathEditMode="relative" ptsTypes="AA">
                                      <p:cBhvr>
                                        <p:cTn id="6" dur="2000" fill="hold"/>
                                        <p:tgtEl>
                                          <p:spTgt spid="66567"/>
                                        </p:tgtEl>
                                        <p:attrNameLst>
                                          <p:attrName>ppt_x</p:attrName>
                                          <p:attrName>ppt_y</p:attrName>
                                        </p:attrNameLst>
                                      </p:cBhvr>
                                    </p:animMotion>
                                  </p:childTnLst>
                                </p:cTn>
                              </p:par>
                              <p:par>
                                <p:cTn id="7" presetID="0" presetClass="path" presetSubtype="0" fill="hold" grpId="1" nodeType="withEffect">
                                  <p:stCondLst>
                                    <p:cond delay="2000"/>
                                  </p:stCondLst>
                                  <p:childTnLst>
                                    <p:animMotion origin="layout" path="M 0.40833 5.55556E-6 L 0.58333 5.55556E-6 " pathEditMode="relative" ptsTypes="AA">
                                      <p:cBhvr>
                                        <p:cTn id="8" dur="5000" fill="hold"/>
                                        <p:tgtEl>
                                          <p:spTgt spid="66567"/>
                                        </p:tgtEl>
                                        <p:attrNameLst>
                                          <p:attrName>ppt_x</p:attrName>
                                          <p:attrName>ppt_y</p:attrName>
                                        </p:attrNameLst>
                                      </p:cBhvr>
                                    </p:animMotion>
                                  </p:childTnLst>
                                </p:cTn>
                              </p:par>
                              <p:par>
                                <p:cTn id="9" presetID="0" presetClass="path" presetSubtype="0" fill="hold" grpId="2" nodeType="withEffect">
                                  <p:stCondLst>
                                    <p:cond delay="7000"/>
                                  </p:stCondLst>
                                  <p:childTnLst>
                                    <p:animMotion origin="layout" path="M 0.58333 4.44444E-6 L 0.98333 4.44444E-6 " pathEditMode="relative" ptsTypes="AA">
                                      <p:cBhvr>
                                        <p:cTn id="10" dur="2000" fill="hold"/>
                                        <p:tgtEl>
                                          <p:spTgt spid="66567"/>
                                        </p:tgtEl>
                                        <p:attrNameLst>
                                          <p:attrName>ppt_x</p:attrName>
                                          <p:attrName>ppt_y</p:attrName>
                                        </p:attrNameLst>
                                      </p:cBhvr>
                                    </p:animMotion>
                                  </p:childTnLst>
                                </p:cTn>
                              </p:par>
                              <p:par>
                                <p:cTn id="11" presetID="0" presetClass="path" presetSubtype="0" fill="hold" grpId="0" nodeType="withEffect">
                                  <p:stCondLst>
                                    <p:cond delay="0"/>
                                  </p:stCondLst>
                                  <p:childTnLst>
                                    <p:animMotion origin="layout" path="M 3.33333E-6 5.55556E-6 L 0.40833 5.55556E-6 " pathEditMode="relative" ptsTypes="AA">
                                      <p:cBhvr>
                                        <p:cTn id="12" dur="2000" fill="hold"/>
                                        <p:tgtEl>
                                          <p:spTgt spid="66582"/>
                                        </p:tgtEl>
                                        <p:attrNameLst>
                                          <p:attrName>ppt_x</p:attrName>
                                          <p:attrName>ppt_y</p:attrName>
                                        </p:attrNameLst>
                                      </p:cBhvr>
                                    </p:animMotion>
                                  </p:childTnLst>
                                </p:cTn>
                              </p:par>
                              <p:par>
                                <p:cTn id="13" presetID="0" presetClass="path" presetSubtype="0" fill="hold" grpId="1" nodeType="withEffect">
                                  <p:stCondLst>
                                    <p:cond delay="2000"/>
                                  </p:stCondLst>
                                  <p:childTnLst>
                                    <p:animMotion origin="layout" path="M 0.40833 5.55556E-6 L 0.58333 5.55556E-6 " pathEditMode="relative" ptsTypes="AA">
                                      <p:cBhvr>
                                        <p:cTn id="14" dur="5000" fill="hold"/>
                                        <p:tgtEl>
                                          <p:spTgt spid="66582"/>
                                        </p:tgtEl>
                                        <p:attrNameLst>
                                          <p:attrName>ppt_x</p:attrName>
                                          <p:attrName>ppt_y</p:attrName>
                                        </p:attrNameLst>
                                      </p:cBhvr>
                                    </p:animMotion>
                                  </p:childTnLst>
                                </p:cTn>
                              </p:par>
                              <p:par>
                                <p:cTn id="15" presetID="0" presetClass="path" presetSubtype="0" fill="hold" grpId="2" nodeType="withEffect">
                                  <p:stCondLst>
                                    <p:cond delay="7000"/>
                                  </p:stCondLst>
                                  <p:childTnLst>
                                    <p:animMotion origin="layout" path="M 0.58333 4.44444E-6 L 0.98333 4.44444E-6 " pathEditMode="relative" ptsTypes="AA">
                                      <p:cBhvr>
                                        <p:cTn id="16" dur="2000" fill="hold"/>
                                        <p:tgtEl>
                                          <p:spTgt spid="66582"/>
                                        </p:tgtEl>
                                        <p:attrNameLst>
                                          <p:attrName>ppt_x</p:attrName>
                                          <p:attrName>ppt_y</p:attrName>
                                        </p:attrNameLst>
                                      </p:cBhvr>
                                    </p:animMotion>
                                  </p:childTnLst>
                                </p:cTn>
                              </p:par>
                              <p:par>
                                <p:cTn id="17" presetID="0" presetClass="path" presetSubtype="0" fill="hold" grpId="0" nodeType="withEffect">
                                  <p:stCondLst>
                                    <p:cond delay="0"/>
                                  </p:stCondLst>
                                  <p:childTnLst>
                                    <p:animMotion origin="layout" path="M -0.00087 -0.0007 C 0.04028 1.11111E-6 0.08142 0.00069 0.10451 -0.0007 C 0.1276 -0.00208 0.13056 -0.00509 0.1375 -0.00903 C 0.14427 -0.01296 0.1434 -0.00463 0.14497 -0.02477 C 0.14635 -0.04491 0.14358 -0.10463 0.14601 -0.12963 C 0.14826 -0.15463 0.15156 -0.16574 0.15868 -0.175 C 0.16615 -0.18426 0.14774 -0.18403 0.18958 -0.18495 C 0.23125 -0.18588 0.32066 -0.18333 0.40972 -0.18079 " pathEditMode="relative" ptsTypes="aaaaaaaA">
                                      <p:cBhvr>
                                        <p:cTn id="18" dur="2700" fill="hold"/>
                                        <p:tgtEl>
                                          <p:spTgt spid="66584"/>
                                        </p:tgtEl>
                                        <p:attrNameLst>
                                          <p:attrName>ppt_x</p:attrName>
                                          <p:attrName>ppt_y</p:attrName>
                                        </p:attrNameLst>
                                      </p:cBhvr>
                                    </p:animMotion>
                                  </p:childTnLst>
                                </p:cTn>
                              </p:par>
                              <p:par>
                                <p:cTn id="19" presetID="0" presetClass="path" presetSubtype="0" fill="hold" grpId="1" nodeType="withEffect">
                                  <p:stCondLst>
                                    <p:cond delay="2700"/>
                                  </p:stCondLst>
                                  <p:childTnLst>
                                    <p:animMotion origin="layout" path="M 0.40955 -0.18078 L 0.58455 -0.18078 " pathEditMode="relative" ptsTypes="AA">
                                      <p:cBhvr>
                                        <p:cTn id="20" dur="5000" fill="hold"/>
                                        <p:tgtEl>
                                          <p:spTgt spid="66584"/>
                                        </p:tgtEl>
                                        <p:attrNameLst>
                                          <p:attrName>ppt_x</p:attrName>
                                          <p:attrName>ppt_y</p:attrName>
                                        </p:attrNameLst>
                                      </p:cBhvr>
                                    </p:animMotion>
                                  </p:childTnLst>
                                </p:cTn>
                              </p:par>
                              <p:par>
                                <p:cTn id="21" presetID="0" presetClass="path" presetSubtype="0" fill="hold" grpId="2" nodeType="withEffect">
                                  <p:stCondLst>
                                    <p:cond delay="7700"/>
                                  </p:stCondLst>
                                  <p:childTnLst>
                                    <p:animMotion origin="layout" path="M 0.58455 -0.18079 C 0.67569 -0.18241 0.76701 -0.18403 0.81111 -0.18079 C 0.85521 -0.17755 0.84305 -0.16991 0.84948 -0.16088 C 0.8559 -0.15185 0.84913 -0.15139 0.84948 -0.12685 C 0.84982 -0.10231 0.84913 -0.03611 0.85156 -0.01343 C 0.85399 0.00926 0.85816 0.00556 0.86423 0.00926 C 0.87031 0.01296 0.86788 0.00926 0.88767 0.00926 C 0.90746 0.00926 0.94548 0.00926 0.98351 0.00926 " pathEditMode="relative" ptsTypes="aaaaaaaA">
                                      <p:cBhvr>
                                        <p:cTn id="22" dur="2700" fill="hold"/>
                                        <p:tgtEl>
                                          <p:spTgt spid="66584"/>
                                        </p:tgtEl>
                                        <p:attrNameLst>
                                          <p:attrName>ppt_x</p:attrName>
                                          <p:attrName>ppt_y</p:attrName>
                                        </p:attrNameLst>
                                      </p:cBhvr>
                                    </p:animMotion>
                                  </p:childTnLst>
                                </p:cTn>
                              </p:par>
                              <p:par>
                                <p:cTn id="23" presetID="0" presetClass="path" presetSubtype="0" fill="hold" grpId="0" nodeType="withEffect">
                                  <p:stCondLst>
                                    <p:cond delay="0"/>
                                  </p:stCondLst>
                                  <p:childTnLst>
                                    <p:animMotion origin="layout" path="M -0.00087 -0.0007 C 0.04028 4.44444E-6 0.08108 -0.00162 0.10451 -0.0007 C 0.12795 0.00023 0.13212 -0.00394 0.13906 0.00509 C 0.1467 0.01412 0.14635 0.04189 0.14809 0.05324 C 0.14948 0.06458 0.14809 0.06365 0.14913 0.07314 C 0.14965 0.08263 0.14601 0.09976 0.1533 0.10995 C 0.16024 0.12013 0.14896 0.13009 0.19167 0.13425 C 0.23472 0.13842 0.36528 0.13541 0.41094 0.13564 " pathEditMode="relative" rAng="0" ptsTypes="aaaaaaaa">
                                      <p:cBhvr>
                                        <p:cTn id="24" dur="2700" fill="hold"/>
                                        <p:tgtEl>
                                          <p:spTgt spid="66585"/>
                                        </p:tgtEl>
                                        <p:attrNameLst>
                                          <p:attrName>ppt_x</p:attrName>
                                          <p:attrName>ppt_y</p:attrName>
                                        </p:attrNameLst>
                                      </p:cBhvr>
                                      <p:rCtr x="206" y="68"/>
                                    </p:animMotion>
                                  </p:childTnLst>
                                </p:cTn>
                              </p:par>
                              <p:par>
                                <p:cTn id="25" presetID="0" presetClass="path" presetSubtype="0" fill="hold" grpId="1" nodeType="withEffect">
                                  <p:stCondLst>
                                    <p:cond delay="2700"/>
                                  </p:stCondLst>
                                  <p:childTnLst>
                                    <p:animMotion origin="layout" path="M 0.41094 0.13564 L 0.58594 0.13564 " pathEditMode="relative" rAng="0" ptsTypes="AA">
                                      <p:cBhvr>
                                        <p:cTn id="26" dur="5000" fill="hold"/>
                                        <p:tgtEl>
                                          <p:spTgt spid="66585"/>
                                        </p:tgtEl>
                                        <p:attrNameLst>
                                          <p:attrName>ppt_x</p:attrName>
                                          <p:attrName>ppt_y</p:attrName>
                                        </p:attrNameLst>
                                      </p:cBhvr>
                                      <p:rCtr x="87" y="0"/>
                                    </p:animMotion>
                                  </p:childTnLst>
                                </p:cTn>
                              </p:par>
                              <p:par>
                                <p:cTn id="27" presetID="0" presetClass="path" presetSubtype="0" fill="hold" grpId="2" nodeType="withEffect">
                                  <p:stCondLst>
                                    <p:cond delay="7700"/>
                                  </p:stCondLst>
                                  <p:childTnLst>
                                    <p:animMotion origin="layout" path="M 0.58646 0.13981 C 0.62292 0.13888 0.76163 0.14236 0.80556 0.13425 C 0.84948 0.12615 0.84253 0.10555 0.85035 0.09166 C 0.85816 0.07777 0.85208 0.0625 0.85243 0.05046 C 0.85278 0.03842 0.85122 0.02754 0.85243 0.01921 C 0.85365 0.01088 0.85382 0.00463 0.8599 0.00092 C 0.86597 -0.00278 0.86806 -0.00255 0.88854 -0.00348 C 0.90903 -0.0044 0.96354 -0.00463 0.98316 -0.00487 " pathEditMode="relative" rAng="0" ptsTypes="aaaaaaaa">
                                      <p:cBhvr>
                                        <p:cTn id="28" dur="2700" fill="hold"/>
                                        <p:tgtEl>
                                          <p:spTgt spid="66585"/>
                                        </p:tgtEl>
                                        <p:attrNameLst>
                                          <p:attrName>ppt_x</p:attrName>
                                          <p:attrName>ppt_y</p:attrName>
                                        </p:attrNameLst>
                                      </p:cBhvr>
                                      <p:rCtr x="198" y="-71"/>
                                    </p:animMotion>
                                  </p:childTnLst>
                                </p:cTn>
                              </p:par>
                              <p:par>
                                <p:cTn id="29" presetID="0" presetClass="path" presetSubtype="0" fill="hold" grpId="0" nodeType="withEffect">
                                  <p:stCondLst>
                                    <p:cond delay="0"/>
                                  </p:stCondLst>
                                  <p:childTnLst>
                                    <p:animMotion origin="layout" path="M 3.33333E-6 4.44444E-6 L 0.14166 4.44444E-6 " pathEditMode="relative" ptsTypes="AA">
                                      <p:cBhvr>
                                        <p:cTn id="30" dur="700" fill="hold"/>
                                        <p:tgtEl>
                                          <p:spTgt spid="66592"/>
                                        </p:tgtEl>
                                        <p:attrNameLst>
                                          <p:attrName>ppt_x</p:attrName>
                                          <p:attrName>ppt_y</p:attrName>
                                        </p:attrNameLst>
                                      </p:cBhvr>
                                    </p:animMotion>
                                  </p:childTnLst>
                                </p:cTn>
                              </p:par>
                              <p:par>
                                <p:cTn id="31" presetID="0" presetClass="path" presetSubtype="0" fill="hold" grpId="1" nodeType="withEffect">
                                  <p:stCondLst>
                                    <p:cond delay="700"/>
                                  </p:stCondLst>
                                  <p:childTnLst>
                                    <p:animMotion origin="layout" path="M 0.14166 4.44444E-6 L 0.31666 4.44444E-6 " pathEditMode="relative" ptsTypes="AA">
                                      <p:cBhvr>
                                        <p:cTn id="32" dur="5000" fill="hold"/>
                                        <p:tgtEl>
                                          <p:spTgt spid="66592"/>
                                        </p:tgtEl>
                                        <p:attrNameLst>
                                          <p:attrName>ppt_x</p:attrName>
                                          <p:attrName>ppt_y</p:attrName>
                                        </p:attrNameLst>
                                      </p:cBhvr>
                                    </p:animMotion>
                                  </p:childTnLst>
                                </p:cTn>
                              </p:par>
                              <p:par>
                                <p:cTn id="33" presetID="0" presetClass="path" presetSubtype="0" fill="hold" grpId="2" nodeType="withEffect">
                                  <p:stCondLst>
                                    <p:cond delay="5700"/>
                                  </p:stCondLst>
                                  <p:childTnLst>
                                    <p:animMotion origin="layout" path="M 0.31666 4.44444E-6 L 0.475 4.44444E-6 " pathEditMode="relative" ptsTypes="AA">
                                      <p:cBhvr>
                                        <p:cTn id="34" dur="700" fill="hold"/>
                                        <p:tgtEl>
                                          <p:spTgt spid="66592"/>
                                        </p:tgtEl>
                                        <p:attrNameLst>
                                          <p:attrName>ppt_x</p:attrName>
                                          <p:attrName>ppt_y</p:attrName>
                                        </p:attrNameLst>
                                      </p:cBhvr>
                                    </p:animMotion>
                                  </p:childTnLst>
                                </p:cTn>
                              </p:par>
                              <p:par>
                                <p:cTn id="35" presetID="0" presetClass="path" presetSubtype="0" fill="hold" grpId="3" nodeType="withEffect">
                                  <p:stCondLst>
                                    <p:cond delay="6400"/>
                                  </p:stCondLst>
                                  <p:childTnLst>
                                    <p:animMotion origin="layout" path="M 0.475 4.44444E-6 L 0.65 4.44444E-6 " pathEditMode="relative" ptsTypes="AA">
                                      <p:cBhvr>
                                        <p:cTn id="36" dur="5000" fill="hold"/>
                                        <p:tgtEl>
                                          <p:spTgt spid="66592"/>
                                        </p:tgtEl>
                                        <p:attrNameLst>
                                          <p:attrName>ppt_x</p:attrName>
                                          <p:attrName>ppt_y</p:attrName>
                                        </p:attrNameLst>
                                      </p:cBhvr>
                                    </p:animMotion>
                                  </p:childTnLst>
                                </p:cTn>
                              </p:par>
                              <p:par>
                                <p:cTn id="37" presetID="0" presetClass="path" presetSubtype="0" fill="hold" grpId="4" nodeType="withEffect">
                                  <p:stCondLst>
                                    <p:cond delay="11400"/>
                                  </p:stCondLst>
                                  <p:childTnLst>
                                    <p:animMotion origin="layout" path="M 0.65 4.44444E-6 L 0.80833 4.44444E-6 " pathEditMode="relative" ptsTypes="AA">
                                      <p:cBhvr>
                                        <p:cTn id="38" dur="700" fill="hold"/>
                                        <p:tgtEl>
                                          <p:spTgt spid="66592"/>
                                        </p:tgtEl>
                                        <p:attrNameLst>
                                          <p:attrName>ppt_x</p:attrName>
                                          <p:attrName>ppt_y</p:attrName>
                                        </p:attrNameLst>
                                      </p:cBhvr>
                                    </p:animMotion>
                                  </p:childTnLst>
                                </p:cTn>
                              </p:par>
                              <p:par>
                                <p:cTn id="39" presetID="0" presetClass="path" presetSubtype="0" fill="hold" grpId="5" nodeType="withEffect">
                                  <p:stCondLst>
                                    <p:cond delay="12100"/>
                                  </p:stCondLst>
                                  <p:childTnLst>
                                    <p:animMotion origin="layout" path="M 0.80833 4.44444E-6 L 0.98333 4.44444E-6 " pathEditMode="relative" ptsTypes="AA">
                                      <p:cBhvr>
                                        <p:cTn id="40" dur="5000" fill="hold"/>
                                        <p:tgtEl>
                                          <p:spTgt spid="6659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7" grpId="0" animBg="1"/>
      <p:bldP spid="66567" grpId="1" animBg="1"/>
      <p:bldP spid="66567" grpId="2" animBg="1"/>
      <p:bldP spid="66582" grpId="0" animBg="1"/>
      <p:bldP spid="66582" grpId="1" animBg="1"/>
      <p:bldP spid="66582" grpId="2" animBg="1"/>
      <p:bldP spid="66584" grpId="0" animBg="1"/>
      <p:bldP spid="66584" grpId="1" animBg="1"/>
      <p:bldP spid="66584" grpId="2" animBg="1"/>
      <p:bldP spid="66585" grpId="0" animBg="1"/>
      <p:bldP spid="66585" grpId="1" animBg="1"/>
      <p:bldP spid="66585" grpId="2" animBg="1"/>
      <p:bldP spid="66592" grpId="0" animBg="1"/>
      <p:bldP spid="66592" grpId="1" animBg="1"/>
      <p:bldP spid="66592" grpId="2" animBg="1"/>
      <p:bldP spid="66592" grpId="3" animBg="1"/>
      <p:bldP spid="66592" grpId="4" animBg="1"/>
      <p:bldP spid="66592" grpId="5"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defRPr/>
            </a:pPr>
            <a:r>
              <a:rPr lang="en-US" smtClean="0"/>
              <a:t>Electrical circuits</a:t>
            </a:r>
          </a:p>
        </p:txBody>
      </p:sp>
      <p:sp>
        <p:nvSpPr>
          <p:cNvPr id="34819" name="Rectangle 3"/>
          <p:cNvSpPr>
            <a:spLocks noGrp="1" noChangeArrowheads="1"/>
          </p:cNvSpPr>
          <p:nvPr>
            <p:ph type="body" idx="1"/>
          </p:nvPr>
        </p:nvSpPr>
        <p:spPr/>
        <p:txBody>
          <a:bodyPr/>
          <a:lstStyle/>
          <a:p>
            <a:pPr eaLnBrk="1" hangingPunct="1">
              <a:defRPr/>
            </a:pPr>
            <a:r>
              <a:rPr lang="en-US" smtClean="0"/>
              <a:t>Pro’s and cons of series and parallel circuits.</a:t>
            </a:r>
          </a:p>
          <a:p>
            <a:pPr lvl="1" eaLnBrk="1" hangingPunct="1">
              <a:defRPr/>
            </a:pPr>
            <a:r>
              <a:rPr lang="en-US" smtClean="0"/>
              <a:t>Series</a:t>
            </a:r>
          </a:p>
          <a:p>
            <a:pPr lvl="2" eaLnBrk="1" hangingPunct="1">
              <a:defRPr/>
            </a:pPr>
            <a:r>
              <a:rPr lang="en-US" smtClean="0"/>
              <a:t>Pro’s</a:t>
            </a:r>
          </a:p>
          <a:p>
            <a:pPr lvl="3" eaLnBrk="1" hangingPunct="1">
              <a:defRPr/>
            </a:pPr>
            <a:r>
              <a:rPr lang="en-US" smtClean="0"/>
              <a:t>Simple to make and easy to follow.</a:t>
            </a:r>
          </a:p>
          <a:p>
            <a:pPr lvl="2" eaLnBrk="1" hangingPunct="1">
              <a:defRPr/>
            </a:pPr>
            <a:r>
              <a:rPr lang="en-US" smtClean="0"/>
              <a:t>Con’s</a:t>
            </a:r>
          </a:p>
          <a:p>
            <a:pPr lvl="3" eaLnBrk="1" hangingPunct="1">
              <a:defRPr/>
            </a:pPr>
            <a:r>
              <a:rPr lang="en-US" smtClean="0"/>
              <a:t>Limited control over the circuit and when one load is broken, the entire circuit won’t work.</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defRPr/>
            </a:pPr>
            <a:r>
              <a:rPr lang="en-US" smtClean="0"/>
              <a:t>Electrical circuits</a:t>
            </a:r>
          </a:p>
        </p:txBody>
      </p:sp>
      <p:sp>
        <p:nvSpPr>
          <p:cNvPr id="35843" name="Rectangle 3"/>
          <p:cNvSpPr>
            <a:spLocks noGrp="1" noChangeArrowheads="1"/>
          </p:cNvSpPr>
          <p:nvPr>
            <p:ph type="body" idx="1"/>
          </p:nvPr>
        </p:nvSpPr>
        <p:spPr/>
        <p:txBody>
          <a:bodyPr/>
          <a:lstStyle/>
          <a:p>
            <a:pPr eaLnBrk="1" hangingPunct="1">
              <a:defRPr/>
            </a:pPr>
            <a:r>
              <a:rPr lang="en-US" smtClean="0"/>
              <a:t>Pro’s and cons of series and parallel circuits.</a:t>
            </a:r>
          </a:p>
          <a:p>
            <a:pPr lvl="1" eaLnBrk="1" hangingPunct="1">
              <a:defRPr/>
            </a:pPr>
            <a:r>
              <a:rPr lang="en-US" smtClean="0"/>
              <a:t>Parallel</a:t>
            </a:r>
          </a:p>
          <a:p>
            <a:pPr lvl="2" eaLnBrk="1" hangingPunct="1">
              <a:defRPr/>
            </a:pPr>
            <a:r>
              <a:rPr lang="en-US" smtClean="0"/>
              <a:t>Pro’s</a:t>
            </a:r>
          </a:p>
          <a:p>
            <a:pPr lvl="3" eaLnBrk="1" hangingPunct="1">
              <a:defRPr/>
            </a:pPr>
            <a:r>
              <a:rPr lang="en-US" smtClean="0"/>
              <a:t>Lots of control over the circuit and not all loads have to be working at the same time</a:t>
            </a:r>
          </a:p>
          <a:p>
            <a:pPr lvl="2" eaLnBrk="1" hangingPunct="1">
              <a:defRPr/>
            </a:pPr>
            <a:r>
              <a:rPr lang="en-US" smtClean="0"/>
              <a:t>Con’s</a:t>
            </a:r>
          </a:p>
          <a:p>
            <a:pPr lvl="3" eaLnBrk="1" hangingPunct="1">
              <a:defRPr/>
            </a:pPr>
            <a:r>
              <a:rPr lang="en-US" smtClean="0"/>
              <a:t>Much more complex and difficult to follow.</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defRPr/>
            </a:pPr>
            <a:r>
              <a:rPr lang="en-US" smtClean="0"/>
              <a:t>Multimeter</a:t>
            </a:r>
          </a:p>
        </p:txBody>
      </p:sp>
      <p:sp>
        <p:nvSpPr>
          <p:cNvPr id="30723" name="Rectangle 3"/>
          <p:cNvSpPr>
            <a:spLocks noGrp="1" noChangeArrowheads="1"/>
          </p:cNvSpPr>
          <p:nvPr>
            <p:ph type="body" idx="1"/>
          </p:nvPr>
        </p:nvSpPr>
        <p:spPr>
          <a:xfrm>
            <a:off x="457200" y="1676400"/>
            <a:ext cx="8229600" cy="4419600"/>
          </a:xfrm>
        </p:spPr>
        <p:txBody>
          <a:bodyPr/>
          <a:lstStyle/>
          <a:p>
            <a:pPr eaLnBrk="1" hangingPunct="1">
              <a:lnSpc>
                <a:spcPct val="90000"/>
              </a:lnSpc>
              <a:defRPr/>
            </a:pPr>
            <a:r>
              <a:rPr lang="en-US" sz="2800" smtClean="0"/>
              <a:t>A </a:t>
            </a:r>
            <a:r>
              <a:rPr lang="en-US" sz="2800" u="sng" smtClean="0"/>
              <a:t>multimeter</a:t>
            </a:r>
            <a:r>
              <a:rPr lang="en-US" sz="2800" smtClean="0"/>
              <a:t> is a device that can measure potential, current and resistance in one machine.</a:t>
            </a:r>
          </a:p>
          <a:p>
            <a:pPr eaLnBrk="1" hangingPunct="1">
              <a:lnSpc>
                <a:spcPct val="90000"/>
              </a:lnSpc>
              <a:buFont typeface="Wingdings" pitchFamily="2" charset="2"/>
              <a:buNone/>
              <a:defRPr/>
            </a:pPr>
            <a:endParaRPr lang="en-US" sz="2800" smtClean="0"/>
          </a:p>
          <a:p>
            <a:pPr eaLnBrk="1" hangingPunct="1">
              <a:lnSpc>
                <a:spcPct val="90000"/>
              </a:lnSpc>
              <a:defRPr/>
            </a:pPr>
            <a:r>
              <a:rPr lang="en-US" sz="2800" smtClean="0"/>
              <a:t>When using a multimeter in a circuit, it must be connected properly to get a correct reading</a:t>
            </a:r>
          </a:p>
          <a:p>
            <a:pPr eaLnBrk="1" hangingPunct="1">
              <a:lnSpc>
                <a:spcPct val="90000"/>
              </a:lnSpc>
              <a:buFont typeface="Wingdings" pitchFamily="2" charset="2"/>
              <a:buNone/>
              <a:defRPr/>
            </a:pPr>
            <a:endParaRPr lang="en-US" sz="2800" smtClean="0"/>
          </a:p>
          <a:p>
            <a:pPr lvl="1" eaLnBrk="1" hangingPunct="1">
              <a:lnSpc>
                <a:spcPct val="90000"/>
              </a:lnSpc>
              <a:defRPr/>
            </a:pPr>
            <a:r>
              <a:rPr lang="en-US" sz="2400" smtClean="0"/>
              <a:t>When using as a </a:t>
            </a:r>
            <a:r>
              <a:rPr lang="en-US" sz="2400" u="sng" smtClean="0"/>
              <a:t>voltmeter</a:t>
            </a:r>
            <a:r>
              <a:rPr lang="en-US" sz="2400" smtClean="0"/>
              <a:t> or </a:t>
            </a:r>
            <a:r>
              <a:rPr lang="en-US" sz="2400" u="sng" smtClean="0"/>
              <a:t>ohmmeter</a:t>
            </a:r>
            <a:r>
              <a:rPr lang="en-US" sz="2400" smtClean="0"/>
              <a:t>, it must be connected in </a:t>
            </a:r>
            <a:r>
              <a:rPr lang="en-US" sz="2400" u="sng" smtClean="0"/>
              <a:t>parallel</a:t>
            </a:r>
            <a:r>
              <a:rPr lang="en-US" sz="2400" smtClean="0"/>
              <a:t> to the circuit</a:t>
            </a:r>
          </a:p>
          <a:p>
            <a:pPr lvl="1" eaLnBrk="1" hangingPunct="1">
              <a:lnSpc>
                <a:spcPct val="90000"/>
              </a:lnSpc>
              <a:defRPr/>
            </a:pPr>
            <a:r>
              <a:rPr lang="en-US" sz="2400" smtClean="0"/>
              <a:t>When used as an </a:t>
            </a:r>
            <a:r>
              <a:rPr lang="en-US" sz="2400" u="sng" smtClean="0"/>
              <a:t>ammeter</a:t>
            </a:r>
            <a:r>
              <a:rPr lang="en-US" sz="2400" smtClean="0"/>
              <a:t>, it must be connected in a </a:t>
            </a:r>
            <a:r>
              <a:rPr lang="en-US" sz="2400" u="sng" smtClean="0"/>
              <a:t>series</a:t>
            </a:r>
            <a:r>
              <a:rPr lang="en-US" sz="2400" smtClean="0"/>
              <a:t> in the circuit</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Box 4"/>
          <p:cNvSpPr txBox="1">
            <a:spLocks noChangeArrowheads="1"/>
          </p:cNvSpPr>
          <p:nvPr/>
        </p:nvSpPr>
        <p:spPr bwMode="auto">
          <a:xfrm>
            <a:off x="228600" y="228600"/>
            <a:ext cx="2819400" cy="779463"/>
          </a:xfrm>
          <a:prstGeom prst="rect">
            <a:avLst/>
          </a:prstGeom>
          <a:noFill/>
          <a:ln w="9525">
            <a:noFill/>
            <a:miter lim="800000"/>
            <a:headEnd/>
            <a:tailEnd/>
          </a:ln>
        </p:spPr>
        <p:txBody>
          <a:bodyPr>
            <a:spAutoFit/>
          </a:bodyPr>
          <a:lstStyle/>
          <a:p>
            <a:pPr>
              <a:spcBef>
                <a:spcPct val="50000"/>
              </a:spcBef>
            </a:pPr>
            <a:r>
              <a:rPr lang="en-US"/>
              <a:t>Voltmetre or ohmmetre</a:t>
            </a:r>
          </a:p>
          <a:p>
            <a:pPr>
              <a:spcBef>
                <a:spcPct val="50000"/>
              </a:spcBef>
            </a:pPr>
            <a:r>
              <a:rPr lang="en-US"/>
              <a:t>-Connect in parallel</a:t>
            </a:r>
          </a:p>
        </p:txBody>
      </p:sp>
      <p:sp>
        <p:nvSpPr>
          <p:cNvPr id="45059" name="Line 5"/>
          <p:cNvSpPr>
            <a:spLocks noChangeShapeType="1"/>
          </p:cNvSpPr>
          <p:nvPr/>
        </p:nvSpPr>
        <p:spPr bwMode="auto">
          <a:xfrm>
            <a:off x="0" y="3429000"/>
            <a:ext cx="9144000" cy="0"/>
          </a:xfrm>
          <a:prstGeom prst="line">
            <a:avLst/>
          </a:prstGeom>
          <a:noFill/>
          <a:ln w="38100">
            <a:solidFill>
              <a:schemeClr val="tx1"/>
            </a:solidFill>
            <a:round/>
            <a:headEnd/>
            <a:tailEnd/>
          </a:ln>
        </p:spPr>
        <p:txBody>
          <a:bodyPr/>
          <a:lstStyle/>
          <a:p>
            <a:endParaRPr lang="en-US"/>
          </a:p>
        </p:txBody>
      </p:sp>
      <p:pic>
        <p:nvPicPr>
          <p:cNvPr id="45060" name="Picture 6" descr="Battery_9V"/>
          <p:cNvPicPr>
            <a:picLocks noChangeAspect="1" noChangeArrowheads="1"/>
          </p:cNvPicPr>
          <p:nvPr/>
        </p:nvPicPr>
        <p:blipFill>
          <a:blip r:embed="rId2" cstate="print"/>
          <a:srcRect/>
          <a:stretch>
            <a:fillRect/>
          </a:stretch>
        </p:blipFill>
        <p:spPr bwMode="auto">
          <a:xfrm>
            <a:off x="2286000" y="5181600"/>
            <a:ext cx="538163" cy="538163"/>
          </a:xfrm>
          <a:prstGeom prst="rect">
            <a:avLst/>
          </a:prstGeom>
          <a:noFill/>
          <a:ln w="9525">
            <a:noFill/>
            <a:miter lim="800000"/>
            <a:headEnd/>
            <a:tailEnd/>
          </a:ln>
        </p:spPr>
      </p:pic>
      <p:pic>
        <p:nvPicPr>
          <p:cNvPr id="45061" name="Picture 8" descr="2292light_switch"/>
          <p:cNvPicPr>
            <a:picLocks noChangeAspect="1" noChangeArrowheads="1"/>
          </p:cNvPicPr>
          <p:nvPr/>
        </p:nvPicPr>
        <p:blipFill>
          <a:blip r:embed="rId3" cstate="print"/>
          <a:srcRect/>
          <a:stretch>
            <a:fillRect/>
          </a:stretch>
        </p:blipFill>
        <p:spPr bwMode="auto">
          <a:xfrm>
            <a:off x="3810000" y="3962400"/>
            <a:ext cx="555625" cy="855663"/>
          </a:xfrm>
          <a:prstGeom prst="rect">
            <a:avLst/>
          </a:prstGeom>
          <a:noFill/>
          <a:ln w="9525">
            <a:noFill/>
            <a:miter lim="800000"/>
            <a:headEnd/>
            <a:tailEnd/>
          </a:ln>
        </p:spPr>
      </p:pic>
      <p:pic>
        <p:nvPicPr>
          <p:cNvPr id="45062" name="Picture 9" descr="electric-light-bulb_web1"/>
          <p:cNvPicPr>
            <a:picLocks noChangeAspect="1" noChangeArrowheads="1"/>
          </p:cNvPicPr>
          <p:nvPr/>
        </p:nvPicPr>
        <p:blipFill>
          <a:blip r:embed="rId4" cstate="print"/>
          <a:srcRect/>
          <a:stretch>
            <a:fillRect/>
          </a:stretch>
        </p:blipFill>
        <p:spPr bwMode="auto">
          <a:xfrm>
            <a:off x="6553200" y="5257800"/>
            <a:ext cx="642938" cy="965200"/>
          </a:xfrm>
          <a:prstGeom prst="rect">
            <a:avLst/>
          </a:prstGeom>
          <a:noFill/>
          <a:ln w="9525">
            <a:noFill/>
            <a:miter lim="800000"/>
            <a:headEnd/>
            <a:tailEnd/>
          </a:ln>
        </p:spPr>
      </p:pic>
      <p:sp>
        <p:nvSpPr>
          <p:cNvPr id="45063" name="Freeform 14"/>
          <p:cNvSpPr>
            <a:spLocks/>
          </p:cNvSpPr>
          <p:nvPr/>
        </p:nvSpPr>
        <p:spPr bwMode="auto">
          <a:xfrm>
            <a:off x="2311400" y="4775200"/>
            <a:ext cx="1803400" cy="444500"/>
          </a:xfrm>
          <a:custGeom>
            <a:avLst/>
            <a:gdLst>
              <a:gd name="T0" fmla="*/ 2147483647 w 1136"/>
              <a:gd name="T1" fmla="*/ 2147483647 h 280"/>
              <a:gd name="T2" fmla="*/ 2147483647 w 1136"/>
              <a:gd name="T3" fmla="*/ 2147483647 h 280"/>
              <a:gd name="T4" fmla="*/ 2147483647 w 1136"/>
              <a:gd name="T5" fmla="*/ 2147483647 h 280"/>
              <a:gd name="T6" fmla="*/ 2147483647 w 1136"/>
              <a:gd name="T7" fmla="*/ 2147483647 h 280"/>
              <a:gd name="T8" fmla="*/ 2147483647 w 1136"/>
              <a:gd name="T9" fmla="*/ 2147483647 h 280"/>
              <a:gd name="T10" fmla="*/ 0 60000 65536"/>
              <a:gd name="T11" fmla="*/ 0 60000 65536"/>
              <a:gd name="T12" fmla="*/ 0 60000 65536"/>
              <a:gd name="T13" fmla="*/ 0 60000 65536"/>
              <a:gd name="T14" fmla="*/ 0 60000 65536"/>
              <a:gd name="T15" fmla="*/ 0 w 1136"/>
              <a:gd name="T16" fmla="*/ 0 h 280"/>
              <a:gd name="T17" fmla="*/ 1136 w 1136"/>
              <a:gd name="T18" fmla="*/ 280 h 280"/>
            </a:gdLst>
            <a:ahLst/>
            <a:cxnLst>
              <a:cxn ang="T10">
                <a:pos x="T0" y="T1"/>
              </a:cxn>
              <a:cxn ang="T11">
                <a:pos x="T2" y="T3"/>
              </a:cxn>
              <a:cxn ang="T12">
                <a:pos x="T4" y="T5"/>
              </a:cxn>
              <a:cxn ang="T13">
                <a:pos x="T6" y="T7"/>
              </a:cxn>
              <a:cxn ang="T14">
                <a:pos x="T8" y="T9"/>
              </a:cxn>
            </a:cxnLst>
            <a:rect l="T15" t="T16" r="T17" b="T18"/>
            <a:pathLst>
              <a:path w="1136" h="280">
                <a:moveTo>
                  <a:pt x="80" y="256"/>
                </a:moveTo>
                <a:cubicBezTo>
                  <a:pt x="40" y="144"/>
                  <a:pt x="0" y="32"/>
                  <a:pt x="128" y="16"/>
                </a:cubicBezTo>
                <a:cubicBezTo>
                  <a:pt x="256" y="0"/>
                  <a:pt x="688" y="120"/>
                  <a:pt x="848" y="160"/>
                </a:cubicBezTo>
                <a:cubicBezTo>
                  <a:pt x="1008" y="200"/>
                  <a:pt x="1040" y="280"/>
                  <a:pt x="1088" y="256"/>
                </a:cubicBezTo>
                <a:cubicBezTo>
                  <a:pt x="1136" y="232"/>
                  <a:pt x="1136" y="124"/>
                  <a:pt x="1136" y="16"/>
                </a:cubicBezTo>
              </a:path>
            </a:pathLst>
          </a:custGeom>
          <a:noFill/>
          <a:ln w="12700">
            <a:solidFill>
              <a:srgbClr val="000000"/>
            </a:solidFill>
            <a:round/>
            <a:headEnd/>
            <a:tailEnd/>
          </a:ln>
        </p:spPr>
        <p:txBody>
          <a:bodyPr/>
          <a:lstStyle/>
          <a:p>
            <a:endParaRPr lang="en-US"/>
          </a:p>
        </p:txBody>
      </p:sp>
      <p:sp>
        <p:nvSpPr>
          <p:cNvPr id="45064" name="Freeform 16"/>
          <p:cNvSpPr>
            <a:spLocks/>
          </p:cNvSpPr>
          <p:nvPr/>
        </p:nvSpPr>
        <p:spPr bwMode="auto">
          <a:xfrm>
            <a:off x="2603500" y="5029200"/>
            <a:ext cx="4406900" cy="1612900"/>
          </a:xfrm>
          <a:custGeom>
            <a:avLst/>
            <a:gdLst>
              <a:gd name="T0" fmla="*/ 2147483647 w 1912"/>
              <a:gd name="T1" fmla="*/ 2147483647 h 1016"/>
              <a:gd name="T2" fmla="*/ 2147483647 w 1912"/>
              <a:gd name="T3" fmla="*/ 2147483647 h 1016"/>
              <a:gd name="T4" fmla="*/ 2147483647 w 1912"/>
              <a:gd name="T5" fmla="*/ 2147483647 h 1016"/>
              <a:gd name="T6" fmla="*/ 2147483647 w 1912"/>
              <a:gd name="T7" fmla="*/ 2147483647 h 1016"/>
              <a:gd name="T8" fmla="*/ 2147483647 w 1912"/>
              <a:gd name="T9" fmla="*/ 2147483647 h 1016"/>
              <a:gd name="T10" fmla="*/ 2147483647 w 1912"/>
              <a:gd name="T11" fmla="*/ 2147483647 h 1016"/>
              <a:gd name="T12" fmla="*/ 2147483647 w 1912"/>
              <a:gd name="T13" fmla="*/ 2147483647 h 1016"/>
              <a:gd name="T14" fmla="*/ 0 60000 65536"/>
              <a:gd name="T15" fmla="*/ 0 60000 65536"/>
              <a:gd name="T16" fmla="*/ 0 60000 65536"/>
              <a:gd name="T17" fmla="*/ 0 60000 65536"/>
              <a:gd name="T18" fmla="*/ 0 60000 65536"/>
              <a:gd name="T19" fmla="*/ 0 60000 65536"/>
              <a:gd name="T20" fmla="*/ 0 60000 65536"/>
              <a:gd name="T21" fmla="*/ 0 w 1912"/>
              <a:gd name="T22" fmla="*/ 0 h 1016"/>
              <a:gd name="T23" fmla="*/ 1912 w 1912"/>
              <a:gd name="T24" fmla="*/ 1016 h 10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12" h="1016">
                <a:moveTo>
                  <a:pt x="40" y="96"/>
                </a:moveTo>
                <a:cubicBezTo>
                  <a:pt x="20" y="76"/>
                  <a:pt x="0" y="56"/>
                  <a:pt x="40" y="48"/>
                </a:cubicBezTo>
                <a:cubicBezTo>
                  <a:pt x="80" y="40"/>
                  <a:pt x="224" y="0"/>
                  <a:pt x="280" y="48"/>
                </a:cubicBezTo>
                <a:cubicBezTo>
                  <a:pt x="336" y="96"/>
                  <a:pt x="256" y="192"/>
                  <a:pt x="376" y="336"/>
                </a:cubicBezTo>
                <a:cubicBezTo>
                  <a:pt x="496" y="480"/>
                  <a:pt x="768" y="808"/>
                  <a:pt x="1000" y="912"/>
                </a:cubicBezTo>
                <a:cubicBezTo>
                  <a:pt x="1232" y="1016"/>
                  <a:pt x="1624" y="992"/>
                  <a:pt x="1768" y="960"/>
                </a:cubicBezTo>
                <a:cubicBezTo>
                  <a:pt x="1912" y="928"/>
                  <a:pt x="1888" y="824"/>
                  <a:pt x="1864" y="720"/>
                </a:cubicBezTo>
              </a:path>
            </a:pathLst>
          </a:custGeom>
          <a:noFill/>
          <a:ln w="9525">
            <a:solidFill>
              <a:srgbClr val="000000"/>
            </a:solidFill>
            <a:round/>
            <a:headEnd/>
            <a:tailEnd/>
          </a:ln>
        </p:spPr>
        <p:txBody>
          <a:bodyPr/>
          <a:lstStyle/>
          <a:p>
            <a:endParaRPr lang="en-US"/>
          </a:p>
        </p:txBody>
      </p:sp>
      <p:pic>
        <p:nvPicPr>
          <p:cNvPr id="45065" name="Picture 18" descr="C200716142930341824_Digital_Multimeter_VC9805"/>
          <p:cNvPicPr>
            <a:picLocks noChangeAspect="1" noChangeArrowheads="1"/>
          </p:cNvPicPr>
          <p:nvPr/>
        </p:nvPicPr>
        <p:blipFill>
          <a:blip r:embed="rId5" cstate="print"/>
          <a:srcRect/>
          <a:stretch>
            <a:fillRect/>
          </a:stretch>
        </p:blipFill>
        <p:spPr bwMode="auto">
          <a:xfrm>
            <a:off x="6858000" y="1447800"/>
            <a:ext cx="1016000" cy="1524000"/>
          </a:xfrm>
          <a:prstGeom prst="rect">
            <a:avLst/>
          </a:prstGeom>
          <a:noFill/>
          <a:ln w="9525">
            <a:noFill/>
            <a:miter lim="800000"/>
            <a:headEnd/>
            <a:tailEnd/>
          </a:ln>
        </p:spPr>
      </p:pic>
      <p:sp>
        <p:nvSpPr>
          <p:cNvPr id="45066" name="Freeform 19"/>
          <p:cNvSpPr>
            <a:spLocks/>
          </p:cNvSpPr>
          <p:nvPr/>
        </p:nvSpPr>
        <p:spPr bwMode="auto">
          <a:xfrm>
            <a:off x="5867400" y="1333500"/>
            <a:ext cx="1270000" cy="1879600"/>
          </a:xfrm>
          <a:custGeom>
            <a:avLst/>
            <a:gdLst>
              <a:gd name="T0" fmla="*/ 0 w 800"/>
              <a:gd name="T1" fmla="*/ 2147483647 h 1184"/>
              <a:gd name="T2" fmla="*/ 2147483647 w 800"/>
              <a:gd name="T3" fmla="*/ 2147483647 h 1184"/>
              <a:gd name="T4" fmla="*/ 2147483647 w 800"/>
              <a:gd name="T5" fmla="*/ 2147483647 h 1184"/>
              <a:gd name="T6" fmla="*/ 2147483647 w 800"/>
              <a:gd name="T7" fmla="*/ 2147483647 h 1184"/>
              <a:gd name="T8" fmla="*/ 2147483647 w 800"/>
              <a:gd name="T9" fmla="*/ 2147483647 h 1184"/>
              <a:gd name="T10" fmla="*/ 2147483647 w 800"/>
              <a:gd name="T11" fmla="*/ 2147483647 h 1184"/>
              <a:gd name="T12" fmla="*/ 2147483647 w 800"/>
              <a:gd name="T13" fmla="*/ 2147483647 h 1184"/>
              <a:gd name="T14" fmla="*/ 0 60000 65536"/>
              <a:gd name="T15" fmla="*/ 0 60000 65536"/>
              <a:gd name="T16" fmla="*/ 0 60000 65536"/>
              <a:gd name="T17" fmla="*/ 0 60000 65536"/>
              <a:gd name="T18" fmla="*/ 0 60000 65536"/>
              <a:gd name="T19" fmla="*/ 0 60000 65536"/>
              <a:gd name="T20" fmla="*/ 0 60000 65536"/>
              <a:gd name="T21" fmla="*/ 0 w 800"/>
              <a:gd name="T22" fmla="*/ 0 h 1184"/>
              <a:gd name="T23" fmla="*/ 800 w 800"/>
              <a:gd name="T24" fmla="*/ 1184 h 11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00" h="1184">
                <a:moveTo>
                  <a:pt x="0" y="216"/>
                </a:moveTo>
                <a:cubicBezTo>
                  <a:pt x="12" y="152"/>
                  <a:pt x="24" y="88"/>
                  <a:pt x="96" y="72"/>
                </a:cubicBezTo>
                <a:cubicBezTo>
                  <a:pt x="168" y="56"/>
                  <a:pt x="384" y="0"/>
                  <a:pt x="432" y="120"/>
                </a:cubicBezTo>
                <a:cubicBezTo>
                  <a:pt x="480" y="240"/>
                  <a:pt x="360" y="624"/>
                  <a:pt x="384" y="792"/>
                </a:cubicBezTo>
                <a:cubicBezTo>
                  <a:pt x="408" y="960"/>
                  <a:pt x="512" y="1072"/>
                  <a:pt x="576" y="1128"/>
                </a:cubicBezTo>
                <a:cubicBezTo>
                  <a:pt x="640" y="1184"/>
                  <a:pt x="736" y="1144"/>
                  <a:pt x="768" y="1128"/>
                </a:cubicBezTo>
                <a:cubicBezTo>
                  <a:pt x="800" y="1112"/>
                  <a:pt x="784" y="1072"/>
                  <a:pt x="768" y="1032"/>
                </a:cubicBezTo>
              </a:path>
            </a:pathLst>
          </a:custGeom>
          <a:noFill/>
          <a:ln w="9525">
            <a:solidFill>
              <a:schemeClr val="tx1"/>
            </a:solidFill>
            <a:round/>
            <a:headEnd/>
            <a:tailEnd/>
          </a:ln>
        </p:spPr>
        <p:txBody>
          <a:bodyPr/>
          <a:lstStyle/>
          <a:p>
            <a:endParaRPr lang="en-US"/>
          </a:p>
        </p:txBody>
      </p:sp>
      <p:sp>
        <p:nvSpPr>
          <p:cNvPr id="45067" name="Freeform 20"/>
          <p:cNvSpPr>
            <a:spLocks/>
          </p:cNvSpPr>
          <p:nvPr/>
        </p:nvSpPr>
        <p:spPr bwMode="auto">
          <a:xfrm>
            <a:off x="5791200" y="2590800"/>
            <a:ext cx="1866900" cy="762000"/>
          </a:xfrm>
          <a:custGeom>
            <a:avLst/>
            <a:gdLst>
              <a:gd name="T0" fmla="*/ 2147483647 w 1176"/>
              <a:gd name="T1" fmla="*/ 2147483647 h 480"/>
              <a:gd name="T2" fmla="*/ 2147483647 w 1176"/>
              <a:gd name="T3" fmla="*/ 2147483647 h 480"/>
              <a:gd name="T4" fmla="*/ 2147483647 w 1176"/>
              <a:gd name="T5" fmla="*/ 2147483647 h 480"/>
              <a:gd name="T6" fmla="*/ 2147483647 w 1176"/>
              <a:gd name="T7" fmla="*/ 2147483647 h 480"/>
              <a:gd name="T8" fmla="*/ 2147483647 w 1176"/>
              <a:gd name="T9" fmla="*/ 2147483647 h 480"/>
              <a:gd name="T10" fmla="*/ 0 w 1176"/>
              <a:gd name="T11" fmla="*/ 0 h 480"/>
              <a:gd name="T12" fmla="*/ 0 60000 65536"/>
              <a:gd name="T13" fmla="*/ 0 60000 65536"/>
              <a:gd name="T14" fmla="*/ 0 60000 65536"/>
              <a:gd name="T15" fmla="*/ 0 60000 65536"/>
              <a:gd name="T16" fmla="*/ 0 60000 65536"/>
              <a:gd name="T17" fmla="*/ 0 60000 65536"/>
              <a:gd name="T18" fmla="*/ 0 w 1176"/>
              <a:gd name="T19" fmla="*/ 0 h 480"/>
              <a:gd name="T20" fmla="*/ 1176 w 1176"/>
              <a:gd name="T21" fmla="*/ 480 h 480"/>
            </a:gdLst>
            <a:ahLst/>
            <a:cxnLst>
              <a:cxn ang="T12">
                <a:pos x="T0" y="T1"/>
              </a:cxn>
              <a:cxn ang="T13">
                <a:pos x="T2" y="T3"/>
              </a:cxn>
              <a:cxn ang="T14">
                <a:pos x="T4" y="T5"/>
              </a:cxn>
              <a:cxn ang="T15">
                <a:pos x="T6" y="T7"/>
              </a:cxn>
              <a:cxn ang="T16">
                <a:pos x="T8" y="T9"/>
              </a:cxn>
              <a:cxn ang="T17">
                <a:pos x="T10" y="T11"/>
              </a:cxn>
            </a:cxnLst>
            <a:rect l="T18" t="T19" r="T20" b="T21"/>
            <a:pathLst>
              <a:path w="1176" h="480">
                <a:moveTo>
                  <a:pt x="1152" y="240"/>
                </a:moveTo>
                <a:cubicBezTo>
                  <a:pt x="1164" y="296"/>
                  <a:pt x="1176" y="352"/>
                  <a:pt x="1152" y="384"/>
                </a:cubicBezTo>
                <a:cubicBezTo>
                  <a:pt x="1128" y="416"/>
                  <a:pt x="1128" y="424"/>
                  <a:pt x="1008" y="432"/>
                </a:cubicBezTo>
                <a:cubicBezTo>
                  <a:pt x="888" y="440"/>
                  <a:pt x="552" y="480"/>
                  <a:pt x="432" y="432"/>
                </a:cubicBezTo>
                <a:cubicBezTo>
                  <a:pt x="312" y="384"/>
                  <a:pt x="360" y="216"/>
                  <a:pt x="288" y="144"/>
                </a:cubicBezTo>
                <a:cubicBezTo>
                  <a:pt x="216" y="72"/>
                  <a:pt x="108" y="36"/>
                  <a:pt x="0" y="0"/>
                </a:cubicBezTo>
              </a:path>
            </a:pathLst>
          </a:custGeom>
          <a:noFill/>
          <a:ln w="9525">
            <a:solidFill>
              <a:schemeClr val="tx1"/>
            </a:solidFill>
            <a:round/>
            <a:headEnd/>
            <a:tailEnd/>
          </a:ln>
        </p:spPr>
        <p:txBody>
          <a:bodyPr/>
          <a:lstStyle/>
          <a:p>
            <a:endParaRPr lang="en-US"/>
          </a:p>
        </p:txBody>
      </p:sp>
      <p:sp>
        <p:nvSpPr>
          <p:cNvPr id="45068" name="Text Box 21"/>
          <p:cNvSpPr txBox="1">
            <a:spLocks noChangeArrowheads="1"/>
          </p:cNvSpPr>
          <p:nvPr/>
        </p:nvSpPr>
        <p:spPr bwMode="auto">
          <a:xfrm>
            <a:off x="6705600" y="1066800"/>
            <a:ext cx="1295400" cy="366713"/>
          </a:xfrm>
          <a:prstGeom prst="rect">
            <a:avLst/>
          </a:prstGeom>
          <a:noFill/>
          <a:ln w="9525">
            <a:noFill/>
            <a:miter lim="800000"/>
            <a:headEnd/>
            <a:tailEnd/>
          </a:ln>
        </p:spPr>
        <p:txBody>
          <a:bodyPr>
            <a:spAutoFit/>
          </a:bodyPr>
          <a:lstStyle/>
          <a:p>
            <a:pPr>
              <a:spcBef>
                <a:spcPct val="50000"/>
              </a:spcBef>
            </a:pPr>
            <a:r>
              <a:rPr lang="en-US"/>
              <a:t>Multimetre</a:t>
            </a:r>
          </a:p>
        </p:txBody>
      </p:sp>
      <p:sp>
        <p:nvSpPr>
          <p:cNvPr id="45069" name="Text Box 22"/>
          <p:cNvSpPr txBox="1">
            <a:spLocks noChangeArrowheads="1"/>
          </p:cNvSpPr>
          <p:nvPr/>
        </p:nvSpPr>
        <p:spPr bwMode="auto">
          <a:xfrm>
            <a:off x="136525" y="3460750"/>
            <a:ext cx="1984375" cy="641350"/>
          </a:xfrm>
          <a:prstGeom prst="rect">
            <a:avLst/>
          </a:prstGeom>
          <a:noFill/>
          <a:ln w="9525">
            <a:noFill/>
            <a:miter lim="800000"/>
            <a:headEnd/>
            <a:tailEnd/>
          </a:ln>
        </p:spPr>
        <p:txBody>
          <a:bodyPr wrap="none">
            <a:spAutoFit/>
          </a:bodyPr>
          <a:lstStyle/>
          <a:p>
            <a:r>
              <a:rPr lang="en-US"/>
              <a:t>Ammetre</a:t>
            </a:r>
          </a:p>
          <a:p>
            <a:r>
              <a:rPr lang="en-US"/>
              <a:t>-Connect in series</a:t>
            </a:r>
          </a:p>
        </p:txBody>
      </p:sp>
      <p:pic>
        <p:nvPicPr>
          <p:cNvPr id="45070" name="Picture 23" descr="Battery_9V"/>
          <p:cNvPicPr>
            <a:picLocks noChangeAspect="1" noChangeArrowheads="1"/>
          </p:cNvPicPr>
          <p:nvPr/>
        </p:nvPicPr>
        <p:blipFill>
          <a:blip r:embed="rId2" cstate="print"/>
          <a:srcRect/>
          <a:stretch>
            <a:fillRect/>
          </a:stretch>
        </p:blipFill>
        <p:spPr bwMode="auto">
          <a:xfrm>
            <a:off x="2514600" y="1600200"/>
            <a:ext cx="538163" cy="538163"/>
          </a:xfrm>
          <a:prstGeom prst="rect">
            <a:avLst/>
          </a:prstGeom>
          <a:noFill/>
          <a:ln w="9525">
            <a:noFill/>
            <a:miter lim="800000"/>
            <a:headEnd/>
            <a:tailEnd/>
          </a:ln>
        </p:spPr>
      </p:pic>
      <p:pic>
        <p:nvPicPr>
          <p:cNvPr id="45071" name="Picture 24" descr="2292light_switch"/>
          <p:cNvPicPr>
            <a:picLocks noChangeAspect="1" noChangeArrowheads="1"/>
          </p:cNvPicPr>
          <p:nvPr/>
        </p:nvPicPr>
        <p:blipFill>
          <a:blip r:embed="rId3" cstate="print"/>
          <a:srcRect/>
          <a:stretch>
            <a:fillRect/>
          </a:stretch>
        </p:blipFill>
        <p:spPr bwMode="auto">
          <a:xfrm>
            <a:off x="4038600" y="381000"/>
            <a:ext cx="555625" cy="855663"/>
          </a:xfrm>
          <a:prstGeom prst="rect">
            <a:avLst/>
          </a:prstGeom>
          <a:noFill/>
          <a:ln w="9525">
            <a:noFill/>
            <a:miter lim="800000"/>
            <a:headEnd/>
            <a:tailEnd/>
          </a:ln>
        </p:spPr>
      </p:pic>
      <p:pic>
        <p:nvPicPr>
          <p:cNvPr id="45072" name="Picture 25" descr="electric-light-bulb_web1"/>
          <p:cNvPicPr>
            <a:picLocks noChangeAspect="1" noChangeArrowheads="1"/>
          </p:cNvPicPr>
          <p:nvPr/>
        </p:nvPicPr>
        <p:blipFill>
          <a:blip r:embed="rId4" cstate="print"/>
          <a:srcRect/>
          <a:stretch>
            <a:fillRect/>
          </a:stretch>
        </p:blipFill>
        <p:spPr bwMode="auto">
          <a:xfrm>
            <a:off x="5486400" y="1676400"/>
            <a:ext cx="642938" cy="965200"/>
          </a:xfrm>
          <a:prstGeom prst="rect">
            <a:avLst/>
          </a:prstGeom>
          <a:noFill/>
          <a:ln w="9525">
            <a:noFill/>
            <a:miter lim="800000"/>
            <a:headEnd/>
            <a:tailEnd/>
          </a:ln>
        </p:spPr>
      </p:pic>
      <p:sp>
        <p:nvSpPr>
          <p:cNvPr id="45073" name="Freeform 26"/>
          <p:cNvSpPr>
            <a:spLocks/>
          </p:cNvSpPr>
          <p:nvPr/>
        </p:nvSpPr>
        <p:spPr bwMode="auto">
          <a:xfrm>
            <a:off x="2540000" y="1193800"/>
            <a:ext cx="1803400" cy="444500"/>
          </a:xfrm>
          <a:custGeom>
            <a:avLst/>
            <a:gdLst>
              <a:gd name="T0" fmla="*/ 2147483647 w 1136"/>
              <a:gd name="T1" fmla="*/ 2147483647 h 280"/>
              <a:gd name="T2" fmla="*/ 2147483647 w 1136"/>
              <a:gd name="T3" fmla="*/ 2147483647 h 280"/>
              <a:gd name="T4" fmla="*/ 2147483647 w 1136"/>
              <a:gd name="T5" fmla="*/ 2147483647 h 280"/>
              <a:gd name="T6" fmla="*/ 2147483647 w 1136"/>
              <a:gd name="T7" fmla="*/ 2147483647 h 280"/>
              <a:gd name="T8" fmla="*/ 2147483647 w 1136"/>
              <a:gd name="T9" fmla="*/ 2147483647 h 280"/>
              <a:gd name="T10" fmla="*/ 0 60000 65536"/>
              <a:gd name="T11" fmla="*/ 0 60000 65536"/>
              <a:gd name="T12" fmla="*/ 0 60000 65536"/>
              <a:gd name="T13" fmla="*/ 0 60000 65536"/>
              <a:gd name="T14" fmla="*/ 0 60000 65536"/>
              <a:gd name="T15" fmla="*/ 0 w 1136"/>
              <a:gd name="T16" fmla="*/ 0 h 280"/>
              <a:gd name="T17" fmla="*/ 1136 w 1136"/>
              <a:gd name="T18" fmla="*/ 280 h 280"/>
            </a:gdLst>
            <a:ahLst/>
            <a:cxnLst>
              <a:cxn ang="T10">
                <a:pos x="T0" y="T1"/>
              </a:cxn>
              <a:cxn ang="T11">
                <a:pos x="T2" y="T3"/>
              </a:cxn>
              <a:cxn ang="T12">
                <a:pos x="T4" y="T5"/>
              </a:cxn>
              <a:cxn ang="T13">
                <a:pos x="T6" y="T7"/>
              </a:cxn>
              <a:cxn ang="T14">
                <a:pos x="T8" y="T9"/>
              </a:cxn>
            </a:cxnLst>
            <a:rect l="T15" t="T16" r="T17" b="T18"/>
            <a:pathLst>
              <a:path w="1136" h="280">
                <a:moveTo>
                  <a:pt x="80" y="256"/>
                </a:moveTo>
                <a:cubicBezTo>
                  <a:pt x="40" y="144"/>
                  <a:pt x="0" y="32"/>
                  <a:pt x="128" y="16"/>
                </a:cubicBezTo>
                <a:cubicBezTo>
                  <a:pt x="256" y="0"/>
                  <a:pt x="688" y="120"/>
                  <a:pt x="848" y="160"/>
                </a:cubicBezTo>
                <a:cubicBezTo>
                  <a:pt x="1008" y="200"/>
                  <a:pt x="1040" y="280"/>
                  <a:pt x="1088" y="256"/>
                </a:cubicBezTo>
                <a:cubicBezTo>
                  <a:pt x="1136" y="232"/>
                  <a:pt x="1136" y="124"/>
                  <a:pt x="1136" y="16"/>
                </a:cubicBezTo>
              </a:path>
            </a:pathLst>
          </a:custGeom>
          <a:noFill/>
          <a:ln w="12700">
            <a:solidFill>
              <a:srgbClr val="000000"/>
            </a:solidFill>
            <a:round/>
            <a:headEnd/>
            <a:tailEnd/>
          </a:ln>
        </p:spPr>
        <p:txBody>
          <a:bodyPr/>
          <a:lstStyle/>
          <a:p>
            <a:endParaRPr lang="en-US"/>
          </a:p>
        </p:txBody>
      </p:sp>
      <p:sp>
        <p:nvSpPr>
          <p:cNvPr id="45074" name="Freeform 27"/>
          <p:cNvSpPr>
            <a:spLocks/>
          </p:cNvSpPr>
          <p:nvPr/>
        </p:nvSpPr>
        <p:spPr bwMode="auto">
          <a:xfrm>
            <a:off x="4140200" y="50800"/>
            <a:ext cx="1727200" cy="1625600"/>
          </a:xfrm>
          <a:custGeom>
            <a:avLst/>
            <a:gdLst>
              <a:gd name="T0" fmla="*/ 2147483647 w 1088"/>
              <a:gd name="T1" fmla="*/ 2147483647 h 1024"/>
              <a:gd name="T2" fmla="*/ 2147483647 w 1088"/>
              <a:gd name="T3" fmla="*/ 2147483647 h 1024"/>
              <a:gd name="T4" fmla="*/ 2147483647 w 1088"/>
              <a:gd name="T5" fmla="*/ 2147483647 h 1024"/>
              <a:gd name="T6" fmla="*/ 2147483647 w 1088"/>
              <a:gd name="T7" fmla="*/ 2147483647 h 1024"/>
              <a:gd name="T8" fmla="*/ 0 60000 65536"/>
              <a:gd name="T9" fmla="*/ 0 60000 65536"/>
              <a:gd name="T10" fmla="*/ 0 60000 65536"/>
              <a:gd name="T11" fmla="*/ 0 60000 65536"/>
              <a:gd name="T12" fmla="*/ 0 w 1088"/>
              <a:gd name="T13" fmla="*/ 0 h 1024"/>
              <a:gd name="T14" fmla="*/ 1088 w 1088"/>
              <a:gd name="T15" fmla="*/ 1024 h 1024"/>
            </a:gdLst>
            <a:ahLst/>
            <a:cxnLst>
              <a:cxn ang="T8">
                <a:pos x="T0" y="T1"/>
              </a:cxn>
              <a:cxn ang="T9">
                <a:pos x="T2" y="T3"/>
              </a:cxn>
              <a:cxn ang="T10">
                <a:pos x="T4" y="T5"/>
              </a:cxn>
              <a:cxn ang="T11">
                <a:pos x="T6" y="T7"/>
              </a:cxn>
            </a:cxnLst>
            <a:rect l="T12" t="T13" r="T14" b="T15"/>
            <a:pathLst>
              <a:path w="1088" h="1024">
                <a:moveTo>
                  <a:pt x="128" y="208"/>
                </a:moveTo>
                <a:cubicBezTo>
                  <a:pt x="64" y="140"/>
                  <a:pt x="0" y="72"/>
                  <a:pt x="128" y="64"/>
                </a:cubicBezTo>
                <a:cubicBezTo>
                  <a:pt x="256" y="56"/>
                  <a:pt x="736" y="0"/>
                  <a:pt x="896" y="160"/>
                </a:cubicBezTo>
                <a:cubicBezTo>
                  <a:pt x="1056" y="320"/>
                  <a:pt x="1072" y="672"/>
                  <a:pt x="1088" y="1024"/>
                </a:cubicBezTo>
              </a:path>
            </a:pathLst>
          </a:custGeom>
          <a:noFill/>
          <a:ln w="9525">
            <a:solidFill>
              <a:srgbClr val="000000"/>
            </a:solidFill>
            <a:round/>
            <a:headEnd/>
            <a:tailEnd/>
          </a:ln>
        </p:spPr>
        <p:txBody>
          <a:bodyPr/>
          <a:lstStyle/>
          <a:p>
            <a:endParaRPr lang="en-US"/>
          </a:p>
        </p:txBody>
      </p:sp>
      <p:sp>
        <p:nvSpPr>
          <p:cNvPr id="45075" name="Freeform 28"/>
          <p:cNvSpPr>
            <a:spLocks/>
          </p:cNvSpPr>
          <p:nvPr/>
        </p:nvSpPr>
        <p:spPr bwMode="auto">
          <a:xfrm>
            <a:off x="2832100" y="1447800"/>
            <a:ext cx="3035300" cy="1612900"/>
          </a:xfrm>
          <a:custGeom>
            <a:avLst/>
            <a:gdLst>
              <a:gd name="T0" fmla="*/ 2147483647 w 1912"/>
              <a:gd name="T1" fmla="*/ 2147483647 h 1016"/>
              <a:gd name="T2" fmla="*/ 2147483647 w 1912"/>
              <a:gd name="T3" fmla="*/ 2147483647 h 1016"/>
              <a:gd name="T4" fmla="*/ 2147483647 w 1912"/>
              <a:gd name="T5" fmla="*/ 2147483647 h 1016"/>
              <a:gd name="T6" fmla="*/ 2147483647 w 1912"/>
              <a:gd name="T7" fmla="*/ 2147483647 h 1016"/>
              <a:gd name="T8" fmla="*/ 2147483647 w 1912"/>
              <a:gd name="T9" fmla="*/ 2147483647 h 1016"/>
              <a:gd name="T10" fmla="*/ 2147483647 w 1912"/>
              <a:gd name="T11" fmla="*/ 2147483647 h 1016"/>
              <a:gd name="T12" fmla="*/ 2147483647 w 1912"/>
              <a:gd name="T13" fmla="*/ 2147483647 h 1016"/>
              <a:gd name="T14" fmla="*/ 0 60000 65536"/>
              <a:gd name="T15" fmla="*/ 0 60000 65536"/>
              <a:gd name="T16" fmla="*/ 0 60000 65536"/>
              <a:gd name="T17" fmla="*/ 0 60000 65536"/>
              <a:gd name="T18" fmla="*/ 0 60000 65536"/>
              <a:gd name="T19" fmla="*/ 0 60000 65536"/>
              <a:gd name="T20" fmla="*/ 0 60000 65536"/>
              <a:gd name="T21" fmla="*/ 0 w 1912"/>
              <a:gd name="T22" fmla="*/ 0 h 1016"/>
              <a:gd name="T23" fmla="*/ 1912 w 1912"/>
              <a:gd name="T24" fmla="*/ 1016 h 10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12" h="1016">
                <a:moveTo>
                  <a:pt x="40" y="96"/>
                </a:moveTo>
                <a:cubicBezTo>
                  <a:pt x="20" y="76"/>
                  <a:pt x="0" y="56"/>
                  <a:pt x="40" y="48"/>
                </a:cubicBezTo>
                <a:cubicBezTo>
                  <a:pt x="80" y="40"/>
                  <a:pt x="224" y="0"/>
                  <a:pt x="280" y="48"/>
                </a:cubicBezTo>
                <a:cubicBezTo>
                  <a:pt x="336" y="96"/>
                  <a:pt x="256" y="192"/>
                  <a:pt x="376" y="336"/>
                </a:cubicBezTo>
                <a:cubicBezTo>
                  <a:pt x="496" y="480"/>
                  <a:pt x="768" y="808"/>
                  <a:pt x="1000" y="912"/>
                </a:cubicBezTo>
                <a:cubicBezTo>
                  <a:pt x="1232" y="1016"/>
                  <a:pt x="1624" y="992"/>
                  <a:pt x="1768" y="960"/>
                </a:cubicBezTo>
                <a:cubicBezTo>
                  <a:pt x="1912" y="928"/>
                  <a:pt x="1888" y="824"/>
                  <a:pt x="1864" y="720"/>
                </a:cubicBezTo>
              </a:path>
            </a:pathLst>
          </a:custGeom>
          <a:noFill/>
          <a:ln w="9525">
            <a:solidFill>
              <a:srgbClr val="000000"/>
            </a:solidFill>
            <a:round/>
            <a:headEnd/>
            <a:tailEnd/>
          </a:ln>
        </p:spPr>
        <p:txBody>
          <a:bodyPr/>
          <a:lstStyle/>
          <a:p>
            <a:endParaRPr lang="en-US"/>
          </a:p>
        </p:txBody>
      </p:sp>
      <p:pic>
        <p:nvPicPr>
          <p:cNvPr id="45076" name="Picture 29" descr="C200716142930341824_Digital_Multimeter_VC9805"/>
          <p:cNvPicPr>
            <a:picLocks noChangeAspect="1" noChangeArrowheads="1"/>
          </p:cNvPicPr>
          <p:nvPr/>
        </p:nvPicPr>
        <p:blipFill>
          <a:blip r:embed="rId5" cstate="print"/>
          <a:srcRect/>
          <a:stretch>
            <a:fillRect/>
          </a:stretch>
        </p:blipFill>
        <p:spPr bwMode="auto">
          <a:xfrm>
            <a:off x="4953000" y="3581400"/>
            <a:ext cx="1016000" cy="1524000"/>
          </a:xfrm>
          <a:prstGeom prst="rect">
            <a:avLst/>
          </a:prstGeom>
          <a:noFill/>
          <a:ln w="9525">
            <a:noFill/>
            <a:miter lim="800000"/>
            <a:headEnd/>
            <a:tailEnd/>
          </a:ln>
        </p:spPr>
      </p:pic>
      <p:sp>
        <p:nvSpPr>
          <p:cNvPr id="45077" name="Freeform 30"/>
          <p:cNvSpPr>
            <a:spLocks/>
          </p:cNvSpPr>
          <p:nvPr/>
        </p:nvSpPr>
        <p:spPr bwMode="auto">
          <a:xfrm>
            <a:off x="4038600" y="3581400"/>
            <a:ext cx="1244600" cy="1879600"/>
          </a:xfrm>
          <a:custGeom>
            <a:avLst/>
            <a:gdLst>
              <a:gd name="T0" fmla="*/ 2147483647 w 784"/>
              <a:gd name="T1" fmla="*/ 2147483647 h 1184"/>
              <a:gd name="T2" fmla="*/ 2147483647 w 784"/>
              <a:gd name="T3" fmla="*/ 2147483647 h 1184"/>
              <a:gd name="T4" fmla="*/ 2147483647 w 784"/>
              <a:gd name="T5" fmla="*/ 2147483647 h 1184"/>
              <a:gd name="T6" fmla="*/ 2147483647 w 784"/>
              <a:gd name="T7" fmla="*/ 2147483647 h 1184"/>
              <a:gd name="T8" fmla="*/ 2147483647 w 784"/>
              <a:gd name="T9" fmla="*/ 2147483647 h 1184"/>
              <a:gd name="T10" fmla="*/ 2147483647 w 784"/>
              <a:gd name="T11" fmla="*/ 2147483647 h 1184"/>
              <a:gd name="T12" fmla="*/ 2147483647 w 784"/>
              <a:gd name="T13" fmla="*/ 2147483647 h 1184"/>
              <a:gd name="T14" fmla="*/ 0 60000 65536"/>
              <a:gd name="T15" fmla="*/ 0 60000 65536"/>
              <a:gd name="T16" fmla="*/ 0 60000 65536"/>
              <a:gd name="T17" fmla="*/ 0 60000 65536"/>
              <a:gd name="T18" fmla="*/ 0 60000 65536"/>
              <a:gd name="T19" fmla="*/ 0 60000 65536"/>
              <a:gd name="T20" fmla="*/ 0 60000 65536"/>
              <a:gd name="T21" fmla="*/ 0 w 784"/>
              <a:gd name="T22" fmla="*/ 0 h 1184"/>
              <a:gd name="T23" fmla="*/ 784 w 784"/>
              <a:gd name="T24" fmla="*/ 1184 h 11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4" h="1184">
                <a:moveTo>
                  <a:pt x="48" y="240"/>
                </a:moveTo>
                <a:cubicBezTo>
                  <a:pt x="24" y="180"/>
                  <a:pt x="0" y="120"/>
                  <a:pt x="48" y="96"/>
                </a:cubicBezTo>
                <a:cubicBezTo>
                  <a:pt x="96" y="72"/>
                  <a:pt x="280" y="0"/>
                  <a:pt x="336" y="96"/>
                </a:cubicBezTo>
                <a:cubicBezTo>
                  <a:pt x="392" y="192"/>
                  <a:pt x="376" y="504"/>
                  <a:pt x="384" y="672"/>
                </a:cubicBezTo>
                <a:cubicBezTo>
                  <a:pt x="392" y="840"/>
                  <a:pt x="328" y="1024"/>
                  <a:pt x="384" y="1104"/>
                </a:cubicBezTo>
                <a:cubicBezTo>
                  <a:pt x="440" y="1184"/>
                  <a:pt x="656" y="1176"/>
                  <a:pt x="720" y="1152"/>
                </a:cubicBezTo>
                <a:cubicBezTo>
                  <a:pt x="784" y="1128"/>
                  <a:pt x="776" y="1044"/>
                  <a:pt x="768" y="960"/>
                </a:cubicBezTo>
              </a:path>
            </a:pathLst>
          </a:custGeom>
          <a:noFill/>
          <a:ln w="9525">
            <a:solidFill>
              <a:schemeClr val="tx1"/>
            </a:solidFill>
            <a:round/>
            <a:headEnd/>
            <a:tailEnd/>
          </a:ln>
        </p:spPr>
        <p:txBody>
          <a:bodyPr/>
          <a:lstStyle/>
          <a:p>
            <a:endParaRPr lang="en-US"/>
          </a:p>
        </p:txBody>
      </p:sp>
      <p:sp>
        <p:nvSpPr>
          <p:cNvPr id="45078" name="Freeform 31"/>
          <p:cNvSpPr>
            <a:spLocks/>
          </p:cNvSpPr>
          <p:nvPr/>
        </p:nvSpPr>
        <p:spPr bwMode="auto">
          <a:xfrm>
            <a:off x="5588000" y="4775200"/>
            <a:ext cx="1384300" cy="723900"/>
          </a:xfrm>
          <a:custGeom>
            <a:avLst/>
            <a:gdLst>
              <a:gd name="T0" fmla="*/ 2147483647 w 872"/>
              <a:gd name="T1" fmla="*/ 2147483647 h 456"/>
              <a:gd name="T2" fmla="*/ 2147483647 w 872"/>
              <a:gd name="T3" fmla="*/ 2147483647 h 456"/>
              <a:gd name="T4" fmla="*/ 2147483647 w 872"/>
              <a:gd name="T5" fmla="*/ 2147483647 h 456"/>
              <a:gd name="T6" fmla="*/ 2147483647 w 872"/>
              <a:gd name="T7" fmla="*/ 2147483647 h 456"/>
              <a:gd name="T8" fmla="*/ 2147483647 w 872"/>
              <a:gd name="T9" fmla="*/ 2147483647 h 456"/>
              <a:gd name="T10" fmla="*/ 2147483647 w 872"/>
              <a:gd name="T11" fmla="*/ 2147483647 h 456"/>
              <a:gd name="T12" fmla="*/ 2147483647 w 872"/>
              <a:gd name="T13" fmla="*/ 2147483647 h 456"/>
              <a:gd name="T14" fmla="*/ 2147483647 w 872"/>
              <a:gd name="T15" fmla="*/ 2147483647 h 456"/>
              <a:gd name="T16" fmla="*/ 0 60000 65536"/>
              <a:gd name="T17" fmla="*/ 0 60000 65536"/>
              <a:gd name="T18" fmla="*/ 0 60000 65536"/>
              <a:gd name="T19" fmla="*/ 0 60000 65536"/>
              <a:gd name="T20" fmla="*/ 0 60000 65536"/>
              <a:gd name="T21" fmla="*/ 0 60000 65536"/>
              <a:gd name="T22" fmla="*/ 0 60000 65536"/>
              <a:gd name="T23" fmla="*/ 0 60000 65536"/>
              <a:gd name="T24" fmla="*/ 0 w 872"/>
              <a:gd name="T25" fmla="*/ 0 h 456"/>
              <a:gd name="T26" fmla="*/ 872 w 872"/>
              <a:gd name="T27" fmla="*/ 456 h 45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72" h="456">
                <a:moveTo>
                  <a:pt x="32" y="208"/>
                </a:moveTo>
                <a:cubicBezTo>
                  <a:pt x="16" y="288"/>
                  <a:pt x="0" y="368"/>
                  <a:pt x="32" y="400"/>
                </a:cubicBezTo>
                <a:cubicBezTo>
                  <a:pt x="64" y="432"/>
                  <a:pt x="152" y="400"/>
                  <a:pt x="224" y="400"/>
                </a:cubicBezTo>
                <a:cubicBezTo>
                  <a:pt x="296" y="400"/>
                  <a:pt x="424" y="456"/>
                  <a:pt x="464" y="400"/>
                </a:cubicBezTo>
                <a:cubicBezTo>
                  <a:pt x="504" y="344"/>
                  <a:pt x="424" y="128"/>
                  <a:pt x="464" y="64"/>
                </a:cubicBezTo>
                <a:cubicBezTo>
                  <a:pt x="504" y="0"/>
                  <a:pt x="640" y="16"/>
                  <a:pt x="704" y="16"/>
                </a:cubicBezTo>
                <a:cubicBezTo>
                  <a:pt x="768" y="16"/>
                  <a:pt x="824" y="16"/>
                  <a:pt x="848" y="64"/>
                </a:cubicBezTo>
                <a:cubicBezTo>
                  <a:pt x="872" y="112"/>
                  <a:pt x="860" y="208"/>
                  <a:pt x="848" y="304"/>
                </a:cubicBezTo>
              </a:path>
            </a:pathLst>
          </a:custGeom>
          <a:noFill/>
          <a:ln w="9525">
            <a:solidFill>
              <a:schemeClr val="tx1"/>
            </a:solidFill>
            <a:round/>
            <a:headEnd/>
            <a:tailEnd/>
          </a:ln>
        </p:spPr>
        <p:txBody>
          <a:bodyPr/>
          <a:lstStyle/>
          <a:p>
            <a:endParaRPr lang="en-US"/>
          </a:p>
        </p:txBody>
      </p:sp>
      <p:sp>
        <p:nvSpPr>
          <p:cNvPr id="45079" name="Text Box 34"/>
          <p:cNvSpPr txBox="1">
            <a:spLocks noChangeArrowheads="1"/>
          </p:cNvSpPr>
          <p:nvPr/>
        </p:nvSpPr>
        <p:spPr bwMode="auto">
          <a:xfrm>
            <a:off x="6019800" y="3733800"/>
            <a:ext cx="1295400" cy="366713"/>
          </a:xfrm>
          <a:prstGeom prst="rect">
            <a:avLst/>
          </a:prstGeom>
          <a:noFill/>
          <a:ln w="9525">
            <a:noFill/>
            <a:miter lim="800000"/>
            <a:headEnd/>
            <a:tailEnd/>
          </a:ln>
        </p:spPr>
        <p:txBody>
          <a:bodyPr>
            <a:spAutoFit/>
          </a:bodyPr>
          <a:lstStyle/>
          <a:p>
            <a:pPr>
              <a:spcBef>
                <a:spcPct val="50000"/>
              </a:spcBef>
            </a:pPr>
            <a:r>
              <a:rPr lang="en-US"/>
              <a:t>Multimetre</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defRPr/>
            </a:pPr>
            <a:r>
              <a:rPr lang="en-US" smtClean="0"/>
              <a:t>Circuit schematics</a:t>
            </a:r>
          </a:p>
        </p:txBody>
      </p:sp>
      <p:sp>
        <p:nvSpPr>
          <p:cNvPr id="37891" name="Rectangle 3"/>
          <p:cNvSpPr>
            <a:spLocks noGrp="1" noChangeArrowheads="1"/>
          </p:cNvSpPr>
          <p:nvPr>
            <p:ph type="body" idx="1"/>
          </p:nvPr>
        </p:nvSpPr>
        <p:spPr/>
        <p:txBody>
          <a:bodyPr/>
          <a:lstStyle/>
          <a:p>
            <a:pPr eaLnBrk="1" hangingPunct="1">
              <a:defRPr/>
            </a:pPr>
            <a:r>
              <a:rPr lang="en-US" smtClean="0"/>
              <a:t>Schematic circuit diagrams are used to show how electrical circuits are connected on paper.</a:t>
            </a:r>
          </a:p>
          <a:p>
            <a:pPr eaLnBrk="1" hangingPunct="1">
              <a:buFont typeface="Wingdings" pitchFamily="2" charset="2"/>
              <a:buNone/>
              <a:defRPr/>
            </a:pPr>
            <a:endParaRPr lang="en-US" smtClean="0"/>
          </a:p>
          <a:p>
            <a:pPr eaLnBrk="1" hangingPunct="1">
              <a:defRPr/>
            </a:pPr>
            <a:r>
              <a:rPr lang="en-US" smtClean="0"/>
              <a:t>Special symbols are used to indicate the different parts of the circuit. </a:t>
            </a:r>
          </a:p>
          <a:p>
            <a:pPr lvl="1" eaLnBrk="1" hangingPunct="1">
              <a:buFont typeface="Wingdings" pitchFamily="2" charset="2"/>
              <a:buNone/>
              <a:defRPr/>
            </a:pPr>
            <a:endParaRPr lang="en-US" smtClean="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Line 4"/>
          <p:cNvSpPr>
            <a:spLocks noChangeShapeType="1"/>
          </p:cNvSpPr>
          <p:nvPr/>
        </p:nvSpPr>
        <p:spPr bwMode="auto">
          <a:xfrm>
            <a:off x="1066800" y="1219200"/>
            <a:ext cx="533400" cy="0"/>
          </a:xfrm>
          <a:prstGeom prst="line">
            <a:avLst/>
          </a:prstGeom>
          <a:noFill/>
          <a:ln w="38100">
            <a:solidFill>
              <a:schemeClr val="tx1"/>
            </a:solidFill>
            <a:round/>
            <a:headEnd/>
            <a:tailEnd/>
          </a:ln>
        </p:spPr>
        <p:txBody>
          <a:bodyPr/>
          <a:lstStyle/>
          <a:p>
            <a:endParaRPr lang="en-US"/>
          </a:p>
        </p:txBody>
      </p:sp>
      <p:sp>
        <p:nvSpPr>
          <p:cNvPr id="47107" name="Line 5"/>
          <p:cNvSpPr>
            <a:spLocks noChangeShapeType="1"/>
          </p:cNvSpPr>
          <p:nvPr/>
        </p:nvSpPr>
        <p:spPr bwMode="auto">
          <a:xfrm>
            <a:off x="762000" y="1447800"/>
            <a:ext cx="1143000" cy="0"/>
          </a:xfrm>
          <a:prstGeom prst="line">
            <a:avLst/>
          </a:prstGeom>
          <a:noFill/>
          <a:ln w="38100">
            <a:solidFill>
              <a:schemeClr val="tx1"/>
            </a:solidFill>
            <a:round/>
            <a:headEnd/>
            <a:tailEnd/>
          </a:ln>
        </p:spPr>
        <p:txBody>
          <a:bodyPr/>
          <a:lstStyle/>
          <a:p>
            <a:endParaRPr lang="en-US"/>
          </a:p>
        </p:txBody>
      </p:sp>
      <p:sp>
        <p:nvSpPr>
          <p:cNvPr id="47108" name="Text Box 6"/>
          <p:cNvSpPr txBox="1">
            <a:spLocks noChangeArrowheads="1"/>
          </p:cNvSpPr>
          <p:nvPr/>
        </p:nvSpPr>
        <p:spPr bwMode="auto">
          <a:xfrm>
            <a:off x="2362200" y="990600"/>
            <a:ext cx="2057400" cy="519113"/>
          </a:xfrm>
          <a:prstGeom prst="rect">
            <a:avLst/>
          </a:prstGeom>
          <a:noFill/>
          <a:ln w="9525">
            <a:noFill/>
            <a:miter lim="800000"/>
            <a:headEnd/>
            <a:tailEnd/>
          </a:ln>
        </p:spPr>
        <p:txBody>
          <a:bodyPr>
            <a:spAutoFit/>
          </a:bodyPr>
          <a:lstStyle/>
          <a:p>
            <a:pPr>
              <a:spcBef>
                <a:spcPct val="50000"/>
              </a:spcBef>
            </a:pPr>
            <a:r>
              <a:rPr lang="en-US" sz="2800"/>
              <a:t>- Cell</a:t>
            </a:r>
          </a:p>
        </p:txBody>
      </p:sp>
      <p:sp>
        <p:nvSpPr>
          <p:cNvPr id="47109" name="Line 7"/>
          <p:cNvSpPr>
            <a:spLocks noChangeShapeType="1"/>
          </p:cNvSpPr>
          <p:nvPr/>
        </p:nvSpPr>
        <p:spPr bwMode="auto">
          <a:xfrm>
            <a:off x="1066800" y="2286000"/>
            <a:ext cx="533400" cy="0"/>
          </a:xfrm>
          <a:prstGeom prst="line">
            <a:avLst/>
          </a:prstGeom>
          <a:noFill/>
          <a:ln w="38100">
            <a:solidFill>
              <a:schemeClr val="tx1"/>
            </a:solidFill>
            <a:round/>
            <a:headEnd/>
            <a:tailEnd/>
          </a:ln>
        </p:spPr>
        <p:txBody>
          <a:bodyPr/>
          <a:lstStyle/>
          <a:p>
            <a:endParaRPr lang="en-US"/>
          </a:p>
        </p:txBody>
      </p:sp>
      <p:sp>
        <p:nvSpPr>
          <p:cNvPr id="47110" name="Line 8"/>
          <p:cNvSpPr>
            <a:spLocks noChangeShapeType="1"/>
          </p:cNvSpPr>
          <p:nvPr/>
        </p:nvSpPr>
        <p:spPr bwMode="auto">
          <a:xfrm>
            <a:off x="762000" y="2514600"/>
            <a:ext cx="1143000" cy="0"/>
          </a:xfrm>
          <a:prstGeom prst="line">
            <a:avLst/>
          </a:prstGeom>
          <a:noFill/>
          <a:ln w="38100">
            <a:solidFill>
              <a:schemeClr val="tx1"/>
            </a:solidFill>
            <a:round/>
            <a:headEnd/>
            <a:tailEnd/>
          </a:ln>
        </p:spPr>
        <p:txBody>
          <a:bodyPr/>
          <a:lstStyle/>
          <a:p>
            <a:endParaRPr lang="en-US"/>
          </a:p>
        </p:txBody>
      </p:sp>
      <p:sp>
        <p:nvSpPr>
          <p:cNvPr id="47111" name="Line 9"/>
          <p:cNvSpPr>
            <a:spLocks noChangeShapeType="1"/>
          </p:cNvSpPr>
          <p:nvPr/>
        </p:nvSpPr>
        <p:spPr bwMode="auto">
          <a:xfrm>
            <a:off x="1066800" y="2667000"/>
            <a:ext cx="533400" cy="0"/>
          </a:xfrm>
          <a:prstGeom prst="line">
            <a:avLst/>
          </a:prstGeom>
          <a:noFill/>
          <a:ln w="38100">
            <a:solidFill>
              <a:schemeClr val="tx1"/>
            </a:solidFill>
            <a:round/>
            <a:headEnd/>
            <a:tailEnd/>
          </a:ln>
        </p:spPr>
        <p:txBody>
          <a:bodyPr/>
          <a:lstStyle/>
          <a:p>
            <a:endParaRPr lang="en-US"/>
          </a:p>
        </p:txBody>
      </p:sp>
      <p:sp>
        <p:nvSpPr>
          <p:cNvPr id="47112" name="Line 10"/>
          <p:cNvSpPr>
            <a:spLocks noChangeShapeType="1"/>
          </p:cNvSpPr>
          <p:nvPr/>
        </p:nvSpPr>
        <p:spPr bwMode="auto">
          <a:xfrm>
            <a:off x="762000" y="2895600"/>
            <a:ext cx="1143000" cy="0"/>
          </a:xfrm>
          <a:prstGeom prst="line">
            <a:avLst/>
          </a:prstGeom>
          <a:noFill/>
          <a:ln w="38100">
            <a:solidFill>
              <a:schemeClr val="tx1"/>
            </a:solidFill>
            <a:round/>
            <a:headEnd/>
            <a:tailEnd/>
          </a:ln>
        </p:spPr>
        <p:txBody>
          <a:bodyPr/>
          <a:lstStyle/>
          <a:p>
            <a:endParaRPr lang="en-US"/>
          </a:p>
        </p:txBody>
      </p:sp>
      <p:sp>
        <p:nvSpPr>
          <p:cNvPr id="47113" name="Text Box 11"/>
          <p:cNvSpPr txBox="1">
            <a:spLocks noChangeArrowheads="1"/>
          </p:cNvSpPr>
          <p:nvPr/>
        </p:nvSpPr>
        <p:spPr bwMode="auto">
          <a:xfrm>
            <a:off x="2362200" y="2286000"/>
            <a:ext cx="3124200" cy="519113"/>
          </a:xfrm>
          <a:prstGeom prst="rect">
            <a:avLst/>
          </a:prstGeom>
          <a:noFill/>
          <a:ln w="9525">
            <a:noFill/>
            <a:miter lim="800000"/>
            <a:headEnd/>
            <a:tailEnd/>
          </a:ln>
        </p:spPr>
        <p:txBody>
          <a:bodyPr>
            <a:spAutoFit/>
          </a:bodyPr>
          <a:lstStyle/>
          <a:p>
            <a:pPr>
              <a:spcBef>
                <a:spcPct val="50000"/>
              </a:spcBef>
            </a:pPr>
            <a:r>
              <a:rPr lang="en-US" sz="2800"/>
              <a:t>- Battery (2 cells)</a:t>
            </a:r>
          </a:p>
        </p:txBody>
      </p:sp>
      <p:sp>
        <p:nvSpPr>
          <p:cNvPr id="47114" name="Oval 12"/>
          <p:cNvSpPr>
            <a:spLocks noChangeArrowheads="1"/>
          </p:cNvSpPr>
          <p:nvPr/>
        </p:nvSpPr>
        <p:spPr bwMode="auto">
          <a:xfrm>
            <a:off x="990600" y="3581400"/>
            <a:ext cx="914400" cy="762000"/>
          </a:xfrm>
          <a:prstGeom prst="ellipse">
            <a:avLst/>
          </a:prstGeom>
          <a:noFill/>
          <a:ln w="9525">
            <a:solidFill>
              <a:schemeClr val="tx1"/>
            </a:solidFill>
            <a:round/>
            <a:headEnd/>
            <a:tailEnd/>
          </a:ln>
        </p:spPr>
        <p:txBody>
          <a:bodyPr wrap="none" anchor="ctr"/>
          <a:lstStyle/>
          <a:p>
            <a:endParaRPr lang="en-US"/>
          </a:p>
        </p:txBody>
      </p:sp>
      <p:sp>
        <p:nvSpPr>
          <p:cNvPr id="47115" name="Freeform 13"/>
          <p:cNvSpPr>
            <a:spLocks/>
          </p:cNvSpPr>
          <p:nvPr/>
        </p:nvSpPr>
        <p:spPr bwMode="auto">
          <a:xfrm>
            <a:off x="990600" y="3717925"/>
            <a:ext cx="903288" cy="257175"/>
          </a:xfrm>
          <a:custGeom>
            <a:avLst/>
            <a:gdLst>
              <a:gd name="T0" fmla="*/ 0 w 569"/>
              <a:gd name="T1" fmla="*/ 2147483647 h 162"/>
              <a:gd name="T2" fmla="*/ 2147483647 w 569"/>
              <a:gd name="T3" fmla="*/ 2147483647 h 162"/>
              <a:gd name="T4" fmla="*/ 2147483647 w 569"/>
              <a:gd name="T5" fmla="*/ 2147483647 h 162"/>
              <a:gd name="T6" fmla="*/ 2147483647 w 569"/>
              <a:gd name="T7" fmla="*/ 2147483647 h 162"/>
              <a:gd name="T8" fmla="*/ 2147483647 w 569"/>
              <a:gd name="T9" fmla="*/ 2147483647 h 162"/>
              <a:gd name="T10" fmla="*/ 2147483647 w 569"/>
              <a:gd name="T11" fmla="*/ 2147483647 h 162"/>
              <a:gd name="T12" fmla="*/ 2147483647 w 569"/>
              <a:gd name="T13" fmla="*/ 2147483647 h 162"/>
              <a:gd name="T14" fmla="*/ 2147483647 w 569"/>
              <a:gd name="T15" fmla="*/ 2147483647 h 162"/>
              <a:gd name="T16" fmla="*/ 2147483647 w 569"/>
              <a:gd name="T17" fmla="*/ 2147483647 h 162"/>
              <a:gd name="T18" fmla="*/ 2147483647 w 569"/>
              <a:gd name="T19" fmla="*/ 2147483647 h 1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69"/>
              <a:gd name="T31" fmla="*/ 0 h 162"/>
              <a:gd name="T32" fmla="*/ 569 w 569"/>
              <a:gd name="T33" fmla="*/ 162 h 16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69" h="162">
                <a:moveTo>
                  <a:pt x="0" y="154"/>
                </a:moveTo>
                <a:cubicBezTo>
                  <a:pt x="48" y="154"/>
                  <a:pt x="97" y="156"/>
                  <a:pt x="144" y="154"/>
                </a:cubicBezTo>
                <a:cubicBezTo>
                  <a:pt x="191" y="152"/>
                  <a:pt x="248" y="156"/>
                  <a:pt x="284" y="142"/>
                </a:cubicBezTo>
                <a:cubicBezTo>
                  <a:pt x="320" y="128"/>
                  <a:pt x="347" y="89"/>
                  <a:pt x="359" y="67"/>
                </a:cubicBezTo>
                <a:cubicBezTo>
                  <a:pt x="371" y="45"/>
                  <a:pt x="373" y="18"/>
                  <a:pt x="353" y="9"/>
                </a:cubicBezTo>
                <a:cubicBezTo>
                  <a:pt x="333" y="0"/>
                  <a:pt x="261" y="2"/>
                  <a:pt x="240" y="10"/>
                </a:cubicBezTo>
                <a:cubicBezTo>
                  <a:pt x="219" y="18"/>
                  <a:pt x="225" y="39"/>
                  <a:pt x="225" y="55"/>
                </a:cubicBezTo>
                <a:cubicBezTo>
                  <a:pt x="225" y="71"/>
                  <a:pt x="221" y="89"/>
                  <a:pt x="240" y="106"/>
                </a:cubicBezTo>
                <a:cubicBezTo>
                  <a:pt x="259" y="123"/>
                  <a:pt x="281" y="146"/>
                  <a:pt x="336" y="154"/>
                </a:cubicBezTo>
                <a:cubicBezTo>
                  <a:pt x="391" y="162"/>
                  <a:pt x="521" y="154"/>
                  <a:pt x="569" y="154"/>
                </a:cubicBezTo>
              </a:path>
            </a:pathLst>
          </a:custGeom>
          <a:noFill/>
          <a:ln w="38100">
            <a:solidFill>
              <a:schemeClr val="tx1"/>
            </a:solidFill>
            <a:round/>
            <a:headEnd/>
            <a:tailEnd/>
          </a:ln>
        </p:spPr>
        <p:txBody>
          <a:bodyPr/>
          <a:lstStyle/>
          <a:p>
            <a:endParaRPr lang="en-US"/>
          </a:p>
        </p:txBody>
      </p:sp>
      <p:sp>
        <p:nvSpPr>
          <p:cNvPr id="47116" name="Text Box 14"/>
          <p:cNvSpPr txBox="1">
            <a:spLocks noChangeArrowheads="1"/>
          </p:cNvSpPr>
          <p:nvPr/>
        </p:nvSpPr>
        <p:spPr bwMode="auto">
          <a:xfrm>
            <a:off x="2514600" y="3733800"/>
            <a:ext cx="2743200" cy="519113"/>
          </a:xfrm>
          <a:prstGeom prst="rect">
            <a:avLst/>
          </a:prstGeom>
          <a:noFill/>
          <a:ln w="9525">
            <a:noFill/>
            <a:miter lim="800000"/>
            <a:headEnd/>
            <a:tailEnd/>
          </a:ln>
        </p:spPr>
        <p:txBody>
          <a:bodyPr>
            <a:spAutoFit/>
          </a:bodyPr>
          <a:lstStyle/>
          <a:p>
            <a:pPr>
              <a:spcBef>
                <a:spcPct val="50000"/>
              </a:spcBef>
            </a:pPr>
            <a:r>
              <a:rPr lang="en-US" sz="2800"/>
              <a:t>- Light</a:t>
            </a:r>
          </a:p>
        </p:txBody>
      </p:sp>
      <p:sp>
        <p:nvSpPr>
          <p:cNvPr id="47117" name="Oval 15"/>
          <p:cNvSpPr>
            <a:spLocks noChangeArrowheads="1"/>
          </p:cNvSpPr>
          <p:nvPr/>
        </p:nvSpPr>
        <p:spPr bwMode="auto">
          <a:xfrm>
            <a:off x="990600" y="4953000"/>
            <a:ext cx="990600" cy="990600"/>
          </a:xfrm>
          <a:prstGeom prst="ellipse">
            <a:avLst/>
          </a:prstGeom>
          <a:noFill/>
          <a:ln w="9525">
            <a:solidFill>
              <a:schemeClr val="tx1"/>
            </a:solidFill>
            <a:round/>
            <a:headEnd/>
            <a:tailEnd/>
          </a:ln>
        </p:spPr>
        <p:txBody>
          <a:bodyPr wrap="none" anchor="ctr"/>
          <a:lstStyle/>
          <a:p>
            <a:endParaRPr lang="en-US"/>
          </a:p>
        </p:txBody>
      </p:sp>
      <p:sp>
        <p:nvSpPr>
          <p:cNvPr id="47118" name="Text Box 16"/>
          <p:cNvSpPr txBox="1">
            <a:spLocks noChangeArrowheads="1"/>
          </p:cNvSpPr>
          <p:nvPr/>
        </p:nvSpPr>
        <p:spPr bwMode="auto">
          <a:xfrm>
            <a:off x="1295400" y="5257800"/>
            <a:ext cx="533400" cy="366713"/>
          </a:xfrm>
          <a:prstGeom prst="rect">
            <a:avLst/>
          </a:prstGeom>
          <a:noFill/>
          <a:ln w="9525">
            <a:noFill/>
            <a:miter lim="800000"/>
            <a:headEnd/>
            <a:tailEnd/>
          </a:ln>
        </p:spPr>
        <p:txBody>
          <a:bodyPr>
            <a:spAutoFit/>
          </a:bodyPr>
          <a:lstStyle/>
          <a:p>
            <a:pPr>
              <a:spcBef>
                <a:spcPct val="50000"/>
              </a:spcBef>
            </a:pPr>
            <a:r>
              <a:rPr lang="en-US"/>
              <a:t>M</a:t>
            </a:r>
          </a:p>
        </p:txBody>
      </p:sp>
      <p:sp>
        <p:nvSpPr>
          <p:cNvPr id="47119" name="Text Box 17"/>
          <p:cNvSpPr txBox="1">
            <a:spLocks noChangeArrowheads="1"/>
          </p:cNvSpPr>
          <p:nvPr/>
        </p:nvSpPr>
        <p:spPr bwMode="auto">
          <a:xfrm>
            <a:off x="2438400" y="5181600"/>
            <a:ext cx="1981200" cy="519113"/>
          </a:xfrm>
          <a:prstGeom prst="rect">
            <a:avLst/>
          </a:prstGeom>
          <a:noFill/>
          <a:ln w="9525">
            <a:noFill/>
            <a:miter lim="800000"/>
            <a:headEnd/>
            <a:tailEnd/>
          </a:ln>
        </p:spPr>
        <p:txBody>
          <a:bodyPr>
            <a:spAutoFit/>
          </a:bodyPr>
          <a:lstStyle/>
          <a:p>
            <a:pPr>
              <a:spcBef>
                <a:spcPct val="50000"/>
              </a:spcBef>
            </a:pPr>
            <a:r>
              <a:rPr lang="en-US" sz="2800"/>
              <a:t>- Motor</a:t>
            </a:r>
          </a:p>
        </p:txBody>
      </p:sp>
      <p:sp>
        <p:nvSpPr>
          <p:cNvPr id="47120" name="Oval 18"/>
          <p:cNvSpPr>
            <a:spLocks noChangeArrowheads="1"/>
          </p:cNvSpPr>
          <p:nvPr/>
        </p:nvSpPr>
        <p:spPr bwMode="auto">
          <a:xfrm>
            <a:off x="5410200" y="762000"/>
            <a:ext cx="990600" cy="914400"/>
          </a:xfrm>
          <a:prstGeom prst="ellipse">
            <a:avLst/>
          </a:prstGeom>
          <a:noFill/>
          <a:ln w="9525">
            <a:solidFill>
              <a:schemeClr val="tx1"/>
            </a:solidFill>
            <a:round/>
            <a:headEnd/>
            <a:tailEnd/>
          </a:ln>
        </p:spPr>
        <p:txBody>
          <a:bodyPr wrap="none" anchor="ctr"/>
          <a:lstStyle/>
          <a:p>
            <a:endParaRPr lang="en-US"/>
          </a:p>
        </p:txBody>
      </p:sp>
      <p:sp>
        <p:nvSpPr>
          <p:cNvPr id="47121" name="Text Box 19"/>
          <p:cNvSpPr txBox="1">
            <a:spLocks noChangeArrowheads="1"/>
          </p:cNvSpPr>
          <p:nvPr/>
        </p:nvSpPr>
        <p:spPr bwMode="auto">
          <a:xfrm>
            <a:off x="5715000" y="1066800"/>
            <a:ext cx="457200" cy="366713"/>
          </a:xfrm>
          <a:prstGeom prst="rect">
            <a:avLst/>
          </a:prstGeom>
          <a:noFill/>
          <a:ln w="9525">
            <a:noFill/>
            <a:miter lim="800000"/>
            <a:headEnd/>
            <a:tailEnd/>
          </a:ln>
        </p:spPr>
        <p:txBody>
          <a:bodyPr>
            <a:spAutoFit/>
          </a:bodyPr>
          <a:lstStyle/>
          <a:p>
            <a:pPr>
              <a:spcBef>
                <a:spcPct val="50000"/>
              </a:spcBef>
            </a:pPr>
            <a:r>
              <a:rPr lang="en-US"/>
              <a:t>V</a:t>
            </a:r>
          </a:p>
        </p:txBody>
      </p:sp>
      <p:sp>
        <p:nvSpPr>
          <p:cNvPr id="47122" name="Text Box 20"/>
          <p:cNvSpPr txBox="1">
            <a:spLocks noChangeArrowheads="1"/>
          </p:cNvSpPr>
          <p:nvPr/>
        </p:nvSpPr>
        <p:spPr bwMode="auto">
          <a:xfrm>
            <a:off x="6553200" y="914400"/>
            <a:ext cx="2362200" cy="519113"/>
          </a:xfrm>
          <a:prstGeom prst="rect">
            <a:avLst/>
          </a:prstGeom>
          <a:noFill/>
          <a:ln w="9525">
            <a:noFill/>
            <a:miter lim="800000"/>
            <a:headEnd/>
            <a:tailEnd/>
          </a:ln>
        </p:spPr>
        <p:txBody>
          <a:bodyPr>
            <a:spAutoFit/>
          </a:bodyPr>
          <a:lstStyle/>
          <a:p>
            <a:pPr>
              <a:spcBef>
                <a:spcPct val="50000"/>
              </a:spcBef>
            </a:pPr>
            <a:r>
              <a:rPr lang="en-US" sz="2800"/>
              <a:t>- Voltmeter</a:t>
            </a:r>
          </a:p>
        </p:txBody>
      </p:sp>
      <p:sp>
        <p:nvSpPr>
          <p:cNvPr id="47123" name="Oval 21"/>
          <p:cNvSpPr>
            <a:spLocks noChangeArrowheads="1"/>
          </p:cNvSpPr>
          <p:nvPr/>
        </p:nvSpPr>
        <p:spPr bwMode="auto">
          <a:xfrm>
            <a:off x="5410200" y="2209800"/>
            <a:ext cx="990600" cy="914400"/>
          </a:xfrm>
          <a:prstGeom prst="ellipse">
            <a:avLst/>
          </a:prstGeom>
          <a:noFill/>
          <a:ln w="9525">
            <a:solidFill>
              <a:schemeClr val="tx1"/>
            </a:solidFill>
            <a:round/>
            <a:headEnd/>
            <a:tailEnd/>
          </a:ln>
        </p:spPr>
        <p:txBody>
          <a:bodyPr wrap="none" anchor="ctr"/>
          <a:lstStyle/>
          <a:p>
            <a:endParaRPr lang="en-US"/>
          </a:p>
        </p:txBody>
      </p:sp>
      <p:sp>
        <p:nvSpPr>
          <p:cNvPr id="47124" name="Text Box 22"/>
          <p:cNvSpPr txBox="1">
            <a:spLocks noChangeArrowheads="1"/>
          </p:cNvSpPr>
          <p:nvPr/>
        </p:nvSpPr>
        <p:spPr bwMode="auto">
          <a:xfrm>
            <a:off x="5715000" y="2514600"/>
            <a:ext cx="533400" cy="366713"/>
          </a:xfrm>
          <a:prstGeom prst="rect">
            <a:avLst/>
          </a:prstGeom>
          <a:noFill/>
          <a:ln w="9525">
            <a:noFill/>
            <a:miter lim="800000"/>
            <a:headEnd/>
            <a:tailEnd/>
          </a:ln>
        </p:spPr>
        <p:txBody>
          <a:bodyPr>
            <a:spAutoFit/>
          </a:bodyPr>
          <a:lstStyle/>
          <a:p>
            <a:pPr>
              <a:spcBef>
                <a:spcPct val="50000"/>
              </a:spcBef>
            </a:pPr>
            <a:r>
              <a:rPr lang="en-US"/>
              <a:t>A</a:t>
            </a:r>
          </a:p>
        </p:txBody>
      </p:sp>
      <p:sp>
        <p:nvSpPr>
          <p:cNvPr id="47125" name="Text Box 23"/>
          <p:cNvSpPr txBox="1">
            <a:spLocks noChangeArrowheads="1"/>
          </p:cNvSpPr>
          <p:nvPr/>
        </p:nvSpPr>
        <p:spPr bwMode="auto">
          <a:xfrm>
            <a:off x="6629400" y="2362200"/>
            <a:ext cx="2133600" cy="519113"/>
          </a:xfrm>
          <a:prstGeom prst="rect">
            <a:avLst/>
          </a:prstGeom>
          <a:noFill/>
          <a:ln w="9525">
            <a:noFill/>
            <a:miter lim="800000"/>
            <a:headEnd/>
            <a:tailEnd/>
          </a:ln>
        </p:spPr>
        <p:txBody>
          <a:bodyPr>
            <a:spAutoFit/>
          </a:bodyPr>
          <a:lstStyle/>
          <a:p>
            <a:pPr>
              <a:spcBef>
                <a:spcPct val="50000"/>
              </a:spcBef>
            </a:pPr>
            <a:r>
              <a:rPr lang="en-US" sz="2800"/>
              <a:t>- Ammeter</a:t>
            </a:r>
          </a:p>
        </p:txBody>
      </p:sp>
      <p:sp>
        <p:nvSpPr>
          <p:cNvPr id="47126" name="Oval 24"/>
          <p:cNvSpPr>
            <a:spLocks noChangeArrowheads="1"/>
          </p:cNvSpPr>
          <p:nvPr/>
        </p:nvSpPr>
        <p:spPr bwMode="auto">
          <a:xfrm>
            <a:off x="5181600" y="4038600"/>
            <a:ext cx="152400" cy="152400"/>
          </a:xfrm>
          <a:prstGeom prst="ellipse">
            <a:avLst/>
          </a:prstGeom>
          <a:solidFill>
            <a:schemeClr val="tx1"/>
          </a:solidFill>
          <a:ln w="9525">
            <a:solidFill>
              <a:schemeClr val="tx1"/>
            </a:solidFill>
            <a:round/>
            <a:headEnd/>
            <a:tailEnd/>
          </a:ln>
        </p:spPr>
        <p:txBody>
          <a:bodyPr wrap="none" anchor="ctr"/>
          <a:lstStyle/>
          <a:p>
            <a:endParaRPr lang="en-US"/>
          </a:p>
        </p:txBody>
      </p:sp>
      <p:sp>
        <p:nvSpPr>
          <p:cNvPr id="47127" name="Line 25"/>
          <p:cNvSpPr>
            <a:spLocks noChangeShapeType="1"/>
          </p:cNvSpPr>
          <p:nvPr/>
        </p:nvSpPr>
        <p:spPr bwMode="auto">
          <a:xfrm flipV="1">
            <a:off x="5334000" y="3733800"/>
            <a:ext cx="533400" cy="381000"/>
          </a:xfrm>
          <a:prstGeom prst="line">
            <a:avLst/>
          </a:prstGeom>
          <a:noFill/>
          <a:ln w="38100">
            <a:solidFill>
              <a:schemeClr val="tx1"/>
            </a:solidFill>
            <a:round/>
            <a:headEnd/>
            <a:tailEnd/>
          </a:ln>
        </p:spPr>
        <p:txBody>
          <a:bodyPr/>
          <a:lstStyle/>
          <a:p>
            <a:endParaRPr lang="en-US"/>
          </a:p>
        </p:txBody>
      </p:sp>
      <p:sp>
        <p:nvSpPr>
          <p:cNvPr id="47128" name="Oval 26"/>
          <p:cNvSpPr>
            <a:spLocks noChangeArrowheads="1"/>
          </p:cNvSpPr>
          <p:nvPr/>
        </p:nvSpPr>
        <p:spPr bwMode="auto">
          <a:xfrm>
            <a:off x="5943600" y="4038600"/>
            <a:ext cx="152400" cy="152400"/>
          </a:xfrm>
          <a:prstGeom prst="ellipse">
            <a:avLst/>
          </a:prstGeom>
          <a:solidFill>
            <a:schemeClr val="tx1"/>
          </a:solidFill>
          <a:ln w="9525">
            <a:solidFill>
              <a:schemeClr val="tx1"/>
            </a:solidFill>
            <a:round/>
            <a:headEnd/>
            <a:tailEnd/>
          </a:ln>
        </p:spPr>
        <p:txBody>
          <a:bodyPr wrap="none" anchor="ctr"/>
          <a:lstStyle/>
          <a:p>
            <a:endParaRPr lang="en-US"/>
          </a:p>
        </p:txBody>
      </p:sp>
      <p:sp>
        <p:nvSpPr>
          <p:cNvPr id="47129" name="Text Box 27"/>
          <p:cNvSpPr txBox="1">
            <a:spLocks noChangeArrowheads="1"/>
          </p:cNvSpPr>
          <p:nvPr/>
        </p:nvSpPr>
        <p:spPr bwMode="auto">
          <a:xfrm>
            <a:off x="6629400" y="3810000"/>
            <a:ext cx="2209800" cy="946150"/>
          </a:xfrm>
          <a:prstGeom prst="rect">
            <a:avLst/>
          </a:prstGeom>
          <a:noFill/>
          <a:ln w="9525">
            <a:noFill/>
            <a:miter lim="800000"/>
            <a:headEnd/>
            <a:tailEnd/>
          </a:ln>
        </p:spPr>
        <p:txBody>
          <a:bodyPr>
            <a:spAutoFit/>
          </a:bodyPr>
          <a:lstStyle/>
          <a:p>
            <a:pPr>
              <a:spcBef>
                <a:spcPct val="50000"/>
              </a:spcBef>
            </a:pPr>
            <a:r>
              <a:rPr lang="en-US" sz="2800"/>
              <a:t>- Switch    (1 pole)</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4"/>
          <p:cNvSpPr txBox="1">
            <a:spLocks noChangeArrowheads="1"/>
          </p:cNvSpPr>
          <p:nvPr/>
        </p:nvSpPr>
        <p:spPr bwMode="auto">
          <a:xfrm>
            <a:off x="914400" y="0"/>
            <a:ext cx="7543800" cy="641350"/>
          </a:xfrm>
          <a:prstGeom prst="rect">
            <a:avLst/>
          </a:prstGeom>
          <a:noFill/>
          <a:ln w="9525">
            <a:noFill/>
            <a:miter lim="800000"/>
            <a:headEnd/>
            <a:tailEnd/>
          </a:ln>
        </p:spPr>
        <p:txBody>
          <a:bodyPr>
            <a:spAutoFit/>
          </a:bodyPr>
          <a:lstStyle/>
          <a:p>
            <a:pPr>
              <a:spcBef>
                <a:spcPct val="50000"/>
              </a:spcBef>
            </a:pPr>
            <a:r>
              <a:rPr lang="en-US" sz="3600" u="sng"/>
              <a:t>Making a Circuit Schematic Diagram</a:t>
            </a:r>
          </a:p>
        </p:txBody>
      </p:sp>
      <p:sp>
        <p:nvSpPr>
          <p:cNvPr id="48131" name="Text Box 5"/>
          <p:cNvSpPr txBox="1">
            <a:spLocks noChangeArrowheads="1"/>
          </p:cNvSpPr>
          <p:nvPr/>
        </p:nvSpPr>
        <p:spPr bwMode="auto">
          <a:xfrm>
            <a:off x="685800" y="762000"/>
            <a:ext cx="8001000" cy="946150"/>
          </a:xfrm>
          <a:prstGeom prst="rect">
            <a:avLst/>
          </a:prstGeom>
          <a:noFill/>
          <a:ln w="9525">
            <a:noFill/>
            <a:miter lim="800000"/>
            <a:headEnd/>
            <a:tailEnd/>
          </a:ln>
        </p:spPr>
        <p:txBody>
          <a:bodyPr>
            <a:spAutoFit/>
          </a:bodyPr>
          <a:lstStyle/>
          <a:p>
            <a:pPr>
              <a:spcBef>
                <a:spcPct val="50000"/>
              </a:spcBef>
              <a:buFontTx/>
              <a:buChar char="•"/>
            </a:pPr>
            <a:r>
              <a:rPr lang="en-US" sz="2800"/>
              <a:t>Create a circuit that has </a:t>
            </a:r>
            <a:r>
              <a:rPr lang="en-US" sz="2800" u="sng"/>
              <a:t>one cell</a:t>
            </a:r>
            <a:r>
              <a:rPr lang="en-US" sz="2800"/>
              <a:t> powering </a:t>
            </a:r>
            <a:r>
              <a:rPr lang="en-US" sz="2800" u="sng"/>
              <a:t>1 light</a:t>
            </a:r>
            <a:r>
              <a:rPr lang="en-US" sz="2800"/>
              <a:t> that is controlled by </a:t>
            </a:r>
            <a:r>
              <a:rPr lang="en-US" sz="2800" u="sng"/>
              <a:t>a switch</a:t>
            </a:r>
            <a:r>
              <a:rPr lang="en-US" sz="2800"/>
              <a:t>.</a:t>
            </a:r>
          </a:p>
        </p:txBody>
      </p:sp>
      <p:sp>
        <p:nvSpPr>
          <p:cNvPr id="39943" name="Line 7"/>
          <p:cNvSpPr>
            <a:spLocks noChangeShapeType="1"/>
          </p:cNvSpPr>
          <p:nvPr/>
        </p:nvSpPr>
        <p:spPr bwMode="auto">
          <a:xfrm>
            <a:off x="1447800" y="3733800"/>
            <a:ext cx="457200" cy="0"/>
          </a:xfrm>
          <a:prstGeom prst="line">
            <a:avLst/>
          </a:prstGeom>
          <a:noFill/>
          <a:ln w="38100">
            <a:solidFill>
              <a:schemeClr val="tx1"/>
            </a:solidFill>
            <a:round/>
            <a:headEnd/>
            <a:tailEnd/>
          </a:ln>
        </p:spPr>
        <p:txBody>
          <a:bodyPr/>
          <a:lstStyle/>
          <a:p>
            <a:endParaRPr lang="en-US"/>
          </a:p>
        </p:txBody>
      </p:sp>
      <p:sp>
        <p:nvSpPr>
          <p:cNvPr id="39944" name="Line 8"/>
          <p:cNvSpPr>
            <a:spLocks noChangeShapeType="1"/>
          </p:cNvSpPr>
          <p:nvPr/>
        </p:nvSpPr>
        <p:spPr bwMode="auto">
          <a:xfrm>
            <a:off x="1295400" y="3962400"/>
            <a:ext cx="762000" cy="0"/>
          </a:xfrm>
          <a:prstGeom prst="line">
            <a:avLst/>
          </a:prstGeom>
          <a:noFill/>
          <a:ln w="38100">
            <a:solidFill>
              <a:schemeClr val="tx1"/>
            </a:solidFill>
            <a:round/>
            <a:headEnd/>
            <a:tailEnd/>
          </a:ln>
        </p:spPr>
        <p:txBody>
          <a:bodyPr/>
          <a:lstStyle/>
          <a:p>
            <a:endParaRPr lang="en-US"/>
          </a:p>
        </p:txBody>
      </p:sp>
      <p:sp>
        <p:nvSpPr>
          <p:cNvPr id="39945" name="Line 9"/>
          <p:cNvSpPr>
            <a:spLocks noChangeShapeType="1"/>
          </p:cNvSpPr>
          <p:nvPr/>
        </p:nvSpPr>
        <p:spPr bwMode="auto">
          <a:xfrm flipV="1">
            <a:off x="1676400" y="2743200"/>
            <a:ext cx="0" cy="990600"/>
          </a:xfrm>
          <a:prstGeom prst="line">
            <a:avLst/>
          </a:prstGeom>
          <a:noFill/>
          <a:ln w="38100">
            <a:solidFill>
              <a:schemeClr val="tx1"/>
            </a:solidFill>
            <a:round/>
            <a:headEnd/>
            <a:tailEnd/>
          </a:ln>
        </p:spPr>
        <p:txBody>
          <a:bodyPr/>
          <a:lstStyle/>
          <a:p>
            <a:endParaRPr lang="en-US"/>
          </a:p>
        </p:txBody>
      </p:sp>
      <p:sp>
        <p:nvSpPr>
          <p:cNvPr id="39946" name="Line 10"/>
          <p:cNvSpPr>
            <a:spLocks noChangeShapeType="1"/>
          </p:cNvSpPr>
          <p:nvPr/>
        </p:nvSpPr>
        <p:spPr bwMode="auto">
          <a:xfrm>
            <a:off x="1676400" y="2743200"/>
            <a:ext cx="990600" cy="0"/>
          </a:xfrm>
          <a:prstGeom prst="line">
            <a:avLst/>
          </a:prstGeom>
          <a:noFill/>
          <a:ln w="38100">
            <a:solidFill>
              <a:schemeClr val="tx1"/>
            </a:solidFill>
            <a:round/>
            <a:headEnd/>
            <a:tailEnd/>
          </a:ln>
        </p:spPr>
        <p:txBody>
          <a:bodyPr/>
          <a:lstStyle/>
          <a:p>
            <a:endParaRPr lang="en-US"/>
          </a:p>
        </p:txBody>
      </p:sp>
      <p:sp>
        <p:nvSpPr>
          <p:cNvPr id="39947" name="Oval 11"/>
          <p:cNvSpPr>
            <a:spLocks noChangeArrowheads="1"/>
          </p:cNvSpPr>
          <p:nvPr/>
        </p:nvSpPr>
        <p:spPr bwMode="auto">
          <a:xfrm>
            <a:off x="2667000" y="2362200"/>
            <a:ext cx="762000" cy="762000"/>
          </a:xfrm>
          <a:prstGeom prst="ellipse">
            <a:avLst/>
          </a:prstGeom>
          <a:noFill/>
          <a:ln w="9525">
            <a:solidFill>
              <a:schemeClr val="tx1"/>
            </a:solidFill>
            <a:round/>
            <a:headEnd/>
            <a:tailEnd/>
          </a:ln>
        </p:spPr>
        <p:txBody>
          <a:bodyPr wrap="none" anchor="ctr"/>
          <a:lstStyle/>
          <a:p>
            <a:endParaRPr lang="en-US"/>
          </a:p>
        </p:txBody>
      </p:sp>
      <p:sp>
        <p:nvSpPr>
          <p:cNvPr id="39948" name="Freeform 12"/>
          <p:cNvSpPr>
            <a:spLocks/>
          </p:cNvSpPr>
          <p:nvPr/>
        </p:nvSpPr>
        <p:spPr bwMode="auto">
          <a:xfrm>
            <a:off x="2667000" y="2514600"/>
            <a:ext cx="762000" cy="254000"/>
          </a:xfrm>
          <a:custGeom>
            <a:avLst/>
            <a:gdLst>
              <a:gd name="T0" fmla="*/ 0 w 480"/>
              <a:gd name="T1" fmla="*/ 2147483647 h 160"/>
              <a:gd name="T2" fmla="*/ 2147483647 w 480"/>
              <a:gd name="T3" fmla="*/ 2147483647 h 160"/>
              <a:gd name="T4" fmla="*/ 2147483647 w 480"/>
              <a:gd name="T5" fmla="*/ 2147483647 h 160"/>
              <a:gd name="T6" fmla="*/ 2147483647 w 480"/>
              <a:gd name="T7" fmla="*/ 0 h 160"/>
              <a:gd name="T8" fmla="*/ 2147483647 w 480"/>
              <a:gd name="T9" fmla="*/ 2147483647 h 160"/>
              <a:gd name="T10" fmla="*/ 2147483647 w 480"/>
              <a:gd name="T11" fmla="*/ 2147483647 h 160"/>
              <a:gd name="T12" fmla="*/ 2147483647 w 480"/>
              <a:gd name="T13" fmla="*/ 2147483647 h 160"/>
              <a:gd name="T14" fmla="*/ 0 60000 65536"/>
              <a:gd name="T15" fmla="*/ 0 60000 65536"/>
              <a:gd name="T16" fmla="*/ 0 60000 65536"/>
              <a:gd name="T17" fmla="*/ 0 60000 65536"/>
              <a:gd name="T18" fmla="*/ 0 60000 65536"/>
              <a:gd name="T19" fmla="*/ 0 60000 65536"/>
              <a:gd name="T20" fmla="*/ 0 60000 65536"/>
              <a:gd name="T21" fmla="*/ 0 w 480"/>
              <a:gd name="T22" fmla="*/ 0 h 160"/>
              <a:gd name="T23" fmla="*/ 480 w 480"/>
              <a:gd name="T24" fmla="*/ 160 h 1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0" h="160">
                <a:moveTo>
                  <a:pt x="0" y="144"/>
                </a:moveTo>
                <a:cubicBezTo>
                  <a:pt x="72" y="152"/>
                  <a:pt x="144" y="160"/>
                  <a:pt x="192" y="144"/>
                </a:cubicBezTo>
                <a:cubicBezTo>
                  <a:pt x="240" y="128"/>
                  <a:pt x="280" y="72"/>
                  <a:pt x="288" y="48"/>
                </a:cubicBezTo>
                <a:cubicBezTo>
                  <a:pt x="296" y="24"/>
                  <a:pt x="256" y="0"/>
                  <a:pt x="240" y="0"/>
                </a:cubicBezTo>
                <a:cubicBezTo>
                  <a:pt x="224" y="0"/>
                  <a:pt x="184" y="24"/>
                  <a:pt x="192" y="48"/>
                </a:cubicBezTo>
                <a:cubicBezTo>
                  <a:pt x="200" y="72"/>
                  <a:pt x="240" y="128"/>
                  <a:pt x="288" y="144"/>
                </a:cubicBezTo>
                <a:cubicBezTo>
                  <a:pt x="336" y="160"/>
                  <a:pt x="408" y="152"/>
                  <a:pt x="480" y="144"/>
                </a:cubicBezTo>
              </a:path>
            </a:pathLst>
          </a:custGeom>
          <a:noFill/>
          <a:ln w="38100">
            <a:solidFill>
              <a:schemeClr val="tx1"/>
            </a:solidFill>
            <a:round/>
            <a:headEnd/>
            <a:tailEnd/>
          </a:ln>
        </p:spPr>
        <p:txBody>
          <a:bodyPr/>
          <a:lstStyle/>
          <a:p>
            <a:endParaRPr lang="en-US"/>
          </a:p>
        </p:txBody>
      </p:sp>
      <p:sp>
        <p:nvSpPr>
          <p:cNvPr id="39949" name="Line 13"/>
          <p:cNvSpPr>
            <a:spLocks noChangeShapeType="1"/>
          </p:cNvSpPr>
          <p:nvPr/>
        </p:nvSpPr>
        <p:spPr bwMode="auto">
          <a:xfrm>
            <a:off x="3429000" y="2743200"/>
            <a:ext cx="838200" cy="0"/>
          </a:xfrm>
          <a:prstGeom prst="line">
            <a:avLst/>
          </a:prstGeom>
          <a:noFill/>
          <a:ln w="38100">
            <a:solidFill>
              <a:schemeClr val="tx1"/>
            </a:solidFill>
            <a:round/>
            <a:headEnd/>
            <a:tailEnd/>
          </a:ln>
        </p:spPr>
        <p:txBody>
          <a:bodyPr/>
          <a:lstStyle/>
          <a:p>
            <a:endParaRPr lang="en-US"/>
          </a:p>
        </p:txBody>
      </p:sp>
      <p:sp>
        <p:nvSpPr>
          <p:cNvPr id="39950" name="Line 14"/>
          <p:cNvSpPr>
            <a:spLocks noChangeShapeType="1"/>
          </p:cNvSpPr>
          <p:nvPr/>
        </p:nvSpPr>
        <p:spPr bwMode="auto">
          <a:xfrm>
            <a:off x="4267200" y="2743200"/>
            <a:ext cx="0" cy="762000"/>
          </a:xfrm>
          <a:prstGeom prst="line">
            <a:avLst/>
          </a:prstGeom>
          <a:noFill/>
          <a:ln w="38100">
            <a:solidFill>
              <a:schemeClr val="tx1"/>
            </a:solidFill>
            <a:round/>
            <a:headEnd/>
            <a:tailEnd/>
          </a:ln>
        </p:spPr>
        <p:txBody>
          <a:bodyPr/>
          <a:lstStyle/>
          <a:p>
            <a:endParaRPr lang="en-US"/>
          </a:p>
        </p:txBody>
      </p:sp>
      <p:sp>
        <p:nvSpPr>
          <p:cNvPr id="39951" name="Oval 15"/>
          <p:cNvSpPr>
            <a:spLocks noChangeArrowheads="1"/>
          </p:cNvSpPr>
          <p:nvPr/>
        </p:nvSpPr>
        <p:spPr bwMode="auto">
          <a:xfrm>
            <a:off x="4191000" y="3505200"/>
            <a:ext cx="152400" cy="152400"/>
          </a:xfrm>
          <a:prstGeom prst="ellipse">
            <a:avLst/>
          </a:prstGeom>
          <a:solidFill>
            <a:schemeClr val="tx1"/>
          </a:solidFill>
          <a:ln w="9525">
            <a:solidFill>
              <a:schemeClr val="tx1"/>
            </a:solidFill>
            <a:round/>
            <a:headEnd/>
            <a:tailEnd/>
          </a:ln>
        </p:spPr>
        <p:txBody>
          <a:bodyPr wrap="none" anchor="ctr"/>
          <a:lstStyle/>
          <a:p>
            <a:endParaRPr lang="en-US"/>
          </a:p>
        </p:txBody>
      </p:sp>
      <p:sp>
        <p:nvSpPr>
          <p:cNvPr id="39952" name="Line 16"/>
          <p:cNvSpPr>
            <a:spLocks noChangeShapeType="1"/>
          </p:cNvSpPr>
          <p:nvPr/>
        </p:nvSpPr>
        <p:spPr bwMode="auto">
          <a:xfrm>
            <a:off x="4267200" y="3581400"/>
            <a:ext cx="304800" cy="381000"/>
          </a:xfrm>
          <a:prstGeom prst="line">
            <a:avLst/>
          </a:prstGeom>
          <a:noFill/>
          <a:ln w="38100">
            <a:solidFill>
              <a:schemeClr val="tx1"/>
            </a:solidFill>
            <a:round/>
            <a:headEnd/>
            <a:tailEnd/>
          </a:ln>
        </p:spPr>
        <p:txBody>
          <a:bodyPr/>
          <a:lstStyle/>
          <a:p>
            <a:endParaRPr lang="en-US"/>
          </a:p>
        </p:txBody>
      </p:sp>
      <p:sp>
        <p:nvSpPr>
          <p:cNvPr id="39953" name="Oval 17"/>
          <p:cNvSpPr>
            <a:spLocks noChangeArrowheads="1"/>
          </p:cNvSpPr>
          <p:nvPr/>
        </p:nvSpPr>
        <p:spPr bwMode="auto">
          <a:xfrm>
            <a:off x="4191000" y="3962400"/>
            <a:ext cx="152400" cy="152400"/>
          </a:xfrm>
          <a:prstGeom prst="ellipse">
            <a:avLst/>
          </a:prstGeom>
          <a:solidFill>
            <a:schemeClr val="tx1"/>
          </a:solidFill>
          <a:ln w="9525">
            <a:solidFill>
              <a:schemeClr val="tx1"/>
            </a:solidFill>
            <a:round/>
            <a:headEnd/>
            <a:tailEnd/>
          </a:ln>
        </p:spPr>
        <p:txBody>
          <a:bodyPr wrap="none" anchor="ctr"/>
          <a:lstStyle/>
          <a:p>
            <a:endParaRPr lang="en-US"/>
          </a:p>
        </p:txBody>
      </p:sp>
      <p:sp>
        <p:nvSpPr>
          <p:cNvPr id="39954" name="Line 18"/>
          <p:cNvSpPr>
            <a:spLocks noChangeShapeType="1"/>
          </p:cNvSpPr>
          <p:nvPr/>
        </p:nvSpPr>
        <p:spPr bwMode="auto">
          <a:xfrm>
            <a:off x="4267200" y="4114800"/>
            <a:ext cx="0" cy="685800"/>
          </a:xfrm>
          <a:prstGeom prst="line">
            <a:avLst/>
          </a:prstGeom>
          <a:noFill/>
          <a:ln w="38100">
            <a:solidFill>
              <a:schemeClr val="tx1"/>
            </a:solidFill>
            <a:round/>
            <a:headEnd/>
            <a:tailEnd/>
          </a:ln>
        </p:spPr>
        <p:txBody>
          <a:bodyPr/>
          <a:lstStyle/>
          <a:p>
            <a:endParaRPr lang="en-US"/>
          </a:p>
        </p:txBody>
      </p:sp>
      <p:sp>
        <p:nvSpPr>
          <p:cNvPr id="39955" name="Line 19"/>
          <p:cNvSpPr>
            <a:spLocks noChangeShapeType="1"/>
          </p:cNvSpPr>
          <p:nvPr/>
        </p:nvSpPr>
        <p:spPr bwMode="auto">
          <a:xfrm flipH="1">
            <a:off x="1676400" y="4800600"/>
            <a:ext cx="2590800" cy="0"/>
          </a:xfrm>
          <a:prstGeom prst="line">
            <a:avLst/>
          </a:prstGeom>
          <a:noFill/>
          <a:ln w="38100">
            <a:solidFill>
              <a:schemeClr val="tx1"/>
            </a:solidFill>
            <a:round/>
            <a:headEnd/>
            <a:tailEnd/>
          </a:ln>
        </p:spPr>
        <p:txBody>
          <a:bodyPr/>
          <a:lstStyle/>
          <a:p>
            <a:endParaRPr lang="en-US"/>
          </a:p>
        </p:txBody>
      </p:sp>
      <p:sp>
        <p:nvSpPr>
          <p:cNvPr id="39956" name="Line 20"/>
          <p:cNvSpPr>
            <a:spLocks noChangeShapeType="1"/>
          </p:cNvSpPr>
          <p:nvPr/>
        </p:nvSpPr>
        <p:spPr bwMode="auto">
          <a:xfrm flipV="1">
            <a:off x="1676400" y="3962400"/>
            <a:ext cx="0" cy="838200"/>
          </a:xfrm>
          <a:prstGeom prst="line">
            <a:avLst/>
          </a:prstGeom>
          <a:noFill/>
          <a:ln w="38100">
            <a:solidFill>
              <a:schemeClr val="tx1"/>
            </a:solidFill>
            <a:round/>
            <a:headEnd/>
            <a:tailEnd/>
          </a:ln>
        </p:spPr>
        <p:txBody>
          <a:bodyPr/>
          <a:lstStyle/>
          <a:p>
            <a:endParaRPr lang="en-US"/>
          </a:p>
        </p:txBody>
      </p:sp>
      <p:sp>
        <p:nvSpPr>
          <p:cNvPr id="39957" name="Rectangle 21"/>
          <p:cNvSpPr>
            <a:spLocks noChangeArrowheads="1"/>
          </p:cNvSpPr>
          <p:nvPr/>
        </p:nvSpPr>
        <p:spPr bwMode="auto">
          <a:xfrm>
            <a:off x="4724400" y="685800"/>
            <a:ext cx="1371600" cy="609600"/>
          </a:xfrm>
          <a:prstGeom prst="rect">
            <a:avLst/>
          </a:prstGeom>
          <a:solidFill>
            <a:srgbClr val="CCCC00">
              <a:alpha val="39999"/>
            </a:srgbClr>
          </a:solidFill>
          <a:ln w="9525">
            <a:solidFill>
              <a:schemeClr val="tx1"/>
            </a:solidFill>
            <a:miter lim="800000"/>
            <a:headEnd/>
            <a:tailEnd/>
          </a:ln>
        </p:spPr>
        <p:txBody>
          <a:bodyPr wrap="none" anchor="ctr"/>
          <a:lstStyle/>
          <a:p>
            <a:endParaRPr lang="en-US"/>
          </a:p>
        </p:txBody>
      </p:sp>
      <p:sp>
        <p:nvSpPr>
          <p:cNvPr id="39958" name="Rectangle 22"/>
          <p:cNvSpPr>
            <a:spLocks noChangeArrowheads="1"/>
          </p:cNvSpPr>
          <p:nvPr/>
        </p:nvSpPr>
        <p:spPr bwMode="auto">
          <a:xfrm>
            <a:off x="609600" y="1219200"/>
            <a:ext cx="914400" cy="533400"/>
          </a:xfrm>
          <a:prstGeom prst="rect">
            <a:avLst/>
          </a:prstGeom>
          <a:solidFill>
            <a:srgbClr val="009999">
              <a:alpha val="39999"/>
            </a:srgbClr>
          </a:solidFill>
          <a:ln w="9525">
            <a:solidFill>
              <a:schemeClr val="tx1"/>
            </a:solidFill>
            <a:miter lim="800000"/>
            <a:headEnd/>
            <a:tailEnd/>
          </a:ln>
        </p:spPr>
        <p:txBody>
          <a:bodyPr wrap="none" anchor="ctr"/>
          <a:lstStyle/>
          <a:p>
            <a:endParaRPr lang="en-US"/>
          </a:p>
        </p:txBody>
      </p:sp>
      <p:sp>
        <p:nvSpPr>
          <p:cNvPr id="39959" name="Rectangle 23"/>
          <p:cNvSpPr>
            <a:spLocks noChangeArrowheads="1"/>
          </p:cNvSpPr>
          <p:nvPr/>
        </p:nvSpPr>
        <p:spPr bwMode="auto">
          <a:xfrm>
            <a:off x="7620000" y="838200"/>
            <a:ext cx="304800" cy="457200"/>
          </a:xfrm>
          <a:prstGeom prst="rect">
            <a:avLst/>
          </a:prstGeom>
          <a:solidFill>
            <a:srgbClr val="009999">
              <a:alpha val="39999"/>
            </a:srgbClr>
          </a:solidFill>
          <a:ln w="9525">
            <a:solidFill>
              <a:schemeClr val="tx1"/>
            </a:solidFill>
            <a:miter lim="800000"/>
            <a:headEnd/>
            <a:tailEnd/>
          </a:ln>
        </p:spPr>
        <p:txBody>
          <a:bodyPr wrap="none" anchor="ctr"/>
          <a:lstStyle/>
          <a:p>
            <a:endParaRPr lang="en-US"/>
          </a:p>
        </p:txBody>
      </p:sp>
      <p:sp>
        <p:nvSpPr>
          <p:cNvPr id="39960" name="Rectangle 24"/>
          <p:cNvSpPr>
            <a:spLocks noChangeArrowheads="1"/>
          </p:cNvSpPr>
          <p:nvPr/>
        </p:nvSpPr>
        <p:spPr bwMode="auto">
          <a:xfrm>
            <a:off x="4724400" y="1295400"/>
            <a:ext cx="1371600" cy="457200"/>
          </a:xfrm>
          <a:prstGeom prst="rect">
            <a:avLst/>
          </a:prstGeom>
          <a:solidFill>
            <a:srgbClr val="FF0066">
              <a:alpha val="39999"/>
            </a:srgbClr>
          </a:solidFill>
          <a:ln w="9525">
            <a:solidFill>
              <a:schemeClr val="tx1"/>
            </a:solidFill>
            <a:miter lim="800000"/>
            <a:headEnd/>
            <a:tailEnd/>
          </a:ln>
        </p:spPr>
        <p:txBody>
          <a:bodyPr wrap="none" anchor="ctr"/>
          <a:lstStyle/>
          <a:p>
            <a:endParaRPr lang="en-US"/>
          </a:p>
        </p:txBody>
      </p:sp>
      <p:sp>
        <p:nvSpPr>
          <p:cNvPr id="39961" name="Rectangle 25"/>
          <p:cNvSpPr>
            <a:spLocks noChangeArrowheads="1"/>
          </p:cNvSpPr>
          <p:nvPr/>
        </p:nvSpPr>
        <p:spPr bwMode="auto">
          <a:xfrm>
            <a:off x="2057400" y="762000"/>
            <a:ext cx="1295400" cy="457200"/>
          </a:xfrm>
          <a:prstGeom prst="rect">
            <a:avLst/>
          </a:prstGeom>
          <a:solidFill>
            <a:srgbClr val="33CC33">
              <a:alpha val="39999"/>
            </a:srgbClr>
          </a:solidFill>
          <a:ln w="9525">
            <a:solidFill>
              <a:schemeClr val="tx1"/>
            </a:solidFill>
            <a:miter lim="800000"/>
            <a:headEnd/>
            <a:tailEnd/>
          </a:ln>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95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994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994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994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994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995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995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994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994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994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9950"/>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996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9952"/>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9953"/>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39951"/>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9961"/>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39956"/>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39955"/>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399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3" grpId="0" animBg="1"/>
      <p:bldP spid="39944" grpId="0" animBg="1"/>
      <p:bldP spid="39945" grpId="0" animBg="1"/>
      <p:bldP spid="39946" grpId="0" animBg="1"/>
      <p:bldP spid="39947" grpId="0" animBg="1"/>
      <p:bldP spid="39948" grpId="0" animBg="1"/>
      <p:bldP spid="39949" grpId="0" animBg="1"/>
      <p:bldP spid="39950" grpId="0" animBg="1"/>
      <p:bldP spid="39951" grpId="0" animBg="1"/>
      <p:bldP spid="39952" grpId="0" animBg="1"/>
      <p:bldP spid="39953" grpId="0" animBg="1"/>
      <p:bldP spid="39954" grpId="0" animBg="1"/>
      <p:bldP spid="39955" grpId="0" animBg="1"/>
      <p:bldP spid="39956" grpId="0" animBg="1"/>
      <p:bldP spid="39957" grpId="0" animBg="1"/>
      <p:bldP spid="39958" grpId="0" animBg="1"/>
      <p:bldP spid="39959" grpId="0" animBg="1"/>
      <p:bldP spid="39960" grpId="0" animBg="1"/>
      <p:bldP spid="39961"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ext Box 4"/>
          <p:cNvSpPr txBox="1">
            <a:spLocks noChangeArrowheads="1"/>
          </p:cNvSpPr>
          <p:nvPr/>
        </p:nvSpPr>
        <p:spPr bwMode="auto">
          <a:xfrm>
            <a:off x="304800" y="228600"/>
            <a:ext cx="8610600" cy="946150"/>
          </a:xfrm>
          <a:prstGeom prst="rect">
            <a:avLst/>
          </a:prstGeom>
          <a:noFill/>
          <a:ln w="9525">
            <a:noFill/>
            <a:miter lim="800000"/>
            <a:headEnd/>
            <a:tailEnd/>
          </a:ln>
        </p:spPr>
        <p:txBody>
          <a:bodyPr>
            <a:spAutoFit/>
          </a:bodyPr>
          <a:lstStyle/>
          <a:p>
            <a:pPr>
              <a:spcBef>
                <a:spcPct val="50000"/>
              </a:spcBef>
              <a:buFontTx/>
              <a:buChar char="•"/>
            </a:pPr>
            <a:r>
              <a:rPr lang="en-US" sz="2800"/>
              <a:t>Create a circuit with a </a:t>
            </a:r>
            <a:r>
              <a:rPr lang="en-US" sz="2800" u="sng"/>
              <a:t>3 cell battery</a:t>
            </a:r>
            <a:r>
              <a:rPr lang="en-US" sz="2800"/>
              <a:t> that has </a:t>
            </a:r>
            <a:r>
              <a:rPr lang="en-US" sz="2800" u="sng"/>
              <a:t>2 lights</a:t>
            </a:r>
            <a:r>
              <a:rPr lang="en-US" sz="2800"/>
              <a:t> connected in </a:t>
            </a:r>
            <a:r>
              <a:rPr lang="en-US" sz="2800" u="sng"/>
              <a:t>series</a:t>
            </a:r>
            <a:r>
              <a:rPr lang="en-US" sz="2800"/>
              <a:t> all controlled by </a:t>
            </a:r>
            <a:r>
              <a:rPr lang="en-US" sz="2800" u="sng"/>
              <a:t>one switch</a:t>
            </a:r>
            <a:r>
              <a:rPr lang="en-US" sz="2800"/>
              <a:t>.</a:t>
            </a:r>
          </a:p>
        </p:txBody>
      </p:sp>
      <p:sp>
        <p:nvSpPr>
          <p:cNvPr id="40965" name="Line 5"/>
          <p:cNvSpPr>
            <a:spLocks noChangeShapeType="1"/>
          </p:cNvSpPr>
          <p:nvPr/>
        </p:nvSpPr>
        <p:spPr bwMode="auto">
          <a:xfrm>
            <a:off x="1524000" y="3200400"/>
            <a:ext cx="304800" cy="0"/>
          </a:xfrm>
          <a:prstGeom prst="line">
            <a:avLst/>
          </a:prstGeom>
          <a:noFill/>
          <a:ln w="38100">
            <a:solidFill>
              <a:schemeClr val="tx1"/>
            </a:solidFill>
            <a:round/>
            <a:headEnd/>
            <a:tailEnd/>
          </a:ln>
        </p:spPr>
        <p:txBody>
          <a:bodyPr/>
          <a:lstStyle/>
          <a:p>
            <a:endParaRPr lang="en-US"/>
          </a:p>
        </p:txBody>
      </p:sp>
      <p:sp>
        <p:nvSpPr>
          <p:cNvPr id="40966" name="Line 6"/>
          <p:cNvSpPr>
            <a:spLocks noChangeShapeType="1"/>
          </p:cNvSpPr>
          <p:nvPr/>
        </p:nvSpPr>
        <p:spPr bwMode="auto">
          <a:xfrm>
            <a:off x="1371600" y="3352800"/>
            <a:ext cx="609600" cy="0"/>
          </a:xfrm>
          <a:prstGeom prst="line">
            <a:avLst/>
          </a:prstGeom>
          <a:noFill/>
          <a:ln w="38100">
            <a:solidFill>
              <a:schemeClr val="tx1"/>
            </a:solidFill>
            <a:round/>
            <a:headEnd/>
            <a:tailEnd/>
          </a:ln>
        </p:spPr>
        <p:txBody>
          <a:bodyPr/>
          <a:lstStyle/>
          <a:p>
            <a:endParaRPr lang="en-US"/>
          </a:p>
        </p:txBody>
      </p:sp>
      <p:sp>
        <p:nvSpPr>
          <p:cNvPr id="40967" name="Line 7"/>
          <p:cNvSpPr>
            <a:spLocks noChangeShapeType="1"/>
          </p:cNvSpPr>
          <p:nvPr/>
        </p:nvSpPr>
        <p:spPr bwMode="auto">
          <a:xfrm>
            <a:off x="1524000" y="3505200"/>
            <a:ext cx="304800" cy="0"/>
          </a:xfrm>
          <a:prstGeom prst="line">
            <a:avLst/>
          </a:prstGeom>
          <a:noFill/>
          <a:ln w="38100">
            <a:solidFill>
              <a:schemeClr val="tx1"/>
            </a:solidFill>
            <a:round/>
            <a:headEnd/>
            <a:tailEnd/>
          </a:ln>
        </p:spPr>
        <p:txBody>
          <a:bodyPr/>
          <a:lstStyle/>
          <a:p>
            <a:endParaRPr lang="en-US"/>
          </a:p>
        </p:txBody>
      </p:sp>
      <p:sp>
        <p:nvSpPr>
          <p:cNvPr id="40968" name="Line 8"/>
          <p:cNvSpPr>
            <a:spLocks noChangeShapeType="1"/>
          </p:cNvSpPr>
          <p:nvPr/>
        </p:nvSpPr>
        <p:spPr bwMode="auto">
          <a:xfrm>
            <a:off x="1371600" y="3657600"/>
            <a:ext cx="609600" cy="0"/>
          </a:xfrm>
          <a:prstGeom prst="line">
            <a:avLst/>
          </a:prstGeom>
          <a:noFill/>
          <a:ln w="38100">
            <a:solidFill>
              <a:schemeClr val="tx1"/>
            </a:solidFill>
            <a:round/>
            <a:headEnd/>
            <a:tailEnd/>
          </a:ln>
        </p:spPr>
        <p:txBody>
          <a:bodyPr/>
          <a:lstStyle/>
          <a:p>
            <a:endParaRPr lang="en-US"/>
          </a:p>
        </p:txBody>
      </p:sp>
      <p:sp>
        <p:nvSpPr>
          <p:cNvPr id="40969" name="Line 9"/>
          <p:cNvSpPr>
            <a:spLocks noChangeShapeType="1"/>
          </p:cNvSpPr>
          <p:nvPr/>
        </p:nvSpPr>
        <p:spPr bwMode="auto">
          <a:xfrm>
            <a:off x="1524000" y="3810000"/>
            <a:ext cx="304800" cy="0"/>
          </a:xfrm>
          <a:prstGeom prst="line">
            <a:avLst/>
          </a:prstGeom>
          <a:noFill/>
          <a:ln w="38100">
            <a:solidFill>
              <a:schemeClr val="tx1"/>
            </a:solidFill>
            <a:round/>
            <a:headEnd/>
            <a:tailEnd/>
          </a:ln>
        </p:spPr>
        <p:txBody>
          <a:bodyPr/>
          <a:lstStyle/>
          <a:p>
            <a:endParaRPr lang="en-US"/>
          </a:p>
        </p:txBody>
      </p:sp>
      <p:sp>
        <p:nvSpPr>
          <p:cNvPr id="40970" name="Line 10"/>
          <p:cNvSpPr>
            <a:spLocks noChangeShapeType="1"/>
          </p:cNvSpPr>
          <p:nvPr/>
        </p:nvSpPr>
        <p:spPr bwMode="auto">
          <a:xfrm>
            <a:off x="1371600" y="3962400"/>
            <a:ext cx="609600" cy="0"/>
          </a:xfrm>
          <a:prstGeom prst="line">
            <a:avLst/>
          </a:prstGeom>
          <a:noFill/>
          <a:ln w="38100">
            <a:solidFill>
              <a:schemeClr val="tx1"/>
            </a:solidFill>
            <a:round/>
            <a:headEnd/>
            <a:tailEnd/>
          </a:ln>
        </p:spPr>
        <p:txBody>
          <a:bodyPr/>
          <a:lstStyle/>
          <a:p>
            <a:endParaRPr lang="en-US"/>
          </a:p>
        </p:txBody>
      </p:sp>
      <p:sp>
        <p:nvSpPr>
          <p:cNvPr id="40971" name="Line 11"/>
          <p:cNvSpPr>
            <a:spLocks noChangeShapeType="1"/>
          </p:cNvSpPr>
          <p:nvPr/>
        </p:nvSpPr>
        <p:spPr bwMode="auto">
          <a:xfrm flipV="1">
            <a:off x="1676400" y="2514600"/>
            <a:ext cx="0" cy="685800"/>
          </a:xfrm>
          <a:prstGeom prst="line">
            <a:avLst/>
          </a:prstGeom>
          <a:noFill/>
          <a:ln w="38100">
            <a:solidFill>
              <a:schemeClr val="tx1"/>
            </a:solidFill>
            <a:round/>
            <a:headEnd/>
            <a:tailEnd/>
          </a:ln>
        </p:spPr>
        <p:txBody>
          <a:bodyPr/>
          <a:lstStyle/>
          <a:p>
            <a:endParaRPr lang="en-US"/>
          </a:p>
        </p:txBody>
      </p:sp>
      <p:sp>
        <p:nvSpPr>
          <p:cNvPr id="40972" name="Line 12"/>
          <p:cNvSpPr>
            <a:spLocks noChangeShapeType="1"/>
          </p:cNvSpPr>
          <p:nvPr/>
        </p:nvSpPr>
        <p:spPr bwMode="auto">
          <a:xfrm>
            <a:off x="1676400" y="2514600"/>
            <a:ext cx="1066800" cy="0"/>
          </a:xfrm>
          <a:prstGeom prst="line">
            <a:avLst/>
          </a:prstGeom>
          <a:noFill/>
          <a:ln w="38100">
            <a:solidFill>
              <a:schemeClr val="tx1"/>
            </a:solidFill>
            <a:round/>
            <a:headEnd/>
            <a:tailEnd/>
          </a:ln>
        </p:spPr>
        <p:txBody>
          <a:bodyPr/>
          <a:lstStyle/>
          <a:p>
            <a:endParaRPr lang="en-US"/>
          </a:p>
        </p:txBody>
      </p:sp>
      <p:sp>
        <p:nvSpPr>
          <p:cNvPr id="40973" name="Oval 13"/>
          <p:cNvSpPr>
            <a:spLocks noChangeArrowheads="1"/>
          </p:cNvSpPr>
          <p:nvPr/>
        </p:nvSpPr>
        <p:spPr bwMode="auto">
          <a:xfrm>
            <a:off x="2743200" y="2209800"/>
            <a:ext cx="685800" cy="609600"/>
          </a:xfrm>
          <a:prstGeom prst="ellipse">
            <a:avLst/>
          </a:prstGeom>
          <a:noFill/>
          <a:ln w="9525">
            <a:solidFill>
              <a:schemeClr val="tx1"/>
            </a:solidFill>
            <a:round/>
            <a:headEnd/>
            <a:tailEnd/>
          </a:ln>
        </p:spPr>
        <p:txBody>
          <a:bodyPr wrap="none" anchor="ctr"/>
          <a:lstStyle/>
          <a:p>
            <a:endParaRPr lang="en-US"/>
          </a:p>
        </p:txBody>
      </p:sp>
      <p:sp>
        <p:nvSpPr>
          <p:cNvPr id="40974" name="Freeform 14"/>
          <p:cNvSpPr>
            <a:spLocks/>
          </p:cNvSpPr>
          <p:nvPr/>
        </p:nvSpPr>
        <p:spPr bwMode="auto">
          <a:xfrm>
            <a:off x="2743200" y="2316163"/>
            <a:ext cx="685800" cy="219075"/>
          </a:xfrm>
          <a:custGeom>
            <a:avLst/>
            <a:gdLst>
              <a:gd name="T0" fmla="*/ 0 w 432"/>
              <a:gd name="T1" fmla="*/ 2147483647 h 138"/>
              <a:gd name="T2" fmla="*/ 2147483647 w 432"/>
              <a:gd name="T3" fmla="*/ 2147483647 h 138"/>
              <a:gd name="T4" fmla="*/ 2147483647 w 432"/>
              <a:gd name="T5" fmla="*/ 2147483647 h 138"/>
              <a:gd name="T6" fmla="*/ 2147483647 w 432"/>
              <a:gd name="T7" fmla="*/ 2147483647 h 138"/>
              <a:gd name="T8" fmla="*/ 2147483647 w 432"/>
              <a:gd name="T9" fmla="*/ 2147483647 h 138"/>
              <a:gd name="T10" fmla="*/ 2147483647 w 432"/>
              <a:gd name="T11" fmla="*/ 2147483647 h 138"/>
              <a:gd name="T12" fmla="*/ 2147483647 w 432"/>
              <a:gd name="T13" fmla="*/ 2147483647 h 138"/>
              <a:gd name="T14" fmla="*/ 0 60000 65536"/>
              <a:gd name="T15" fmla="*/ 0 60000 65536"/>
              <a:gd name="T16" fmla="*/ 0 60000 65536"/>
              <a:gd name="T17" fmla="*/ 0 60000 65536"/>
              <a:gd name="T18" fmla="*/ 0 60000 65536"/>
              <a:gd name="T19" fmla="*/ 0 60000 65536"/>
              <a:gd name="T20" fmla="*/ 0 60000 65536"/>
              <a:gd name="T21" fmla="*/ 0 w 432"/>
              <a:gd name="T22" fmla="*/ 0 h 138"/>
              <a:gd name="T23" fmla="*/ 432 w 432"/>
              <a:gd name="T24" fmla="*/ 138 h 1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2" h="138">
                <a:moveTo>
                  <a:pt x="0" y="125"/>
                </a:moveTo>
                <a:cubicBezTo>
                  <a:pt x="76" y="129"/>
                  <a:pt x="149" y="137"/>
                  <a:pt x="192" y="125"/>
                </a:cubicBezTo>
                <a:cubicBezTo>
                  <a:pt x="235" y="113"/>
                  <a:pt x="252" y="75"/>
                  <a:pt x="256" y="54"/>
                </a:cubicBezTo>
                <a:cubicBezTo>
                  <a:pt x="260" y="33"/>
                  <a:pt x="228" y="2"/>
                  <a:pt x="215" y="1"/>
                </a:cubicBezTo>
                <a:cubicBezTo>
                  <a:pt x="202" y="0"/>
                  <a:pt x="176" y="27"/>
                  <a:pt x="180" y="48"/>
                </a:cubicBezTo>
                <a:cubicBezTo>
                  <a:pt x="184" y="69"/>
                  <a:pt x="198" y="112"/>
                  <a:pt x="240" y="125"/>
                </a:cubicBezTo>
                <a:cubicBezTo>
                  <a:pt x="282" y="138"/>
                  <a:pt x="356" y="129"/>
                  <a:pt x="432" y="125"/>
                </a:cubicBezTo>
              </a:path>
            </a:pathLst>
          </a:custGeom>
          <a:noFill/>
          <a:ln w="38100">
            <a:solidFill>
              <a:schemeClr val="tx1"/>
            </a:solidFill>
            <a:round/>
            <a:headEnd/>
            <a:tailEnd/>
          </a:ln>
        </p:spPr>
        <p:txBody>
          <a:bodyPr/>
          <a:lstStyle/>
          <a:p>
            <a:endParaRPr lang="en-US"/>
          </a:p>
        </p:txBody>
      </p:sp>
      <p:sp>
        <p:nvSpPr>
          <p:cNvPr id="40975" name="Oval 15"/>
          <p:cNvSpPr>
            <a:spLocks noChangeArrowheads="1"/>
          </p:cNvSpPr>
          <p:nvPr/>
        </p:nvSpPr>
        <p:spPr bwMode="auto">
          <a:xfrm>
            <a:off x="3962400" y="2209800"/>
            <a:ext cx="685800" cy="609600"/>
          </a:xfrm>
          <a:prstGeom prst="ellipse">
            <a:avLst/>
          </a:prstGeom>
          <a:noFill/>
          <a:ln w="9525">
            <a:solidFill>
              <a:schemeClr val="tx1"/>
            </a:solidFill>
            <a:round/>
            <a:headEnd/>
            <a:tailEnd/>
          </a:ln>
        </p:spPr>
        <p:txBody>
          <a:bodyPr wrap="none" anchor="ctr"/>
          <a:lstStyle/>
          <a:p>
            <a:endParaRPr lang="en-US"/>
          </a:p>
        </p:txBody>
      </p:sp>
      <p:sp>
        <p:nvSpPr>
          <p:cNvPr id="40976" name="Freeform 16"/>
          <p:cNvSpPr>
            <a:spLocks/>
          </p:cNvSpPr>
          <p:nvPr/>
        </p:nvSpPr>
        <p:spPr bwMode="auto">
          <a:xfrm>
            <a:off x="3962400" y="2286000"/>
            <a:ext cx="685800" cy="219075"/>
          </a:xfrm>
          <a:custGeom>
            <a:avLst/>
            <a:gdLst>
              <a:gd name="T0" fmla="*/ 0 w 432"/>
              <a:gd name="T1" fmla="*/ 2147483647 h 138"/>
              <a:gd name="T2" fmla="*/ 2147483647 w 432"/>
              <a:gd name="T3" fmla="*/ 2147483647 h 138"/>
              <a:gd name="T4" fmla="*/ 2147483647 w 432"/>
              <a:gd name="T5" fmla="*/ 2147483647 h 138"/>
              <a:gd name="T6" fmla="*/ 2147483647 w 432"/>
              <a:gd name="T7" fmla="*/ 2147483647 h 138"/>
              <a:gd name="T8" fmla="*/ 2147483647 w 432"/>
              <a:gd name="T9" fmla="*/ 2147483647 h 138"/>
              <a:gd name="T10" fmla="*/ 2147483647 w 432"/>
              <a:gd name="T11" fmla="*/ 2147483647 h 138"/>
              <a:gd name="T12" fmla="*/ 2147483647 w 432"/>
              <a:gd name="T13" fmla="*/ 2147483647 h 138"/>
              <a:gd name="T14" fmla="*/ 0 60000 65536"/>
              <a:gd name="T15" fmla="*/ 0 60000 65536"/>
              <a:gd name="T16" fmla="*/ 0 60000 65536"/>
              <a:gd name="T17" fmla="*/ 0 60000 65536"/>
              <a:gd name="T18" fmla="*/ 0 60000 65536"/>
              <a:gd name="T19" fmla="*/ 0 60000 65536"/>
              <a:gd name="T20" fmla="*/ 0 60000 65536"/>
              <a:gd name="T21" fmla="*/ 0 w 432"/>
              <a:gd name="T22" fmla="*/ 0 h 138"/>
              <a:gd name="T23" fmla="*/ 432 w 432"/>
              <a:gd name="T24" fmla="*/ 138 h 1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2" h="138">
                <a:moveTo>
                  <a:pt x="0" y="125"/>
                </a:moveTo>
                <a:cubicBezTo>
                  <a:pt x="76" y="129"/>
                  <a:pt x="149" y="137"/>
                  <a:pt x="192" y="125"/>
                </a:cubicBezTo>
                <a:cubicBezTo>
                  <a:pt x="235" y="113"/>
                  <a:pt x="252" y="75"/>
                  <a:pt x="256" y="54"/>
                </a:cubicBezTo>
                <a:cubicBezTo>
                  <a:pt x="260" y="33"/>
                  <a:pt x="228" y="2"/>
                  <a:pt x="215" y="1"/>
                </a:cubicBezTo>
                <a:cubicBezTo>
                  <a:pt x="202" y="0"/>
                  <a:pt x="176" y="27"/>
                  <a:pt x="180" y="48"/>
                </a:cubicBezTo>
                <a:cubicBezTo>
                  <a:pt x="184" y="69"/>
                  <a:pt x="198" y="112"/>
                  <a:pt x="240" y="125"/>
                </a:cubicBezTo>
                <a:cubicBezTo>
                  <a:pt x="282" y="138"/>
                  <a:pt x="356" y="129"/>
                  <a:pt x="432" y="125"/>
                </a:cubicBezTo>
              </a:path>
            </a:pathLst>
          </a:custGeom>
          <a:noFill/>
          <a:ln w="38100">
            <a:solidFill>
              <a:schemeClr val="tx1"/>
            </a:solidFill>
            <a:round/>
            <a:headEnd/>
            <a:tailEnd/>
          </a:ln>
        </p:spPr>
        <p:txBody>
          <a:bodyPr/>
          <a:lstStyle/>
          <a:p>
            <a:endParaRPr lang="en-US"/>
          </a:p>
        </p:txBody>
      </p:sp>
      <p:sp>
        <p:nvSpPr>
          <p:cNvPr id="40977" name="Line 17"/>
          <p:cNvSpPr>
            <a:spLocks noChangeShapeType="1"/>
          </p:cNvSpPr>
          <p:nvPr/>
        </p:nvSpPr>
        <p:spPr bwMode="auto">
          <a:xfrm>
            <a:off x="3429000" y="2514600"/>
            <a:ext cx="533400" cy="0"/>
          </a:xfrm>
          <a:prstGeom prst="line">
            <a:avLst/>
          </a:prstGeom>
          <a:noFill/>
          <a:ln w="38100">
            <a:solidFill>
              <a:schemeClr val="tx1"/>
            </a:solidFill>
            <a:round/>
            <a:headEnd/>
            <a:tailEnd/>
          </a:ln>
        </p:spPr>
        <p:txBody>
          <a:bodyPr/>
          <a:lstStyle/>
          <a:p>
            <a:endParaRPr lang="en-US"/>
          </a:p>
        </p:txBody>
      </p:sp>
      <p:sp>
        <p:nvSpPr>
          <p:cNvPr id="40978" name="Line 18"/>
          <p:cNvSpPr>
            <a:spLocks noChangeShapeType="1"/>
          </p:cNvSpPr>
          <p:nvPr/>
        </p:nvSpPr>
        <p:spPr bwMode="auto">
          <a:xfrm>
            <a:off x="4648200" y="2514600"/>
            <a:ext cx="762000" cy="0"/>
          </a:xfrm>
          <a:prstGeom prst="line">
            <a:avLst/>
          </a:prstGeom>
          <a:noFill/>
          <a:ln w="38100">
            <a:solidFill>
              <a:schemeClr val="tx1"/>
            </a:solidFill>
            <a:round/>
            <a:headEnd/>
            <a:tailEnd/>
          </a:ln>
        </p:spPr>
        <p:txBody>
          <a:bodyPr/>
          <a:lstStyle/>
          <a:p>
            <a:endParaRPr lang="en-US"/>
          </a:p>
        </p:txBody>
      </p:sp>
      <p:sp>
        <p:nvSpPr>
          <p:cNvPr id="40979" name="Line 19"/>
          <p:cNvSpPr>
            <a:spLocks noChangeShapeType="1"/>
          </p:cNvSpPr>
          <p:nvPr/>
        </p:nvSpPr>
        <p:spPr bwMode="auto">
          <a:xfrm>
            <a:off x="5410200" y="2514600"/>
            <a:ext cx="0" cy="762000"/>
          </a:xfrm>
          <a:prstGeom prst="line">
            <a:avLst/>
          </a:prstGeom>
          <a:noFill/>
          <a:ln w="38100">
            <a:solidFill>
              <a:schemeClr val="tx1"/>
            </a:solidFill>
            <a:round/>
            <a:headEnd/>
            <a:tailEnd/>
          </a:ln>
        </p:spPr>
        <p:txBody>
          <a:bodyPr/>
          <a:lstStyle/>
          <a:p>
            <a:endParaRPr lang="en-US"/>
          </a:p>
        </p:txBody>
      </p:sp>
      <p:sp>
        <p:nvSpPr>
          <p:cNvPr id="40980" name="Oval 20"/>
          <p:cNvSpPr>
            <a:spLocks noChangeArrowheads="1"/>
          </p:cNvSpPr>
          <p:nvPr/>
        </p:nvSpPr>
        <p:spPr bwMode="auto">
          <a:xfrm>
            <a:off x="5334000" y="3276600"/>
            <a:ext cx="152400" cy="152400"/>
          </a:xfrm>
          <a:prstGeom prst="ellipse">
            <a:avLst/>
          </a:prstGeom>
          <a:solidFill>
            <a:schemeClr val="tx1"/>
          </a:solidFill>
          <a:ln w="9525">
            <a:solidFill>
              <a:schemeClr val="tx1"/>
            </a:solidFill>
            <a:round/>
            <a:headEnd/>
            <a:tailEnd/>
          </a:ln>
        </p:spPr>
        <p:txBody>
          <a:bodyPr wrap="none" anchor="ctr"/>
          <a:lstStyle/>
          <a:p>
            <a:endParaRPr lang="en-US"/>
          </a:p>
        </p:txBody>
      </p:sp>
      <p:sp>
        <p:nvSpPr>
          <p:cNvPr id="40981" name="Line 21"/>
          <p:cNvSpPr>
            <a:spLocks noChangeShapeType="1"/>
          </p:cNvSpPr>
          <p:nvPr/>
        </p:nvSpPr>
        <p:spPr bwMode="auto">
          <a:xfrm>
            <a:off x="5410200" y="3352800"/>
            <a:ext cx="304800" cy="381000"/>
          </a:xfrm>
          <a:prstGeom prst="line">
            <a:avLst/>
          </a:prstGeom>
          <a:noFill/>
          <a:ln w="38100">
            <a:solidFill>
              <a:schemeClr val="tx1"/>
            </a:solidFill>
            <a:round/>
            <a:headEnd/>
            <a:tailEnd/>
          </a:ln>
        </p:spPr>
        <p:txBody>
          <a:bodyPr/>
          <a:lstStyle/>
          <a:p>
            <a:endParaRPr lang="en-US"/>
          </a:p>
        </p:txBody>
      </p:sp>
      <p:sp>
        <p:nvSpPr>
          <p:cNvPr id="40982" name="Oval 22"/>
          <p:cNvSpPr>
            <a:spLocks noChangeArrowheads="1"/>
          </p:cNvSpPr>
          <p:nvPr/>
        </p:nvSpPr>
        <p:spPr bwMode="auto">
          <a:xfrm>
            <a:off x="5334000" y="3810000"/>
            <a:ext cx="152400" cy="152400"/>
          </a:xfrm>
          <a:prstGeom prst="ellipse">
            <a:avLst/>
          </a:prstGeom>
          <a:solidFill>
            <a:schemeClr val="tx1"/>
          </a:solidFill>
          <a:ln w="9525">
            <a:solidFill>
              <a:schemeClr val="tx1"/>
            </a:solidFill>
            <a:round/>
            <a:headEnd/>
            <a:tailEnd/>
          </a:ln>
        </p:spPr>
        <p:txBody>
          <a:bodyPr wrap="none" anchor="ctr"/>
          <a:lstStyle/>
          <a:p>
            <a:endParaRPr lang="en-US"/>
          </a:p>
        </p:txBody>
      </p:sp>
      <p:sp>
        <p:nvSpPr>
          <p:cNvPr id="40983" name="Line 23"/>
          <p:cNvSpPr>
            <a:spLocks noChangeShapeType="1"/>
          </p:cNvSpPr>
          <p:nvPr/>
        </p:nvSpPr>
        <p:spPr bwMode="auto">
          <a:xfrm>
            <a:off x="5410200" y="3962400"/>
            <a:ext cx="0" cy="762000"/>
          </a:xfrm>
          <a:prstGeom prst="line">
            <a:avLst/>
          </a:prstGeom>
          <a:noFill/>
          <a:ln w="38100">
            <a:solidFill>
              <a:schemeClr val="tx1"/>
            </a:solidFill>
            <a:round/>
            <a:headEnd/>
            <a:tailEnd/>
          </a:ln>
        </p:spPr>
        <p:txBody>
          <a:bodyPr/>
          <a:lstStyle/>
          <a:p>
            <a:endParaRPr lang="en-US"/>
          </a:p>
        </p:txBody>
      </p:sp>
      <p:sp>
        <p:nvSpPr>
          <p:cNvPr id="40984" name="Line 24"/>
          <p:cNvSpPr>
            <a:spLocks noChangeShapeType="1"/>
          </p:cNvSpPr>
          <p:nvPr/>
        </p:nvSpPr>
        <p:spPr bwMode="auto">
          <a:xfrm flipH="1">
            <a:off x="1676400" y="4724400"/>
            <a:ext cx="3733800" cy="0"/>
          </a:xfrm>
          <a:prstGeom prst="line">
            <a:avLst/>
          </a:prstGeom>
          <a:noFill/>
          <a:ln w="38100">
            <a:solidFill>
              <a:schemeClr val="tx1"/>
            </a:solidFill>
            <a:round/>
            <a:headEnd/>
            <a:tailEnd/>
          </a:ln>
        </p:spPr>
        <p:txBody>
          <a:bodyPr/>
          <a:lstStyle/>
          <a:p>
            <a:endParaRPr lang="en-US"/>
          </a:p>
        </p:txBody>
      </p:sp>
      <p:sp>
        <p:nvSpPr>
          <p:cNvPr id="40985" name="Line 25"/>
          <p:cNvSpPr>
            <a:spLocks noChangeShapeType="1"/>
          </p:cNvSpPr>
          <p:nvPr/>
        </p:nvSpPr>
        <p:spPr bwMode="auto">
          <a:xfrm flipV="1">
            <a:off x="1676400" y="3962400"/>
            <a:ext cx="0" cy="762000"/>
          </a:xfrm>
          <a:prstGeom prst="line">
            <a:avLst/>
          </a:prstGeom>
          <a:noFill/>
          <a:ln w="38100">
            <a:solidFill>
              <a:schemeClr val="tx1"/>
            </a:solidFill>
            <a:round/>
            <a:headEnd/>
            <a:tailEnd/>
          </a:ln>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97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096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096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096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096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096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097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097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097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097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097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097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097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097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097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4098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0980"/>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0981"/>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40984"/>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40985"/>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409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5" grpId="0" animBg="1"/>
      <p:bldP spid="40966" grpId="0" animBg="1"/>
      <p:bldP spid="40967" grpId="0" animBg="1"/>
      <p:bldP spid="40968" grpId="0" animBg="1"/>
      <p:bldP spid="40969" grpId="0" animBg="1"/>
      <p:bldP spid="40970" grpId="0" animBg="1"/>
      <p:bldP spid="40971" grpId="0" animBg="1"/>
      <p:bldP spid="40972" grpId="0" animBg="1"/>
      <p:bldP spid="40973" grpId="0" animBg="1"/>
      <p:bldP spid="40974" grpId="0" animBg="1"/>
      <p:bldP spid="40975" grpId="0" animBg="1"/>
      <p:bldP spid="40976" grpId="0" animBg="1"/>
      <p:bldP spid="40977" grpId="0" animBg="1"/>
      <p:bldP spid="40978" grpId="0" animBg="1"/>
      <p:bldP spid="40979" grpId="0" animBg="1"/>
      <p:bldP spid="40980" grpId="0" animBg="1"/>
      <p:bldP spid="40981" grpId="0" animBg="1"/>
      <p:bldP spid="40982" grpId="0" animBg="1"/>
      <p:bldP spid="40983" grpId="0" animBg="1"/>
      <p:bldP spid="40984" grpId="0" animBg="1"/>
      <p:bldP spid="4098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AutoShape 2"/>
          <p:cNvSpPr>
            <a:spLocks noChangeArrowheads="1"/>
          </p:cNvSpPr>
          <p:nvPr/>
        </p:nvSpPr>
        <p:spPr bwMode="auto">
          <a:xfrm>
            <a:off x="1752600" y="4572000"/>
            <a:ext cx="1295400" cy="1371600"/>
          </a:xfrm>
          <a:prstGeom prst="star8">
            <a:avLst>
              <a:gd name="adj" fmla="val 38250"/>
            </a:avLst>
          </a:prstGeom>
          <a:solidFill>
            <a:srgbClr val="009999"/>
          </a:solidFill>
          <a:ln w="9525">
            <a:solidFill>
              <a:schemeClr val="tx1"/>
            </a:solidFill>
            <a:miter lim="800000"/>
            <a:headEnd/>
            <a:tailEnd/>
          </a:ln>
        </p:spPr>
        <p:txBody>
          <a:bodyPr wrap="none" anchor="ctr"/>
          <a:lstStyle/>
          <a:p>
            <a:endParaRPr lang="en-US"/>
          </a:p>
        </p:txBody>
      </p:sp>
      <p:sp>
        <p:nvSpPr>
          <p:cNvPr id="51203" name="AutoShape 3"/>
          <p:cNvSpPr>
            <a:spLocks noChangeArrowheads="1"/>
          </p:cNvSpPr>
          <p:nvPr/>
        </p:nvSpPr>
        <p:spPr bwMode="auto">
          <a:xfrm>
            <a:off x="6705600" y="4572000"/>
            <a:ext cx="1295400" cy="1371600"/>
          </a:xfrm>
          <a:prstGeom prst="star8">
            <a:avLst>
              <a:gd name="adj" fmla="val 38250"/>
            </a:avLst>
          </a:prstGeom>
          <a:solidFill>
            <a:srgbClr val="009999"/>
          </a:solidFill>
          <a:ln w="9525">
            <a:solidFill>
              <a:schemeClr val="tx1"/>
            </a:solidFill>
            <a:miter lim="800000"/>
            <a:headEnd/>
            <a:tailEnd/>
          </a:ln>
        </p:spPr>
        <p:txBody>
          <a:bodyPr wrap="none" anchor="ctr"/>
          <a:lstStyle/>
          <a:p>
            <a:endParaRPr lang="en-US"/>
          </a:p>
        </p:txBody>
      </p:sp>
      <p:sp>
        <p:nvSpPr>
          <p:cNvPr id="51204" name="Oval 4"/>
          <p:cNvSpPr>
            <a:spLocks noChangeArrowheads="1"/>
          </p:cNvSpPr>
          <p:nvPr/>
        </p:nvSpPr>
        <p:spPr bwMode="auto">
          <a:xfrm>
            <a:off x="914400" y="28956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49" name="Rectangle 5"/>
          <p:cNvSpPr>
            <a:spLocks noChangeArrowheads="1"/>
          </p:cNvSpPr>
          <p:nvPr/>
        </p:nvSpPr>
        <p:spPr bwMode="auto">
          <a:xfrm>
            <a:off x="228600" y="3276600"/>
            <a:ext cx="2590800" cy="762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6150" name="Rectangle 11"/>
          <p:cNvSpPr>
            <a:spLocks noChangeArrowheads="1"/>
          </p:cNvSpPr>
          <p:nvPr/>
        </p:nvSpPr>
        <p:spPr bwMode="auto">
          <a:xfrm>
            <a:off x="5181600" y="3276600"/>
            <a:ext cx="2590800" cy="762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51212" name="Oval 12"/>
          <p:cNvSpPr>
            <a:spLocks noChangeArrowheads="1"/>
          </p:cNvSpPr>
          <p:nvPr/>
        </p:nvSpPr>
        <p:spPr bwMode="auto">
          <a:xfrm>
            <a:off x="5943600" y="29718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52" name="Oval 13"/>
          <p:cNvSpPr>
            <a:spLocks noChangeArrowheads="1"/>
          </p:cNvSpPr>
          <p:nvPr/>
        </p:nvSpPr>
        <p:spPr bwMode="auto">
          <a:xfrm>
            <a:off x="304800" y="24384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53" name="Oval 14"/>
          <p:cNvSpPr>
            <a:spLocks noChangeArrowheads="1"/>
          </p:cNvSpPr>
          <p:nvPr/>
        </p:nvSpPr>
        <p:spPr bwMode="auto">
          <a:xfrm>
            <a:off x="5486400" y="29718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54" name="Oval 15"/>
          <p:cNvSpPr>
            <a:spLocks noChangeArrowheads="1"/>
          </p:cNvSpPr>
          <p:nvPr/>
        </p:nvSpPr>
        <p:spPr bwMode="auto">
          <a:xfrm>
            <a:off x="914400" y="24384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55" name="Rectangle 16"/>
          <p:cNvSpPr>
            <a:spLocks noChangeArrowheads="1"/>
          </p:cNvSpPr>
          <p:nvPr/>
        </p:nvSpPr>
        <p:spPr bwMode="auto">
          <a:xfrm>
            <a:off x="152400" y="2286000"/>
            <a:ext cx="3276600" cy="4572000"/>
          </a:xfrm>
          <a:prstGeom prst="rect">
            <a:avLst/>
          </a:prstGeom>
          <a:noFill/>
          <a:ln w="9525">
            <a:solidFill>
              <a:srgbClr val="000000"/>
            </a:solidFill>
            <a:miter lim="800000"/>
            <a:headEnd/>
            <a:tailEnd/>
          </a:ln>
        </p:spPr>
        <p:txBody>
          <a:bodyPr wrap="none" anchor="ctr"/>
          <a:lstStyle/>
          <a:p>
            <a:endParaRPr lang="en-US"/>
          </a:p>
        </p:txBody>
      </p:sp>
      <p:sp>
        <p:nvSpPr>
          <p:cNvPr id="6156" name="Rectangle 17"/>
          <p:cNvSpPr>
            <a:spLocks noChangeArrowheads="1"/>
          </p:cNvSpPr>
          <p:nvPr/>
        </p:nvSpPr>
        <p:spPr bwMode="auto">
          <a:xfrm>
            <a:off x="5105400" y="1371600"/>
            <a:ext cx="3200400" cy="5486400"/>
          </a:xfrm>
          <a:prstGeom prst="rect">
            <a:avLst/>
          </a:prstGeom>
          <a:noFill/>
          <a:ln w="9525">
            <a:solidFill>
              <a:srgbClr val="000000"/>
            </a:solidFill>
            <a:miter lim="800000"/>
            <a:headEnd/>
            <a:tailEnd/>
          </a:ln>
        </p:spPr>
        <p:txBody>
          <a:bodyPr wrap="none" anchor="ctr"/>
          <a:lstStyle/>
          <a:p>
            <a:endParaRPr lang="en-US"/>
          </a:p>
        </p:txBody>
      </p:sp>
      <p:sp>
        <p:nvSpPr>
          <p:cNvPr id="6157" name="Text Box 18"/>
          <p:cNvSpPr txBox="1">
            <a:spLocks noChangeArrowheads="1"/>
          </p:cNvSpPr>
          <p:nvPr/>
        </p:nvSpPr>
        <p:spPr bwMode="auto">
          <a:xfrm>
            <a:off x="533400" y="1676400"/>
            <a:ext cx="2514600" cy="519113"/>
          </a:xfrm>
          <a:prstGeom prst="rect">
            <a:avLst/>
          </a:prstGeom>
          <a:noFill/>
          <a:ln w="9525">
            <a:noFill/>
            <a:miter lim="800000"/>
            <a:headEnd/>
            <a:tailEnd/>
          </a:ln>
        </p:spPr>
        <p:txBody>
          <a:bodyPr>
            <a:spAutoFit/>
          </a:bodyPr>
          <a:lstStyle/>
          <a:p>
            <a:pPr>
              <a:spcBef>
                <a:spcPct val="50000"/>
              </a:spcBef>
            </a:pPr>
            <a:r>
              <a:rPr lang="en-US" sz="2800"/>
              <a:t>Low Voltage</a:t>
            </a:r>
          </a:p>
        </p:txBody>
      </p:sp>
      <p:sp>
        <p:nvSpPr>
          <p:cNvPr id="6158" name="Text Box 19"/>
          <p:cNvSpPr txBox="1">
            <a:spLocks noChangeArrowheads="1"/>
          </p:cNvSpPr>
          <p:nvPr/>
        </p:nvSpPr>
        <p:spPr bwMode="auto">
          <a:xfrm>
            <a:off x="5486400" y="685800"/>
            <a:ext cx="2514600" cy="519113"/>
          </a:xfrm>
          <a:prstGeom prst="rect">
            <a:avLst/>
          </a:prstGeom>
          <a:noFill/>
          <a:ln w="9525">
            <a:noFill/>
            <a:miter lim="800000"/>
            <a:headEnd/>
            <a:tailEnd/>
          </a:ln>
        </p:spPr>
        <p:txBody>
          <a:bodyPr>
            <a:spAutoFit/>
          </a:bodyPr>
          <a:lstStyle/>
          <a:p>
            <a:pPr>
              <a:spcBef>
                <a:spcPct val="50000"/>
              </a:spcBef>
            </a:pPr>
            <a:r>
              <a:rPr lang="en-US" sz="2800"/>
              <a:t>High Voltage</a:t>
            </a:r>
          </a:p>
        </p:txBody>
      </p:sp>
      <p:sp>
        <p:nvSpPr>
          <p:cNvPr id="6159" name="Oval 20"/>
          <p:cNvSpPr>
            <a:spLocks noChangeArrowheads="1"/>
          </p:cNvSpPr>
          <p:nvPr/>
        </p:nvSpPr>
        <p:spPr bwMode="auto">
          <a:xfrm>
            <a:off x="304800" y="28956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60" name="Oval 21"/>
          <p:cNvSpPr>
            <a:spLocks noChangeArrowheads="1"/>
          </p:cNvSpPr>
          <p:nvPr/>
        </p:nvSpPr>
        <p:spPr bwMode="auto">
          <a:xfrm>
            <a:off x="1143000" y="26670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61" name="Oval 22"/>
          <p:cNvSpPr>
            <a:spLocks noChangeArrowheads="1"/>
          </p:cNvSpPr>
          <p:nvPr/>
        </p:nvSpPr>
        <p:spPr bwMode="auto">
          <a:xfrm>
            <a:off x="1676400" y="24384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62" name="Oval 23"/>
          <p:cNvSpPr>
            <a:spLocks noChangeArrowheads="1"/>
          </p:cNvSpPr>
          <p:nvPr/>
        </p:nvSpPr>
        <p:spPr bwMode="auto">
          <a:xfrm>
            <a:off x="609600" y="24384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63" name="Oval 24"/>
          <p:cNvSpPr>
            <a:spLocks noChangeArrowheads="1"/>
          </p:cNvSpPr>
          <p:nvPr/>
        </p:nvSpPr>
        <p:spPr bwMode="auto">
          <a:xfrm>
            <a:off x="609600" y="28956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64" name="Oval 25"/>
          <p:cNvSpPr>
            <a:spLocks noChangeArrowheads="1"/>
          </p:cNvSpPr>
          <p:nvPr/>
        </p:nvSpPr>
        <p:spPr bwMode="auto">
          <a:xfrm>
            <a:off x="1371600" y="24384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65" name="Oval 26"/>
          <p:cNvSpPr>
            <a:spLocks noChangeArrowheads="1"/>
          </p:cNvSpPr>
          <p:nvPr/>
        </p:nvSpPr>
        <p:spPr bwMode="auto">
          <a:xfrm>
            <a:off x="1524000" y="26670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66" name="Oval 27"/>
          <p:cNvSpPr>
            <a:spLocks noChangeArrowheads="1"/>
          </p:cNvSpPr>
          <p:nvPr/>
        </p:nvSpPr>
        <p:spPr bwMode="auto">
          <a:xfrm>
            <a:off x="2057400" y="23622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67" name="Oval 28"/>
          <p:cNvSpPr>
            <a:spLocks noChangeArrowheads="1"/>
          </p:cNvSpPr>
          <p:nvPr/>
        </p:nvSpPr>
        <p:spPr bwMode="auto">
          <a:xfrm>
            <a:off x="1828800" y="25908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68" name="Oval 29"/>
          <p:cNvSpPr>
            <a:spLocks noChangeArrowheads="1"/>
          </p:cNvSpPr>
          <p:nvPr/>
        </p:nvSpPr>
        <p:spPr bwMode="auto">
          <a:xfrm>
            <a:off x="2133600" y="26670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69" name="Oval 30"/>
          <p:cNvSpPr>
            <a:spLocks noChangeArrowheads="1"/>
          </p:cNvSpPr>
          <p:nvPr/>
        </p:nvSpPr>
        <p:spPr bwMode="auto">
          <a:xfrm>
            <a:off x="2362200" y="23622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70" name="Oval 31"/>
          <p:cNvSpPr>
            <a:spLocks noChangeArrowheads="1"/>
          </p:cNvSpPr>
          <p:nvPr/>
        </p:nvSpPr>
        <p:spPr bwMode="auto">
          <a:xfrm>
            <a:off x="2362200" y="26670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71" name="Oval 32"/>
          <p:cNvSpPr>
            <a:spLocks noChangeArrowheads="1"/>
          </p:cNvSpPr>
          <p:nvPr/>
        </p:nvSpPr>
        <p:spPr bwMode="auto">
          <a:xfrm>
            <a:off x="2667000" y="24384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72" name="Oval 33"/>
          <p:cNvSpPr>
            <a:spLocks noChangeArrowheads="1"/>
          </p:cNvSpPr>
          <p:nvPr/>
        </p:nvSpPr>
        <p:spPr bwMode="auto">
          <a:xfrm>
            <a:off x="304800" y="26670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73" name="Oval 34"/>
          <p:cNvSpPr>
            <a:spLocks noChangeArrowheads="1"/>
          </p:cNvSpPr>
          <p:nvPr/>
        </p:nvSpPr>
        <p:spPr bwMode="auto">
          <a:xfrm>
            <a:off x="762000" y="26670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74" name="Oval 35"/>
          <p:cNvSpPr>
            <a:spLocks noChangeArrowheads="1"/>
          </p:cNvSpPr>
          <p:nvPr/>
        </p:nvSpPr>
        <p:spPr bwMode="auto">
          <a:xfrm>
            <a:off x="5410200" y="26670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75" name="Oval 37"/>
          <p:cNvSpPr>
            <a:spLocks noChangeArrowheads="1"/>
          </p:cNvSpPr>
          <p:nvPr/>
        </p:nvSpPr>
        <p:spPr bwMode="auto">
          <a:xfrm>
            <a:off x="5715000" y="25908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76" name="Oval 39"/>
          <p:cNvSpPr>
            <a:spLocks noChangeArrowheads="1"/>
          </p:cNvSpPr>
          <p:nvPr/>
        </p:nvSpPr>
        <p:spPr bwMode="auto">
          <a:xfrm>
            <a:off x="5410200" y="24384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77" name="Oval 41"/>
          <p:cNvSpPr>
            <a:spLocks noChangeArrowheads="1"/>
          </p:cNvSpPr>
          <p:nvPr/>
        </p:nvSpPr>
        <p:spPr bwMode="auto">
          <a:xfrm>
            <a:off x="5715000" y="22860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78" name="Oval 43"/>
          <p:cNvSpPr>
            <a:spLocks noChangeArrowheads="1"/>
          </p:cNvSpPr>
          <p:nvPr/>
        </p:nvSpPr>
        <p:spPr bwMode="auto">
          <a:xfrm>
            <a:off x="5410200" y="21336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79" name="Oval 45"/>
          <p:cNvSpPr>
            <a:spLocks noChangeArrowheads="1"/>
          </p:cNvSpPr>
          <p:nvPr/>
        </p:nvSpPr>
        <p:spPr bwMode="auto">
          <a:xfrm>
            <a:off x="5715000" y="20574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80" name="Oval 47"/>
          <p:cNvSpPr>
            <a:spLocks noChangeArrowheads="1"/>
          </p:cNvSpPr>
          <p:nvPr/>
        </p:nvSpPr>
        <p:spPr bwMode="auto">
          <a:xfrm>
            <a:off x="5410200" y="19050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81" name="Oval 49"/>
          <p:cNvSpPr>
            <a:spLocks noChangeArrowheads="1"/>
          </p:cNvSpPr>
          <p:nvPr/>
        </p:nvSpPr>
        <p:spPr bwMode="auto">
          <a:xfrm>
            <a:off x="5715000" y="18288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82" name="Oval 51"/>
          <p:cNvSpPr>
            <a:spLocks noChangeArrowheads="1"/>
          </p:cNvSpPr>
          <p:nvPr/>
        </p:nvSpPr>
        <p:spPr bwMode="auto">
          <a:xfrm>
            <a:off x="5410200" y="16002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83" name="Oval 53"/>
          <p:cNvSpPr>
            <a:spLocks noChangeArrowheads="1"/>
          </p:cNvSpPr>
          <p:nvPr/>
        </p:nvSpPr>
        <p:spPr bwMode="auto">
          <a:xfrm>
            <a:off x="5562600" y="16002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84" name="Oval 55"/>
          <p:cNvSpPr>
            <a:spLocks noChangeArrowheads="1"/>
          </p:cNvSpPr>
          <p:nvPr/>
        </p:nvSpPr>
        <p:spPr bwMode="auto">
          <a:xfrm>
            <a:off x="5791200" y="16002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85" name="Oval 57"/>
          <p:cNvSpPr>
            <a:spLocks noChangeArrowheads="1"/>
          </p:cNvSpPr>
          <p:nvPr/>
        </p:nvSpPr>
        <p:spPr bwMode="auto">
          <a:xfrm>
            <a:off x="5638800" y="13716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86" name="Oval 59"/>
          <p:cNvSpPr>
            <a:spLocks noChangeArrowheads="1"/>
          </p:cNvSpPr>
          <p:nvPr/>
        </p:nvSpPr>
        <p:spPr bwMode="auto">
          <a:xfrm>
            <a:off x="5943600" y="14478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87" name="Oval 61"/>
          <p:cNvSpPr>
            <a:spLocks noChangeArrowheads="1"/>
          </p:cNvSpPr>
          <p:nvPr/>
        </p:nvSpPr>
        <p:spPr bwMode="auto">
          <a:xfrm>
            <a:off x="5943600" y="17526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88" name="Oval 63"/>
          <p:cNvSpPr>
            <a:spLocks noChangeArrowheads="1"/>
          </p:cNvSpPr>
          <p:nvPr/>
        </p:nvSpPr>
        <p:spPr bwMode="auto">
          <a:xfrm>
            <a:off x="6019800" y="19812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89" name="Oval 65"/>
          <p:cNvSpPr>
            <a:spLocks noChangeArrowheads="1"/>
          </p:cNvSpPr>
          <p:nvPr/>
        </p:nvSpPr>
        <p:spPr bwMode="auto">
          <a:xfrm>
            <a:off x="5943600" y="21336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90" name="Oval 67"/>
          <p:cNvSpPr>
            <a:spLocks noChangeArrowheads="1"/>
          </p:cNvSpPr>
          <p:nvPr/>
        </p:nvSpPr>
        <p:spPr bwMode="auto">
          <a:xfrm>
            <a:off x="6096000" y="24384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91" name="Oval 69"/>
          <p:cNvSpPr>
            <a:spLocks noChangeArrowheads="1"/>
          </p:cNvSpPr>
          <p:nvPr/>
        </p:nvSpPr>
        <p:spPr bwMode="auto">
          <a:xfrm>
            <a:off x="5943600" y="25908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92" name="Oval 71"/>
          <p:cNvSpPr>
            <a:spLocks noChangeArrowheads="1"/>
          </p:cNvSpPr>
          <p:nvPr/>
        </p:nvSpPr>
        <p:spPr bwMode="auto">
          <a:xfrm>
            <a:off x="6248400" y="26670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93" name="Oval 73"/>
          <p:cNvSpPr>
            <a:spLocks noChangeArrowheads="1"/>
          </p:cNvSpPr>
          <p:nvPr/>
        </p:nvSpPr>
        <p:spPr bwMode="auto">
          <a:xfrm>
            <a:off x="6324600" y="22860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94" name="Oval 75"/>
          <p:cNvSpPr>
            <a:spLocks noChangeArrowheads="1"/>
          </p:cNvSpPr>
          <p:nvPr/>
        </p:nvSpPr>
        <p:spPr bwMode="auto">
          <a:xfrm>
            <a:off x="6172200" y="20574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95" name="Oval 77"/>
          <p:cNvSpPr>
            <a:spLocks noChangeArrowheads="1"/>
          </p:cNvSpPr>
          <p:nvPr/>
        </p:nvSpPr>
        <p:spPr bwMode="auto">
          <a:xfrm>
            <a:off x="6400800" y="19812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96" name="Oval 81"/>
          <p:cNvSpPr>
            <a:spLocks noChangeArrowheads="1"/>
          </p:cNvSpPr>
          <p:nvPr/>
        </p:nvSpPr>
        <p:spPr bwMode="auto">
          <a:xfrm>
            <a:off x="6172200" y="17526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97" name="Oval 82"/>
          <p:cNvSpPr>
            <a:spLocks noChangeArrowheads="1"/>
          </p:cNvSpPr>
          <p:nvPr/>
        </p:nvSpPr>
        <p:spPr bwMode="auto">
          <a:xfrm>
            <a:off x="6324600" y="15240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98" name="Oval 83"/>
          <p:cNvSpPr>
            <a:spLocks noChangeArrowheads="1"/>
          </p:cNvSpPr>
          <p:nvPr/>
        </p:nvSpPr>
        <p:spPr bwMode="auto">
          <a:xfrm>
            <a:off x="6629400" y="16764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199" name="Oval 84"/>
          <p:cNvSpPr>
            <a:spLocks noChangeArrowheads="1"/>
          </p:cNvSpPr>
          <p:nvPr/>
        </p:nvSpPr>
        <p:spPr bwMode="auto">
          <a:xfrm>
            <a:off x="6858000" y="15240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200" name="Oval 85"/>
          <p:cNvSpPr>
            <a:spLocks noChangeArrowheads="1"/>
          </p:cNvSpPr>
          <p:nvPr/>
        </p:nvSpPr>
        <p:spPr bwMode="auto">
          <a:xfrm>
            <a:off x="6705600" y="19812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201" name="Oval 86"/>
          <p:cNvSpPr>
            <a:spLocks noChangeArrowheads="1"/>
          </p:cNvSpPr>
          <p:nvPr/>
        </p:nvSpPr>
        <p:spPr bwMode="auto">
          <a:xfrm>
            <a:off x="6629400" y="22860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202" name="Oval 87"/>
          <p:cNvSpPr>
            <a:spLocks noChangeArrowheads="1"/>
          </p:cNvSpPr>
          <p:nvPr/>
        </p:nvSpPr>
        <p:spPr bwMode="auto">
          <a:xfrm>
            <a:off x="6477000" y="25146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203" name="Oval 88"/>
          <p:cNvSpPr>
            <a:spLocks noChangeArrowheads="1"/>
          </p:cNvSpPr>
          <p:nvPr/>
        </p:nvSpPr>
        <p:spPr bwMode="auto">
          <a:xfrm>
            <a:off x="6629400" y="27432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204" name="Oval 89"/>
          <p:cNvSpPr>
            <a:spLocks noChangeArrowheads="1"/>
          </p:cNvSpPr>
          <p:nvPr/>
        </p:nvSpPr>
        <p:spPr bwMode="auto">
          <a:xfrm>
            <a:off x="6934200" y="26670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205" name="Oval 90"/>
          <p:cNvSpPr>
            <a:spLocks noChangeArrowheads="1"/>
          </p:cNvSpPr>
          <p:nvPr/>
        </p:nvSpPr>
        <p:spPr bwMode="auto">
          <a:xfrm>
            <a:off x="6858000" y="23622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206" name="Oval 91"/>
          <p:cNvSpPr>
            <a:spLocks noChangeArrowheads="1"/>
          </p:cNvSpPr>
          <p:nvPr/>
        </p:nvSpPr>
        <p:spPr bwMode="auto">
          <a:xfrm>
            <a:off x="7162800" y="23622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207" name="Oval 92"/>
          <p:cNvSpPr>
            <a:spLocks noChangeArrowheads="1"/>
          </p:cNvSpPr>
          <p:nvPr/>
        </p:nvSpPr>
        <p:spPr bwMode="auto">
          <a:xfrm>
            <a:off x="7010400" y="20574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208" name="Oval 93"/>
          <p:cNvSpPr>
            <a:spLocks noChangeArrowheads="1"/>
          </p:cNvSpPr>
          <p:nvPr/>
        </p:nvSpPr>
        <p:spPr bwMode="auto">
          <a:xfrm>
            <a:off x="6934200" y="17526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209" name="Oval 94"/>
          <p:cNvSpPr>
            <a:spLocks noChangeArrowheads="1"/>
          </p:cNvSpPr>
          <p:nvPr/>
        </p:nvSpPr>
        <p:spPr bwMode="auto">
          <a:xfrm>
            <a:off x="7162800" y="15240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210" name="Oval 95"/>
          <p:cNvSpPr>
            <a:spLocks noChangeArrowheads="1"/>
          </p:cNvSpPr>
          <p:nvPr/>
        </p:nvSpPr>
        <p:spPr bwMode="auto">
          <a:xfrm>
            <a:off x="6629400" y="14478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211" name="Oval 96"/>
          <p:cNvSpPr>
            <a:spLocks noChangeArrowheads="1"/>
          </p:cNvSpPr>
          <p:nvPr/>
        </p:nvSpPr>
        <p:spPr bwMode="auto">
          <a:xfrm>
            <a:off x="7467600" y="14478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212" name="Oval 97"/>
          <p:cNvSpPr>
            <a:spLocks noChangeArrowheads="1"/>
          </p:cNvSpPr>
          <p:nvPr/>
        </p:nvSpPr>
        <p:spPr bwMode="auto">
          <a:xfrm>
            <a:off x="7239000" y="18288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213" name="Oval 98"/>
          <p:cNvSpPr>
            <a:spLocks noChangeArrowheads="1"/>
          </p:cNvSpPr>
          <p:nvPr/>
        </p:nvSpPr>
        <p:spPr bwMode="auto">
          <a:xfrm>
            <a:off x="7467600" y="17526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214" name="Oval 99"/>
          <p:cNvSpPr>
            <a:spLocks noChangeArrowheads="1"/>
          </p:cNvSpPr>
          <p:nvPr/>
        </p:nvSpPr>
        <p:spPr bwMode="auto">
          <a:xfrm>
            <a:off x="7239000" y="20574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215" name="Oval 100"/>
          <p:cNvSpPr>
            <a:spLocks noChangeArrowheads="1"/>
          </p:cNvSpPr>
          <p:nvPr/>
        </p:nvSpPr>
        <p:spPr bwMode="auto">
          <a:xfrm>
            <a:off x="7467600" y="22098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216" name="Oval 101"/>
          <p:cNvSpPr>
            <a:spLocks noChangeArrowheads="1"/>
          </p:cNvSpPr>
          <p:nvPr/>
        </p:nvSpPr>
        <p:spPr bwMode="auto">
          <a:xfrm>
            <a:off x="7239000" y="25908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217" name="Oval 102"/>
          <p:cNvSpPr>
            <a:spLocks noChangeArrowheads="1"/>
          </p:cNvSpPr>
          <p:nvPr/>
        </p:nvSpPr>
        <p:spPr bwMode="auto">
          <a:xfrm>
            <a:off x="7467600" y="24384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218" name="Oval 103"/>
          <p:cNvSpPr>
            <a:spLocks noChangeArrowheads="1"/>
          </p:cNvSpPr>
          <p:nvPr/>
        </p:nvSpPr>
        <p:spPr bwMode="auto">
          <a:xfrm>
            <a:off x="7162800" y="28194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219" name="Oval 104"/>
          <p:cNvSpPr>
            <a:spLocks noChangeArrowheads="1"/>
          </p:cNvSpPr>
          <p:nvPr/>
        </p:nvSpPr>
        <p:spPr bwMode="auto">
          <a:xfrm>
            <a:off x="7391400" y="27432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220" name="Oval 105"/>
          <p:cNvSpPr>
            <a:spLocks noChangeArrowheads="1"/>
          </p:cNvSpPr>
          <p:nvPr/>
        </p:nvSpPr>
        <p:spPr bwMode="auto">
          <a:xfrm>
            <a:off x="7620000" y="26670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221" name="Oval 106"/>
          <p:cNvSpPr>
            <a:spLocks noChangeArrowheads="1"/>
          </p:cNvSpPr>
          <p:nvPr/>
        </p:nvSpPr>
        <p:spPr bwMode="auto">
          <a:xfrm>
            <a:off x="7696200" y="23622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222" name="Oval 107"/>
          <p:cNvSpPr>
            <a:spLocks noChangeArrowheads="1"/>
          </p:cNvSpPr>
          <p:nvPr/>
        </p:nvSpPr>
        <p:spPr bwMode="auto">
          <a:xfrm>
            <a:off x="7696200" y="19812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223" name="Oval 108"/>
          <p:cNvSpPr>
            <a:spLocks noChangeArrowheads="1"/>
          </p:cNvSpPr>
          <p:nvPr/>
        </p:nvSpPr>
        <p:spPr bwMode="auto">
          <a:xfrm>
            <a:off x="7467600" y="19812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224" name="Oval 109"/>
          <p:cNvSpPr>
            <a:spLocks noChangeArrowheads="1"/>
          </p:cNvSpPr>
          <p:nvPr/>
        </p:nvSpPr>
        <p:spPr bwMode="auto">
          <a:xfrm>
            <a:off x="7772400" y="16764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225" name="Oval 110"/>
          <p:cNvSpPr>
            <a:spLocks noChangeArrowheads="1"/>
          </p:cNvSpPr>
          <p:nvPr/>
        </p:nvSpPr>
        <p:spPr bwMode="auto">
          <a:xfrm>
            <a:off x="7772400" y="1447800"/>
            <a:ext cx="228600" cy="228600"/>
          </a:xfrm>
          <a:prstGeom prst="ellipse">
            <a:avLst/>
          </a:prstGeom>
          <a:solidFill>
            <a:schemeClr val="accent1"/>
          </a:solidFill>
          <a:ln w="9525">
            <a:solidFill>
              <a:schemeClr val="tx1"/>
            </a:solidFill>
            <a:round/>
            <a:headEnd/>
            <a:tailEnd/>
          </a:ln>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0" nodeType="withEffect">
                                  <p:stCondLst>
                                    <p:cond delay="0"/>
                                  </p:stCondLst>
                                  <p:childTnLst>
                                    <p:animRot by="21600000">
                                      <p:cBhvr>
                                        <p:cTn id="6" dur="5000" fill="hold"/>
                                        <p:tgtEl>
                                          <p:spTgt spid="51202"/>
                                        </p:tgtEl>
                                        <p:attrNameLst>
                                          <p:attrName>r</p:attrName>
                                        </p:attrNameLst>
                                      </p:cBhvr>
                                    </p:animRot>
                                  </p:childTnLst>
                                </p:cTn>
                              </p:par>
                              <p:par>
                                <p:cTn id="7" presetID="8" presetClass="emph" presetSubtype="0" repeatCount="indefinite" fill="hold" grpId="0" nodeType="withEffect">
                                  <p:stCondLst>
                                    <p:cond delay="0"/>
                                  </p:stCondLst>
                                  <p:childTnLst>
                                    <p:animRot by="21600000">
                                      <p:cBhvr>
                                        <p:cTn id="8" dur="1000" fill="hold"/>
                                        <p:tgtEl>
                                          <p:spTgt spid="51203"/>
                                        </p:tgtEl>
                                        <p:attrNameLst>
                                          <p:attrName>r</p:attrName>
                                        </p:attrNameLst>
                                      </p:cBhvr>
                                    </p:animRot>
                                  </p:childTnLst>
                                </p:cTn>
                              </p:par>
                              <p:par>
                                <p:cTn id="9" presetID="0" presetClass="path" presetSubtype="0" repeatCount="indefinite" fill="hold" grpId="0" nodeType="withEffect">
                                  <p:stCondLst>
                                    <p:cond delay="0"/>
                                  </p:stCondLst>
                                  <p:endCondLst>
                                    <p:cond evt="onNext" delay="0">
                                      <p:tgtEl>
                                        <p:sldTgt/>
                                      </p:tgtEl>
                                    </p:cond>
                                  </p:endCondLst>
                                  <p:childTnLst>
                                    <p:animMotion origin="layout" path="M -0.00035 0.00903 C 0.03056 0.0081 0.15017 -0.02128 0.18542 0.00347 C 0.22083 0.02846 0.20677 0.06501 0.21163 0.15777 C 0.21649 0.25076 0.21406 0.47676 0.21476 0.56073 " pathEditMode="relative" rAng="0" ptsTypes="aaaa">
                                      <p:cBhvr>
                                        <p:cTn id="10" dur="2000" fill="hold"/>
                                        <p:tgtEl>
                                          <p:spTgt spid="51204"/>
                                        </p:tgtEl>
                                        <p:attrNameLst>
                                          <p:attrName>ppt_x</p:attrName>
                                          <p:attrName>ppt_y</p:attrName>
                                        </p:attrNameLst>
                                      </p:cBhvr>
                                      <p:rCtr x="111" y="261"/>
                                    </p:animMotion>
                                  </p:childTnLst>
                                </p:cTn>
                              </p:par>
                              <p:par>
                                <p:cTn id="11" presetID="0" presetClass="path" presetSubtype="0" repeatCount="indefinite" fill="hold" grpId="0" nodeType="withEffect">
                                  <p:stCondLst>
                                    <p:cond delay="0"/>
                                  </p:stCondLst>
                                  <p:endCondLst>
                                    <p:cond evt="onNext" delay="0">
                                      <p:tgtEl>
                                        <p:sldTgt/>
                                      </p:tgtEl>
                                    </p:cond>
                                  </p:endCondLst>
                                  <p:childTnLst>
                                    <p:animMotion origin="layout" path="M 3.33333E-6 0.01226 C 0.06875 0.01226 0.13767 0.01226 0.16961 0.01226 C 0.20156 0.01226 0.18646 -0.0037 0.19184 0.01226 C 0.19722 0.02845 0.20017 -0.01411 0.20208 0.10849 C 0.20416 0.23132 0.20347 0.4904 0.20295 0.74948 " pathEditMode="relative" rAng="0" ptsTypes="aaaaA">
                                      <p:cBhvr>
                                        <p:cTn id="12" dur="2000" fill="hold"/>
                                        <p:tgtEl>
                                          <p:spTgt spid="51212"/>
                                        </p:tgtEl>
                                        <p:attrNameLst>
                                          <p:attrName>ppt_x</p:attrName>
                                          <p:attrName>ppt_y</p:attrName>
                                        </p:attrNameLst>
                                      </p:cBhvr>
                                      <p:rCtr x="102" y="35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2" grpId="0" animBg="1"/>
      <p:bldP spid="51203" grpId="0" animBg="1"/>
      <p:bldP spid="51204" grpId="0" animBg="1"/>
      <p:bldP spid="51212"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4"/>
          <p:cNvSpPr txBox="1">
            <a:spLocks noChangeArrowheads="1"/>
          </p:cNvSpPr>
          <p:nvPr/>
        </p:nvSpPr>
        <p:spPr bwMode="auto">
          <a:xfrm>
            <a:off x="152400" y="0"/>
            <a:ext cx="8686800" cy="1800225"/>
          </a:xfrm>
          <a:prstGeom prst="rect">
            <a:avLst/>
          </a:prstGeom>
          <a:noFill/>
          <a:ln w="9525">
            <a:noFill/>
            <a:miter lim="800000"/>
            <a:headEnd/>
            <a:tailEnd/>
          </a:ln>
        </p:spPr>
        <p:txBody>
          <a:bodyPr>
            <a:spAutoFit/>
          </a:bodyPr>
          <a:lstStyle/>
          <a:p>
            <a:pPr>
              <a:spcBef>
                <a:spcPct val="50000"/>
              </a:spcBef>
              <a:buFontTx/>
              <a:buChar char="•"/>
            </a:pPr>
            <a:r>
              <a:rPr lang="en-US" sz="2800"/>
              <a:t>Create a circuit with a </a:t>
            </a:r>
            <a:r>
              <a:rPr lang="en-US" sz="2800" u="sng"/>
              <a:t>3 cell battery</a:t>
            </a:r>
            <a:r>
              <a:rPr lang="en-US" sz="2800"/>
              <a:t> that has </a:t>
            </a:r>
            <a:r>
              <a:rPr lang="en-US" sz="2800" u="sng"/>
              <a:t>2 lights</a:t>
            </a:r>
            <a:r>
              <a:rPr lang="en-US" sz="2800"/>
              <a:t> connected in </a:t>
            </a:r>
            <a:r>
              <a:rPr lang="en-US" sz="2800" u="sng"/>
              <a:t>parallel</a:t>
            </a:r>
            <a:r>
              <a:rPr lang="en-US" sz="2800"/>
              <a:t> all controlled by </a:t>
            </a:r>
            <a:r>
              <a:rPr lang="en-US" sz="2800" u="sng"/>
              <a:t>one switch, </a:t>
            </a:r>
            <a:r>
              <a:rPr lang="en-US" sz="2800"/>
              <a:t>with </a:t>
            </a:r>
            <a:r>
              <a:rPr lang="en-US" sz="2800" u="sng"/>
              <a:t>another switch</a:t>
            </a:r>
            <a:r>
              <a:rPr lang="en-US" sz="2800"/>
              <a:t> controlling just one of the lights.</a:t>
            </a:r>
          </a:p>
          <a:p>
            <a:endParaRPr lang="en-US" sz="2800"/>
          </a:p>
        </p:txBody>
      </p:sp>
      <p:sp>
        <p:nvSpPr>
          <p:cNvPr id="41989" name="Line 5"/>
          <p:cNvSpPr>
            <a:spLocks noChangeShapeType="1"/>
          </p:cNvSpPr>
          <p:nvPr/>
        </p:nvSpPr>
        <p:spPr bwMode="auto">
          <a:xfrm>
            <a:off x="1600200" y="3429000"/>
            <a:ext cx="304800" cy="0"/>
          </a:xfrm>
          <a:prstGeom prst="line">
            <a:avLst/>
          </a:prstGeom>
          <a:noFill/>
          <a:ln w="38100">
            <a:solidFill>
              <a:schemeClr val="tx1"/>
            </a:solidFill>
            <a:round/>
            <a:headEnd/>
            <a:tailEnd/>
          </a:ln>
        </p:spPr>
        <p:txBody>
          <a:bodyPr/>
          <a:lstStyle/>
          <a:p>
            <a:endParaRPr lang="en-US"/>
          </a:p>
        </p:txBody>
      </p:sp>
      <p:sp>
        <p:nvSpPr>
          <p:cNvPr id="41990" name="Line 6"/>
          <p:cNvSpPr>
            <a:spLocks noChangeShapeType="1"/>
          </p:cNvSpPr>
          <p:nvPr/>
        </p:nvSpPr>
        <p:spPr bwMode="auto">
          <a:xfrm>
            <a:off x="1447800" y="3581400"/>
            <a:ext cx="609600" cy="0"/>
          </a:xfrm>
          <a:prstGeom prst="line">
            <a:avLst/>
          </a:prstGeom>
          <a:noFill/>
          <a:ln w="38100">
            <a:solidFill>
              <a:schemeClr val="tx1"/>
            </a:solidFill>
            <a:round/>
            <a:headEnd/>
            <a:tailEnd/>
          </a:ln>
        </p:spPr>
        <p:txBody>
          <a:bodyPr/>
          <a:lstStyle/>
          <a:p>
            <a:endParaRPr lang="en-US"/>
          </a:p>
        </p:txBody>
      </p:sp>
      <p:sp>
        <p:nvSpPr>
          <p:cNvPr id="41991" name="Line 7"/>
          <p:cNvSpPr>
            <a:spLocks noChangeShapeType="1"/>
          </p:cNvSpPr>
          <p:nvPr/>
        </p:nvSpPr>
        <p:spPr bwMode="auto">
          <a:xfrm>
            <a:off x="1600200" y="3733800"/>
            <a:ext cx="304800" cy="0"/>
          </a:xfrm>
          <a:prstGeom prst="line">
            <a:avLst/>
          </a:prstGeom>
          <a:noFill/>
          <a:ln w="38100">
            <a:solidFill>
              <a:schemeClr val="tx1"/>
            </a:solidFill>
            <a:round/>
            <a:headEnd/>
            <a:tailEnd/>
          </a:ln>
        </p:spPr>
        <p:txBody>
          <a:bodyPr/>
          <a:lstStyle/>
          <a:p>
            <a:endParaRPr lang="en-US"/>
          </a:p>
        </p:txBody>
      </p:sp>
      <p:sp>
        <p:nvSpPr>
          <p:cNvPr id="41992" name="Line 8"/>
          <p:cNvSpPr>
            <a:spLocks noChangeShapeType="1"/>
          </p:cNvSpPr>
          <p:nvPr/>
        </p:nvSpPr>
        <p:spPr bwMode="auto">
          <a:xfrm>
            <a:off x="1447800" y="3886200"/>
            <a:ext cx="609600" cy="0"/>
          </a:xfrm>
          <a:prstGeom prst="line">
            <a:avLst/>
          </a:prstGeom>
          <a:noFill/>
          <a:ln w="38100">
            <a:solidFill>
              <a:schemeClr val="tx1"/>
            </a:solidFill>
            <a:round/>
            <a:headEnd/>
            <a:tailEnd/>
          </a:ln>
        </p:spPr>
        <p:txBody>
          <a:bodyPr/>
          <a:lstStyle/>
          <a:p>
            <a:endParaRPr lang="en-US"/>
          </a:p>
        </p:txBody>
      </p:sp>
      <p:sp>
        <p:nvSpPr>
          <p:cNvPr id="41993" name="Line 9"/>
          <p:cNvSpPr>
            <a:spLocks noChangeShapeType="1"/>
          </p:cNvSpPr>
          <p:nvPr/>
        </p:nvSpPr>
        <p:spPr bwMode="auto">
          <a:xfrm>
            <a:off x="1600200" y="4038600"/>
            <a:ext cx="304800" cy="0"/>
          </a:xfrm>
          <a:prstGeom prst="line">
            <a:avLst/>
          </a:prstGeom>
          <a:noFill/>
          <a:ln w="38100">
            <a:solidFill>
              <a:schemeClr val="tx1"/>
            </a:solidFill>
            <a:round/>
            <a:headEnd/>
            <a:tailEnd/>
          </a:ln>
        </p:spPr>
        <p:txBody>
          <a:bodyPr/>
          <a:lstStyle/>
          <a:p>
            <a:endParaRPr lang="en-US"/>
          </a:p>
        </p:txBody>
      </p:sp>
      <p:sp>
        <p:nvSpPr>
          <p:cNvPr id="41994" name="Line 10"/>
          <p:cNvSpPr>
            <a:spLocks noChangeShapeType="1"/>
          </p:cNvSpPr>
          <p:nvPr/>
        </p:nvSpPr>
        <p:spPr bwMode="auto">
          <a:xfrm>
            <a:off x="1447800" y="4191000"/>
            <a:ext cx="609600" cy="0"/>
          </a:xfrm>
          <a:prstGeom prst="line">
            <a:avLst/>
          </a:prstGeom>
          <a:noFill/>
          <a:ln w="38100">
            <a:solidFill>
              <a:schemeClr val="tx1"/>
            </a:solidFill>
            <a:round/>
            <a:headEnd/>
            <a:tailEnd/>
          </a:ln>
        </p:spPr>
        <p:txBody>
          <a:bodyPr/>
          <a:lstStyle/>
          <a:p>
            <a:endParaRPr lang="en-US"/>
          </a:p>
        </p:txBody>
      </p:sp>
      <p:sp>
        <p:nvSpPr>
          <p:cNvPr id="41996" name="Line 12"/>
          <p:cNvSpPr>
            <a:spLocks noChangeShapeType="1"/>
          </p:cNvSpPr>
          <p:nvPr/>
        </p:nvSpPr>
        <p:spPr bwMode="auto">
          <a:xfrm flipV="1">
            <a:off x="1752600" y="2667000"/>
            <a:ext cx="0" cy="762000"/>
          </a:xfrm>
          <a:prstGeom prst="line">
            <a:avLst/>
          </a:prstGeom>
          <a:noFill/>
          <a:ln w="38100">
            <a:solidFill>
              <a:schemeClr val="tx1"/>
            </a:solidFill>
            <a:round/>
            <a:headEnd/>
            <a:tailEnd/>
          </a:ln>
        </p:spPr>
        <p:txBody>
          <a:bodyPr/>
          <a:lstStyle/>
          <a:p>
            <a:endParaRPr lang="en-US"/>
          </a:p>
        </p:txBody>
      </p:sp>
      <p:sp>
        <p:nvSpPr>
          <p:cNvPr id="41997" name="Line 13"/>
          <p:cNvSpPr>
            <a:spLocks noChangeShapeType="1"/>
          </p:cNvSpPr>
          <p:nvPr/>
        </p:nvSpPr>
        <p:spPr bwMode="auto">
          <a:xfrm>
            <a:off x="1752600" y="2667000"/>
            <a:ext cx="990600" cy="0"/>
          </a:xfrm>
          <a:prstGeom prst="line">
            <a:avLst/>
          </a:prstGeom>
          <a:noFill/>
          <a:ln w="38100">
            <a:solidFill>
              <a:schemeClr val="tx1"/>
            </a:solidFill>
            <a:round/>
            <a:headEnd/>
            <a:tailEnd/>
          </a:ln>
        </p:spPr>
        <p:txBody>
          <a:bodyPr/>
          <a:lstStyle/>
          <a:p>
            <a:endParaRPr lang="en-US"/>
          </a:p>
        </p:txBody>
      </p:sp>
      <p:sp>
        <p:nvSpPr>
          <p:cNvPr id="41999" name="Line 15"/>
          <p:cNvSpPr>
            <a:spLocks noChangeShapeType="1"/>
          </p:cNvSpPr>
          <p:nvPr/>
        </p:nvSpPr>
        <p:spPr bwMode="auto">
          <a:xfrm flipV="1">
            <a:off x="2743200" y="2209800"/>
            <a:ext cx="0" cy="457200"/>
          </a:xfrm>
          <a:prstGeom prst="line">
            <a:avLst/>
          </a:prstGeom>
          <a:noFill/>
          <a:ln w="38100">
            <a:solidFill>
              <a:schemeClr val="tx1"/>
            </a:solidFill>
            <a:round/>
            <a:headEnd/>
            <a:tailEnd/>
          </a:ln>
        </p:spPr>
        <p:txBody>
          <a:bodyPr/>
          <a:lstStyle/>
          <a:p>
            <a:endParaRPr lang="en-US"/>
          </a:p>
        </p:txBody>
      </p:sp>
      <p:sp>
        <p:nvSpPr>
          <p:cNvPr id="42000" name="Line 16"/>
          <p:cNvSpPr>
            <a:spLocks noChangeShapeType="1"/>
          </p:cNvSpPr>
          <p:nvPr/>
        </p:nvSpPr>
        <p:spPr bwMode="auto">
          <a:xfrm>
            <a:off x="2743200" y="2667000"/>
            <a:ext cx="0" cy="457200"/>
          </a:xfrm>
          <a:prstGeom prst="line">
            <a:avLst/>
          </a:prstGeom>
          <a:noFill/>
          <a:ln w="38100">
            <a:solidFill>
              <a:schemeClr val="tx1"/>
            </a:solidFill>
            <a:round/>
            <a:headEnd/>
            <a:tailEnd/>
          </a:ln>
        </p:spPr>
        <p:txBody>
          <a:bodyPr/>
          <a:lstStyle/>
          <a:p>
            <a:endParaRPr lang="en-US"/>
          </a:p>
        </p:txBody>
      </p:sp>
      <p:sp>
        <p:nvSpPr>
          <p:cNvPr id="42001" name="Line 17"/>
          <p:cNvSpPr>
            <a:spLocks noChangeShapeType="1"/>
          </p:cNvSpPr>
          <p:nvPr/>
        </p:nvSpPr>
        <p:spPr bwMode="auto">
          <a:xfrm>
            <a:off x="2743200" y="3124200"/>
            <a:ext cx="609600" cy="0"/>
          </a:xfrm>
          <a:prstGeom prst="line">
            <a:avLst/>
          </a:prstGeom>
          <a:noFill/>
          <a:ln w="38100">
            <a:solidFill>
              <a:schemeClr val="tx1"/>
            </a:solidFill>
            <a:round/>
            <a:headEnd/>
            <a:tailEnd/>
          </a:ln>
        </p:spPr>
        <p:txBody>
          <a:bodyPr/>
          <a:lstStyle/>
          <a:p>
            <a:endParaRPr lang="en-US"/>
          </a:p>
        </p:txBody>
      </p:sp>
      <p:sp>
        <p:nvSpPr>
          <p:cNvPr id="42002" name="Line 18"/>
          <p:cNvSpPr>
            <a:spLocks noChangeShapeType="1"/>
          </p:cNvSpPr>
          <p:nvPr/>
        </p:nvSpPr>
        <p:spPr bwMode="auto">
          <a:xfrm>
            <a:off x="2743200" y="2209800"/>
            <a:ext cx="609600" cy="0"/>
          </a:xfrm>
          <a:prstGeom prst="line">
            <a:avLst/>
          </a:prstGeom>
          <a:noFill/>
          <a:ln w="38100">
            <a:solidFill>
              <a:schemeClr val="tx1"/>
            </a:solidFill>
            <a:round/>
            <a:headEnd/>
            <a:tailEnd/>
          </a:ln>
        </p:spPr>
        <p:txBody>
          <a:bodyPr/>
          <a:lstStyle/>
          <a:p>
            <a:endParaRPr lang="en-US"/>
          </a:p>
        </p:txBody>
      </p:sp>
      <p:sp>
        <p:nvSpPr>
          <p:cNvPr id="42003" name="Oval 19"/>
          <p:cNvSpPr>
            <a:spLocks noChangeArrowheads="1"/>
          </p:cNvSpPr>
          <p:nvPr/>
        </p:nvSpPr>
        <p:spPr bwMode="auto">
          <a:xfrm>
            <a:off x="3352800" y="1905000"/>
            <a:ext cx="685800" cy="609600"/>
          </a:xfrm>
          <a:prstGeom prst="ellipse">
            <a:avLst/>
          </a:prstGeom>
          <a:noFill/>
          <a:ln w="9525">
            <a:solidFill>
              <a:schemeClr val="tx1"/>
            </a:solidFill>
            <a:round/>
            <a:headEnd/>
            <a:tailEnd/>
          </a:ln>
        </p:spPr>
        <p:txBody>
          <a:bodyPr wrap="none" anchor="ctr"/>
          <a:lstStyle/>
          <a:p>
            <a:endParaRPr lang="en-US"/>
          </a:p>
        </p:txBody>
      </p:sp>
      <p:sp>
        <p:nvSpPr>
          <p:cNvPr id="42004" name="Oval 20"/>
          <p:cNvSpPr>
            <a:spLocks noChangeArrowheads="1"/>
          </p:cNvSpPr>
          <p:nvPr/>
        </p:nvSpPr>
        <p:spPr bwMode="auto">
          <a:xfrm>
            <a:off x="3352800" y="2819400"/>
            <a:ext cx="685800" cy="609600"/>
          </a:xfrm>
          <a:prstGeom prst="ellipse">
            <a:avLst/>
          </a:prstGeom>
          <a:noFill/>
          <a:ln w="9525">
            <a:solidFill>
              <a:schemeClr val="tx1"/>
            </a:solidFill>
            <a:round/>
            <a:headEnd/>
            <a:tailEnd/>
          </a:ln>
        </p:spPr>
        <p:txBody>
          <a:bodyPr wrap="none" anchor="ctr"/>
          <a:lstStyle/>
          <a:p>
            <a:endParaRPr lang="en-US"/>
          </a:p>
        </p:txBody>
      </p:sp>
      <p:sp>
        <p:nvSpPr>
          <p:cNvPr id="42005" name="Freeform 21"/>
          <p:cNvSpPr>
            <a:spLocks/>
          </p:cNvSpPr>
          <p:nvPr/>
        </p:nvSpPr>
        <p:spPr bwMode="auto">
          <a:xfrm>
            <a:off x="3352800" y="2044700"/>
            <a:ext cx="685800" cy="177800"/>
          </a:xfrm>
          <a:custGeom>
            <a:avLst/>
            <a:gdLst>
              <a:gd name="T0" fmla="*/ 0 w 432"/>
              <a:gd name="T1" fmla="*/ 2147483647 h 112"/>
              <a:gd name="T2" fmla="*/ 2147483647 w 432"/>
              <a:gd name="T3" fmla="*/ 2147483647 h 112"/>
              <a:gd name="T4" fmla="*/ 2147483647 w 432"/>
              <a:gd name="T5" fmla="*/ 2147483647 h 112"/>
              <a:gd name="T6" fmla="*/ 2147483647 w 432"/>
              <a:gd name="T7" fmla="*/ 2147483647 h 112"/>
              <a:gd name="T8" fmla="*/ 2147483647 w 432"/>
              <a:gd name="T9" fmla="*/ 2147483647 h 112"/>
              <a:gd name="T10" fmla="*/ 2147483647 w 432"/>
              <a:gd name="T11" fmla="*/ 2147483647 h 112"/>
              <a:gd name="T12" fmla="*/ 2147483647 w 432"/>
              <a:gd name="T13" fmla="*/ 2147483647 h 112"/>
              <a:gd name="T14" fmla="*/ 2147483647 w 432"/>
              <a:gd name="T15" fmla="*/ 2147483647 h 112"/>
              <a:gd name="T16" fmla="*/ 0 60000 65536"/>
              <a:gd name="T17" fmla="*/ 0 60000 65536"/>
              <a:gd name="T18" fmla="*/ 0 60000 65536"/>
              <a:gd name="T19" fmla="*/ 0 60000 65536"/>
              <a:gd name="T20" fmla="*/ 0 60000 65536"/>
              <a:gd name="T21" fmla="*/ 0 60000 65536"/>
              <a:gd name="T22" fmla="*/ 0 60000 65536"/>
              <a:gd name="T23" fmla="*/ 0 60000 65536"/>
              <a:gd name="T24" fmla="*/ 0 w 432"/>
              <a:gd name="T25" fmla="*/ 0 h 112"/>
              <a:gd name="T26" fmla="*/ 432 w 432"/>
              <a:gd name="T27" fmla="*/ 112 h 1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2" h="112">
                <a:moveTo>
                  <a:pt x="0" y="104"/>
                </a:moveTo>
                <a:cubicBezTo>
                  <a:pt x="76" y="108"/>
                  <a:pt x="152" y="112"/>
                  <a:pt x="192" y="104"/>
                </a:cubicBezTo>
                <a:cubicBezTo>
                  <a:pt x="232" y="96"/>
                  <a:pt x="232" y="72"/>
                  <a:pt x="240" y="56"/>
                </a:cubicBezTo>
                <a:cubicBezTo>
                  <a:pt x="248" y="40"/>
                  <a:pt x="248" y="16"/>
                  <a:pt x="240" y="8"/>
                </a:cubicBezTo>
                <a:cubicBezTo>
                  <a:pt x="232" y="0"/>
                  <a:pt x="200" y="0"/>
                  <a:pt x="192" y="8"/>
                </a:cubicBezTo>
                <a:cubicBezTo>
                  <a:pt x="184" y="16"/>
                  <a:pt x="184" y="40"/>
                  <a:pt x="192" y="56"/>
                </a:cubicBezTo>
                <a:cubicBezTo>
                  <a:pt x="200" y="72"/>
                  <a:pt x="200" y="96"/>
                  <a:pt x="240" y="104"/>
                </a:cubicBezTo>
                <a:cubicBezTo>
                  <a:pt x="280" y="112"/>
                  <a:pt x="356" y="108"/>
                  <a:pt x="432" y="104"/>
                </a:cubicBezTo>
              </a:path>
            </a:pathLst>
          </a:custGeom>
          <a:noFill/>
          <a:ln w="38100">
            <a:solidFill>
              <a:schemeClr val="tx1"/>
            </a:solidFill>
            <a:round/>
            <a:headEnd/>
            <a:tailEnd/>
          </a:ln>
        </p:spPr>
        <p:txBody>
          <a:bodyPr/>
          <a:lstStyle/>
          <a:p>
            <a:endParaRPr lang="en-US"/>
          </a:p>
        </p:txBody>
      </p:sp>
      <p:sp>
        <p:nvSpPr>
          <p:cNvPr id="42006" name="Freeform 22"/>
          <p:cNvSpPr>
            <a:spLocks/>
          </p:cNvSpPr>
          <p:nvPr/>
        </p:nvSpPr>
        <p:spPr bwMode="auto">
          <a:xfrm>
            <a:off x="3352800" y="2971800"/>
            <a:ext cx="685800" cy="177800"/>
          </a:xfrm>
          <a:custGeom>
            <a:avLst/>
            <a:gdLst>
              <a:gd name="T0" fmla="*/ 0 w 432"/>
              <a:gd name="T1" fmla="*/ 2147483647 h 112"/>
              <a:gd name="T2" fmla="*/ 2147483647 w 432"/>
              <a:gd name="T3" fmla="*/ 2147483647 h 112"/>
              <a:gd name="T4" fmla="*/ 2147483647 w 432"/>
              <a:gd name="T5" fmla="*/ 2147483647 h 112"/>
              <a:gd name="T6" fmla="*/ 2147483647 w 432"/>
              <a:gd name="T7" fmla="*/ 2147483647 h 112"/>
              <a:gd name="T8" fmla="*/ 2147483647 w 432"/>
              <a:gd name="T9" fmla="*/ 2147483647 h 112"/>
              <a:gd name="T10" fmla="*/ 2147483647 w 432"/>
              <a:gd name="T11" fmla="*/ 2147483647 h 112"/>
              <a:gd name="T12" fmla="*/ 2147483647 w 432"/>
              <a:gd name="T13" fmla="*/ 2147483647 h 112"/>
              <a:gd name="T14" fmla="*/ 2147483647 w 432"/>
              <a:gd name="T15" fmla="*/ 2147483647 h 112"/>
              <a:gd name="T16" fmla="*/ 0 60000 65536"/>
              <a:gd name="T17" fmla="*/ 0 60000 65536"/>
              <a:gd name="T18" fmla="*/ 0 60000 65536"/>
              <a:gd name="T19" fmla="*/ 0 60000 65536"/>
              <a:gd name="T20" fmla="*/ 0 60000 65536"/>
              <a:gd name="T21" fmla="*/ 0 60000 65536"/>
              <a:gd name="T22" fmla="*/ 0 60000 65536"/>
              <a:gd name="T23" fmla="*/ 0 60000 65536"/>
              <a:gd name="T24" fmla="*/ 0 w 432"/>
              <a:gd name="T25" fmla="*/ 0 h 112"/>
              <a:gd name="T26" fmla="*/ 432 w 432"/>
              <a:gd name="T27" fmla="*/ 112 h 1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2" h="112">
                <a:moveTo>
                  <a:pt x="0" y="104"/>
                </a:moveTo>
                <a:cubicBezTo>
                  <a:pt x="76" y="108"/>
                  <a:pt x="152" y="112"/>
                  <a:pt x="192" y="104"/>
                </a:cubicBezTo>
                <a:cubicBezTo>
                  <a:pt x="232" y="96"/>
                  <a:pt x="232" y="72"/>
                  <a:pt x="240" y="56"/>
                </a:cubicBezTo>
                <a:cubicBezTo>
                  <a:pt x="248" y="40"/>
                  <a:pt x="248" y="16"/>
                  <a:pt x="240" y="8"/>
                </a:cubicBezTo>
                <a:cubicBezTo>
                  <a:pt x="232" y="0"/>
                  <a:pt x="200" y="0"/>
                  <a:pt x="192" y="8"/>
                </a:cubicBezTo>
                <a:cubicBezTo>
                  <a:pt x="184" y="16"/>
                  <a:pt x="184" y="40"/>
                  <a:pt x="192" y="56"/>
                </a:cubicBezTo>
                <a:cubicBezTo>
                  <a:pt x="200" y="72"/>
                  <a:pt x="200" y="96"/>
                  <a:pt x="240" y="104"/>
                </a:cubicBezTo>
                <a:cubicBezTo>
                  <a:pt x="280" y="112"/>
                  <a:pt x="356" y="108"/>
                  <a:pt x="432" y="104"/>
                </a:cubicBezTo>
              </a:path>
            </a:pathLst>
          </a:custGeom>
          <a:noFill/>
          <a:ln w="38100">
            <a:solidFill>
              <a:schemeClr val="tx1"/>
            </a:solidFill>
            <a:round/>
            <a:headEnd/>
            <a:tailEnd/>
          </a:ln>
        </p:spPr>
        <p:txBody>
          <a:bodyPr/>
          <a:lstStyle/>
          <a:p>
            <a:endParaRPr lang="en-US"/>
          </a:p>
        </p:txBody>
      </p:sp>
      <p:sp>
        <p:nvSpPr>
          <p:cNvPr id="42007" name="Line 23"/>
          <p:cNvSpPr>
            <a:spLocks noChangeShapeType="1"/>
          </p:cNvSpPr>
          <p:nvPr/>
        </p:nvSpPr>
        <p:spPr bwMode="auto">
          <a:xfrm>
            <a:off x="4038600" y="2209800"/>
            <a:ext cx="457200" cy="0"/>
          </a:xfrm>
          <a:prstGeom prst="line">
            <a:avLst/>
          </a:prstGeom>
          <a:noFill/>
          <a:ln w="38100">
            <a:solidFill>
              <a:schemeClr val="tx1"/>
            </a:solidFill>
            <a:round/>
            <a:headEnd/>
            <a:tailEnd/>
          </a:ln>
        </p:spPr>
        <p:txBody>
          <a:bodyPr/>
          <a:lstStyle/>
          <a:p>
            <a:endParaRPr lang="en-US"/>
          </a:p>
        </p:txBody>
      </p:sp>
      <p:sp>
        <p:nvSpPr>
          <p:cNvPr id="42008" name="Oval 24"/>
          <p:cNvSpPr>
            <a:spLocks noChangeArrowheads="1"/>
          </p:cNvSpPr>
          <p:nvPr/>
        </p:nvSpPr>
        <p:spPr bwMode="auto">
          <a:xfrm>
            <a:off x="4495800" y="2133600"/>
            <a:ext cx="152400" cy="152400"/>
          </a:xfrm>
          <a:prstGeom prst="ellipse">
            <a:avLst/>
          </a:prstGeom>
          <a:solidFill>
            <a:schemeClr val="tx1"/>
          </a:solidFill>
          <a:ln w="9525">
            <a:solidFill>
              <a:schemeClr val="tx1"/>
            </a:solidFill>
            <a:round/>
            <a:headEnd/>
            <a:tailEnd/>
          </a:ln>
        </p:spPr>
        <p:txBody>
          <a:bodyPr wrap="none" anchor="ctr"/>
          <a:lstStyle/>
          <a:p>
            <a:endParaRPr lang="en-US"/>
          </a:p>
        </p:txBody>
      </p:sp>
      <p:sp>
        <p:nvSpPr>
          <p:cNvPr id="42009" name="Oval 25"/>
          <p:cNvSpPr>
            <a:spLocks noChangeArrowheads="1"/>
          </p:cNvSpPr>
          <p:nvPr/>
        </p:nvSpPr>
        <p:spPr bwMode="auto">
          <a:xfrm>
            <a:off x="5029200" y="2133600"/>
            <a:ext cx="152400" cy="152400"/>
          </a:xfrm>
          <a:prstGeom prst="ellipse">
            <a:avLst/>
          </a:prstGeom>
          <a:solidFill>
            <a:schemeClr val="tx1"/>
          </a:solidFill>
          <a:ln w="9525">
            <a:solidFill>
              <a:schemeClr val="tx1"/>
            </a:solidFill>
            <a:round/>
            <a:headEnd/>
            <a:tailEnd/>
          </a:ln>
        </p:spPr>
        <p:txBody>
          <a:bodyPr wrap="none" anchor="ctr"/>
          <a:lstStyle/>
          <a:p>
            <a:endParaRPr lang="en-US"/>
          </a:p>
        </p:txBody>
      </p:sp>
      <p:sp>
        <p:nvSpPr>
          <p:cNvPr id="42010" name="Line 26"/>
          <p:cNvSpPr>
            <a:spLocks noChangeShapeType="1"/>
          </p:cNvSpPr>
          <p:nvPr/>
        </p:nvSpPr>
        <p:spPr bwMode="auto">
          <a:xfrm flipV="1">
            <a:off x="4572000" y="1828800"/>
            <a:ext cx="381000" cy="381000"/>
          </a:xfrm>
          <a:prstGeom prst="line">
            <a:avLst/>
          </a:prstGeom>
          <a:noFill/>
          <a:ln w="38100">
            <a:solidFill>
              <a:schemeClr val="tx1"/>
            </a:solidFill>
            <a:round/>
            <a:headEnd/>
            <a:tailEnd/>
          </a:ln>
        </p:spPr>
        <p:txBody>
          <a:bodyPr/>
          <a:lstStyle/>
          <a:p>
            <a:endParaRPr lang="en-US"/>
          </a:p>
        </p:txBody>
      </p:sp>
      <p:sp>
        <p:nvSpPr>
          <p:cNvPr id="42011" name="Line 27"/>
          <p:cNvSpPr>
            <a:spLocks noChangeShapeType="1"/>
          </p:cNvSpPr>
          <p:nvPr/>
        </p:nvSpPr>
        <p:spPr bwMode="auto">
          <a:xfrm>
            <a:off x="4038600" y="3124200"/>
            <a:ext cx="1600200" cy="0"/>
          </a:xfrm>
          <a:prstGeom prst="line">
            <a:avLst/>
          </a:prstGeom>
          <a:noFill/>
          <a:ln w="9525">
            <a:solidFill>
              <a:schemeClr val="tx1"/>
            </a:solidFill>
            <a:round/>
            <a:headEnd/>
            <a:tailEnd/>
          </a:ln>
        </p:spPr>
        <p:txBody>
          <a:bodyPr/>
          <a:lstStyle/>
          <a:p>
            <a:endParaRPr lang="en-US"/>
          </a:p>
        </p:txBody>
      </p:sp>
      <p:sp>
        <p:nvSpPr>
          <p:cNvPr id="42012" name="Line 28"/>
          <p:cNvSpPr>
            <a:spLocks noChangeShapeType="1"/>
          </p:cNvSpPr>
          <p:nvPr/>
        </p:nvSpPr>
        <p:spPr bwMode="auto">
          <a:xfrm flipV="1">
            <a:off x="5638800" y="2209800"/>
            <a:ext cx="0" cy="914400"/>
          </a:xfrm>
          <a:prstGeom prst="line">
            <a:avLst/>
          </a:prstGeom>
          <a:noFill/>
          <a:ln w="9525">
            <a:solidFill>
              <a:schemeClr val="tx1"/>
            </a:solidFill>
            <a:round/>
            <a:headEnd/>
            <a:tailEnd/>
          </a:ln>
        </p:spPr>
        <p:txBody>
          <a:bodyPr/>
          <a:lstStyle/>
          <a:p>
            <a:endParaRPr lang="en-US"/>
          </a:p>
        </p:txBody>
      </p:sp>
      <p:sp>
        <p:nvSpPr>
          <p:cNvPr id="42013" name="Line 29"/>
          <p:cNvSpPr>
            <a:spLocks noChangeShapeType="1"/>
          </p:cNvSpPr>
          <p:nvPr/>
        </p:nvSpPr>
        <p:spPr bwMode="auto">
          <a:xfrm flipH="1">
            <a:off x="5105400" y="2209800"/>
            <a:ext cx="533400" cy="0"/>
          </a:xfrm>
          <a:prstGeom prst="line">
            <a:avLst/>
          </a:prstGeom>
          <a:noFill/>
          <a:ln w="9525">
            <a:solidFill>
              <a:schemeClr val="tx1"/>
            </a:solidFill>
            <a:round/>
            <a:headEnd/>
            <a:tailEnd/>
          </a:ln>
        </p:spPr>
        <p:txBody>
          <a:bodyPr/>
          <a:lstStyle/>
          <a:p>
            <a:endParaRPr lang="en-US"/>
          </a:p>
        </p:txBody>
      </p:sp>
      <p:sp>
        <p:nvSpPr>
          <p:cNvPr id="42014" name="Line 30"/>
          <p:cNvSpPr>
            <a:spLocks noChangeShapeType="1"/>
          </p:cNvSpPr>
          <p:nvPr/>
        </p:nvSpPr>
        <p:spPr bwMode="auto">
          <a:xfrm>
            <a:off x="5638800" y="2667000"/>
            <a:ext cx="838200" cy="0"/>
          </a:xfrm>
          <a:prstGeom prst="line">
            <a:avLst/>
          </a:prstGeom>
          <a:noFill/>
          <a:ln w="9525">
            <a:solidFill>
              <a:schemeClr val="tx1"/>
            </a:solidFill>
            <a:round/>
            <a:headEnd/>
            <a:tailEnd/>
          </a:ln>
        </p:spPr>
        <p:txBody>
          <a:bodyPr/>
          <a:lstStyle/>
          <a:p>
            <a:endParaRPr lang="en-US"/>
          </a:p>
        </p:txBody>
      </p:sp>
      <p:sp>
        <p:nvSpPr>
          <p:cNvPr id="42015" name="Line 31"/>
          <p:cNvSpPr>
            <a:spLocks noChangeShapeType="1"/>
          </p:cNvSpPr>
          <p:nvPr/>
        </p:nvSpPr>
        <p:spPr bwMode="auto">
          <a:xfrm>
            <a:off x="6477000" y="2667000"/>
            <a:ext cx="0" cy="990600"/>
          </a:xfrm>
          <a:prstGeom prst="line">
            <a:avLst/>
          </a:prstGeom>
          <a:noFill/>
          <a:ln w="9525">
            <a:solidFill>
              <a:schemeClr val="tx1"/>
            </a:solidFill>
            <a:round/>
            <a:headEnd/>
            <a:tailEnd/>
          </a:ln>
        </p:spPr>
        <p:txBody>
          <a:bodyPr/>
          <a:lstStyle/>
          <a:p>
            <a:endParaRPr lang="en-US"/>
          </a:p>
        </p:txBody>
      </p:sp>
      <p:sp>
        <p:nvSpPr>
          <p:cNvPr id="42016" name="Oval 32"/>
          <p:cNvSpPr>
            <a:spLocks noChangeArrowheads="1"/>
          </p:cNvSpPr>
          <p:nvPr/>
        </p:nvSpPr>
        <p:spPr bwMode="auto">
          <a:xfrm>
            <a:off x="6400800" y="3657600"/>
            <a:ext cx="152400" cy="152400"/>
          </a:xfrm>
          <a:prstGeom prst="ellipse">
            <a:avLst/>
          </a:prstGeom>
          <a:solidFill>
            <a:schemeClr val="tx1"/>
          </a:solidFill>
          <a:ln w="9525">
            <a:solidFill>
              <a:schemeClr val="tx1"/>
            </a:solidFill>
            <a:round/>
            <a:headEnd/>
            <a:tailEnd/>
          </a:ln>
        </p:spPr>
        <p:txBody>
          <a:bodyPr wrap="none" anchor="ctr"/>
          <a:lstStyle/>
          <a:p>
            <a:endParaRPr lang="en-US"/>
          </a:p>
        </p:txBody>
      </p:sp>
      <p:sp>
        <p:nvSpPr>
          <p:cNvPr id="42017" name="Oval 33"/>
          <p:cNvSpPr>
            <a:spLocks noChangeArrowheads="1"/>
          </p:cNvSpPr>
          <p:nvPr/>
        </p:nvSpPr>
        <p:spPr bwMode="auto">
          <a:xfrm>
            <a:off x="6400800" y="4191000"/>
            <a:ext cx="152400" cy="152400"/>
          </a:xfrm>
          <a:prstGeom prst="ellipse">
            <a:avLst/>
          </a:prstGeom>
          <a:solidFill>
            <a:schemeClr val="tx1"/>
          </a:solidFill>
          <a:ln w="9525">
            <a:solidFill>
              <a:schemeClr val="tx1"/>
            </a:solidFill>
            <a:round/>
            <a:headEnd/>
            <a:tailEnd/>
          </a:ln>
        </p:spPr>
        <p:txBody>
          <a:bodyPr wrap="none" anchor="ctr"/>
          <a:lstStyle/>
          <a:p>
            <a:endParaRPr lang="en-US"/>
          </a:p>
        </p:txBody>
      </p:sp>
      <p:sp>
        <p:nvSpPr>
          <p:cNvPr id="42018" name="Line 34"/>
          <p:cNvSpPr>
            <a:spLocks noChangeShapeType="1"/>
          </p:cNvSpPr>
          <p:nvPr/>
        </p:nvSpPr>
        <p:spPr bwMode="auto">
          <a:xfrm>
            <a:off x="6477000" y="3733800"/>
            <a:ext cx="381000" cy="381000"/>
          </a:xfrm>
          <a:prstGeom prst="line">
            <a:avLst/>
          </a:prstGeom>
          <a:noFill/>
          <a:ln w="38100">
            <a:solidFill>
              <a:schemeClr val="tx1"/>
            </a:solidFill>
            <a:round/>
            <a:headEnd/>
            <a:tailEnd/>
          </a:ln>
        </p:spPr>
        <p:txBody>
          <a:bodyPr/>
          <a:lstStyle/>
          <a:p>
            <a:endParaRPr lang="en-US"/>
          </a:p>
        </p:txBody>
      </p:sp>
      <p:sp>
        <p:nvSpPr>
          <p:cNvPr id="42020" name="Line 36"/>
          <p:cNvSpPr>
            <a:spLocks noChangeShapeType="1"/>
          </p:cNvSpPr>
          <p:nvPr/>
        </p:nvSpPr>
        <p:spPr bwMode="auto">
          <a:xfrm>
            <a:off x="1752600" y="4191000"/>
            <a:ext cx="0" cy="914400"/>
          </a:xfrm>
          <a:prstGeom prst="line">
            <a:avLst/>
          </a:prstGeom>
          <a:noFill/>
          <a:ln w="38100">
            <a:solidFill>
              <a:schemeClr val="tx1"/>
            </a:solidFill>
            <a:round/>
            <a:headEnd/>
            <a:tailEnd/>
          </a:ln>
        </p:spPr>
        <p:txBody>
          <a:bodyPr/>
          <a:lstStyle/>
          <a:p>
            <a:endParaRPr lang="en-US"/>
          </a:p>
        </p:txBody>
      </p:sp>
      <p:sp>
        <p:nvSpPr>
          <p:cNvPr id="42021" name="Line 37"/>
          <p:cNvSpPr>
            <a:spLocks noChangeShapeType="1"/>
          </p:cNvSpPr>
          <p:nvPr/>
        </p:nvSpPr>
        <p:spPr bwMode="auto">
          <a:xfrm>
            <a:off x="6477000" y="4267200"/>
            <a:ext cx="0" cy="838200"/>
          </a:xfrm>
          <a:prstGeom prst="line">
            <a:avLst/>
          </a:prstGeom>
          <a:noFill/>
          <a:ln w="38100">
            <a:solidFill>
              <a:schemeClr val="tx1"/>
            </a:solidFill>
            <a:round/>
            <a:headEnd/>
            <a:tailEnd/>
          </a:ln>
        </p:spPr>
        <p:txBody>
          <a:bodyPr/>
          <a:lstStyle/>
          <a:p>
            <a:endParaRPr lang="en-US"/>
          </a:p>
        </p:txBody>
      </p:sp>
      <p:sp>
        <p:nvSpPr>
          <p:cNvPr id="42022" name="Line 38"/>
          <p:cNvSpPr>
            <a:spLocks noChangeShapeType="1"/>
          </p:cNvSpPr>
          <p:nvPr/>
        </p:nvSpPr>
        <p:spPr bwMode="auto">
          <a:xfrm>
            <a:off x="1752600" y="5105400"/>
            <a:ext cx="4724400" cy="0"/>
          </a:xfrm>
          <a:prstGeom prst="line">
            <a:avLst/>
          </a:prstGeom>
          <a:noFill/>
          <a:ln w="38100">
            <a:solidFill>
              <a:schemeClr val="tx1"/>
            </a:solidFill>
            <a:round/>
            <a:headEnd/>
            <a:tailEnd/>
          </a:ln>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99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199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199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199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199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198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199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199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200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200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200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200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200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199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2000"/>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2001"/>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42010"/>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2007"/>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2008"/>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4200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2018"/>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42011"/>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42013"/>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42012"/>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42014"/>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42015"/>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42016"/>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42017"/>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42022"/>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42020"/>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420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9" grpId="0" animBg="1"/>
      <p:bldP spid="41990" grpId="0" animBg="1"/>
      <p:bldP spid="41991" grpId="0" animBg="1"/>
      <p:bldP spid="41992" grpId="0" animBg="1"/>
      <p:bldP spid="41993" grpId="0" animBg="1"/>
      <p:bldP spid="41994" grpId="0" animBg="1"/>
      <p:bldP spid="41996" grpId="0" animBg="1"/>
      <p:bldP spid="41997" grpId="0" animBg="1"/>
      <p:bldP spid="41999" grpId="0" animBg="1"/>
      <p:bldP spid="42000" grpId="0" animBg="1"/>
      <p:bldP spid="42001" grpId="0" animBg="1"/>
      <p:bldP spid="42002" grpId="0" animBg="1"/>
      <p:bldP spid="42003" grpId="0" animBg="1"/>
      <p:bldP spid="42004" grpId="0" animBg="1"/>
      <p:bldP spid="42005" grpId="0" animBg="1"/>
      <p:bldP spid="42006" grpId="0" animBg="1"/>
      <p:bldP spid="42007" grpId="0" animBg="1"/>
      <p:bldP spid="42008" grpId="0" animBg="1"/>
      <p:bldP spid="42009" grpId="0" animBg="1"/>
      <p:bldP spid="42010" grpId="0" animBg="1"/>
      <p:bldP spid="42011" grpId="0" animBg="1"/>
      <p:bldP spid="42012" grpId="0" animBg="1"/>
      <p:bldP spid="42013" grpId="0" animBg="1"/>
      <p:bldP spid="42014" grpId="0" animBg="1"/>
      <p:bldP spid="42015" grpId="0" animBg="1"/>
      <p:bldP spid="42016" grpId="0" animBg="1"/>
      <p:bldP spid="42017" grpId="0" animBg="1"/>
      <p:bldP spid="42018" grpId="0" animBg="1"/>
      <p:bldP spid="42020" grpId="0" animBg="1"/>
      <p:bldP spid="42021" grpId="0" animBg="1"/>
      <p:bldP spid="42022"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0" name="Rectangle 4"/>
          <p:cNvSpPr>
            <a:spLocks noGrp="1" noChangeArrowheads="1"/>
          </p:cNvSpPr>
          <p:nvPr>
            <p:ph type="ctrTitle"/>
          </p:nvPr>
        </p:nvSpPr>
        <p:spPr/>
        <p:txBody>
          <a:bodyPr/>
          <a:lstStyle/>
          <a:p>
            <a:pPr eaLnBrk="1" hangingPunct="1">
              <a:defRPr/>
            </a:pPr>
            <a:r>
              <a:rPr lang="en-US" sz="7200" dirty="0" smtClean="0"/>
              <a:t>Energy</a:t>
            </a:r>
          </a:p>
        </p:txBody>
      </p:sp>
      <p:sp>
        <p:nvSpPr>
          <p:cNvPr id="70661" name="Rectangle 5"/>
          <p:cNvSpPr>
            <a:spLocks noGrp="1" noChangeArrowheads="1"/>
          </p:cNvSpPr>
          <p:nvPr>
            <p:ph type="subTitle" idx="1"/>
          </p:nvPr>
        </p:nvSpPr>
        <p:spPr/>
        <p:txBody>
          <a:bodyPr/>
          <a:lstStyle/>
          <a:p>
            <a:pPr eaLnBrk="1" hangingPunct="1">
              <a:defRPr/>
            </a:pPr>
            <a:endParaRPr lang="en-US" smtClean="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eaLnBrk="1" hangingPunct="1">
              <a:defRPr/>
            </a:pPr>
            <a:r>
              <a:rPr lang="en-US" smtClean="0"/>
              <a:t>Energy</a:t>
            </a:r>
          </a:p>
        </p:txBody>
      </p:sp>
      <p:sp>
        <p:nvSpPr>
          <p:cNvPr id="72707" name="Rectangle 3"/>
          <p:cNvSpPr>
            <a:spLocks noGrp="1" noChangeArrowheads="1"/>
          </p:cNvSpPr>
          <p:nvPr>
            <p:ph type="body" idx="1"/>
          </p:nvPr>
        </p:nvSpPr>
        <p:spPr/>
        <p:txBody>
          <a:bodyPr/>
          <a:lstStyle/>
          <a:p>
            <a:pPr eaLnBrk="1" hangingPunct="1">
              <a:defRPr/>
            </a:pPr>
            <a:r>
              <a:rPr lang="en-US" sz="2800" dirty="0" smtClean="0"/>
              <a:t>Energy- The ability to do work.</a:t>
            </a:r>
          </a:p>
          <a:p>
            <a:pPr eaLnBrk="1" hangingPunct="1">
              <a:defRPr/>
            </a:pPr>
            <a:r>
              <a:rPr lang="en-US" sz="2800" dirty="0" smtClean="0"/>
              <a:t>There are many forms of energy</a:t>
            </a:r>
          </a:p>
          <a:p>
            <a:pPr lvl="1" eaLnBrk="1" hangingPunct="1">
              <a:defRPr/>
            </a:pPr>
            <a:r>
              <a:rPr lang="en-US" sz="2400" dirty="0" smtClean="0"/>
              <a:t>Light</a:t>
            </a:r>
          </a:p>
          <a:p>
            <a:pPr lvl="1" eaLnBrk="1" hangingPunct="1">
              <a:defRPr/>
            </a:pPr>
            <a:r>
              <a:rPr lang="en-US" sz="2400" dirty="0" smtClean="0"/>
              <a:t>Sound</a:t>
            </a:r>
          </a:p>
          <a:p>
            <a:pPr lvl="1" eaLnBrk="1" hangingPunct="1">
              <a:defRPr/>
            </a:pPr>
            <a:r>
              <a:rPr lang="en-US" sz="2400" dirty="0" smtClean="0"/>
              <a:t>Movement (mechanical)</a:t>
            </a:r>
          </a:p>
          <a:p>
            <a:pPr lvl="1" eaLnBrk="1" hangingPunct="1">
              <a:defRPr/>
            </a:pPr>
            <a:r>
              <a:rPr lang="en-US" sz="2400" dirty="0" smtClean="0"/>
              <a:t>Heat</a:t>
            </a:r>
          </a:p>
          <a:p>
            <a:pPr lvl="1" eaLnBrk="1" hangingPunct="1">
              <a:defRPr/>
            </a:pPr>
            <a:r>
              <a:rPr lang="en-US" sz="2400" dirty="0" smtClean="0"/>
              <a:t>Electricity</a:t>
            </a:r>
          </a:p>
          <a:p>
            <a:pPr lvl="1" eaLnBrk="1" hangingPunct="1">
              <a:defRPr/>
            </a:pPr>
            <a:r>
              <a:rPr lang="en-US" sz="2400" dirty="0" smtClean="0"/>
              <a:t>Nuclear </a:t>
            </a:r>
          </a:p>
          <a:p>
            <a:pPr lvl="1" eaLnBrk="1" hangingPunct="1">
              <a:defRPr/>
            </a:pPr>
            <a:r>
              <a:rPr lang="en-US" sz="2400" dirty="0" smtClean="0"/>
              <a:t>Chemical</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pPr eaLnBrk="1" hangingPunct="1">
              <a:defRPr/>
            </a:pPr>
            <a:r>
              <a:rPr lang="en-US" dirty="0" smtClean="0"/>
              <a:t>Thermodynamics</a:t>
            </a:r>
          </a:p>
        </p:txBody>
      </p:sp>
      <p:sp>
        <p:nvSpPr>
          <p:cNvPr id="73731" name="Rectangle 3"/>
          <p:cNvSpPr>
            <a:spLocks noGrp="1" noChangeArrowheads="1"/>
          </p:cNvSpPr>
          <p:nvPr>
            <p:ph type="body" idx="1"/>
          </p:nvPr>
        </p:nvSpPr>
        <p:spPr/>
        <p:txBody>
          <a:bodyPr/>
          <a:lstStyle/>
          <a:p>
            <a:pPr eaLnBrk="1" hangingPunct="1">
              <a:defRPr/>
            </a:pPr>
            <a:r>
              <a:rPr lang="en-US" dirty="0" smtClean="0"/>
              <a:t>Thermodynamics is the study of moving energy.</a:t>
            </a:r>
          </a:p>
          <a:p>
            <a:pPr eaLnBrk="1" hangingPunct="1">
              <a:defRPr/>
            </a:pPr>
            <a:r>
              <a:rPr lang="en-US" dirty="0" smtClean="0"/>
              <a:t>The first law of Thermodynamics says that: Energy cannot be created or destroyed.</a:t>
            </a:r>
          </a:p>
          <a:p>
            <a:pPr lvl="1" eaLnBrk="1" hangingPunct="1">
              <a:defRPr/>
            </a:pPr>
            <a:r>
              <a:rPr lang="en-US" dirty="0" smtClean="0"/>
              <a:t>Energy can only be transformed from one form to another.</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4" name="Text Box 4"/>
          <p:cNvSpPr txBox="1">
            <a:spLocks noChangeArrowheads="1"/>
          </p:cNvSpPr>
          <p:nvPr/>
        </p:nvSpPr>
        <p:spPr bwMode="auto">
          <a:xfrm>
            <a:off x="0" y="990600"/>
            <a:ext cx="5029200" cy="1311275"/>
          </a:xfrm>
          <a:prstGeom prst="rect">
            <a:avLst/>
          </a:prstGeom>
          <a:noFill/>
          <a:ln w="9525">
            <a:noFill/>
            <a:miter lim="800000"/>
            <a:headEnd/>
            <a:tailEnd/>
          </a:ln>
        </p:spPr>
        <p:txBody>
          <a:bodyPr>
            <a:spAutoFit/>
          </a:bodyPr>
          <a:lstStyle/>
          <a:p>
            <a:pPr>
              <a:spcBef>
                <a:spcPct val="50000"/>
              </a:spcBef>
            </a:pPr>
            <a:r>
              <a:rPr lang="en-US" sz="8000"/>
              <a:t>Electricity</a:t>
            </a:r>
          </a:p>
        </p:txBody>
      </p:sp>
      <p:sp>
        <p:nvSpPr>
          <p:cNvPr id="76805" name="AutoShape 5"/>
          <p:cNvSpPr>
            <a:spLocks noChangeArrowheads="1"/>
          </p:cNvSpPr>
          <p:nvPr/>
        </p:nvSpPr>
        <p:spPr bwMode="auto">
          <a:xfrm>
            <a:off x="1066800" y="2133600"/>
            <a:ext cx="990600" cy="1219200"/>
          </a:xfrm>
          <a:prstGeom prst="lightningBolt">
            <a:avLst/>
          </a:prstGeom>
          <a:solidFill>
            <a:srgbClr val="FFFF00"/>
          </a:solidFill>
          <a:ln w="9525">
            <a:solidFill>
              <a:schemeClr val="tx1"/>
            </a:solidFill>
            <a:miter lim="800000"/>
            <a:headEnd/>
            <a:tailEnd/>
          </a:ln>
        </p:spPr>
        <p:txBody>
          <a:bodyPr wrap="none" anchor="ctr"/>
          <a:lstStyle/>
          <a:p>
            <a:endParaRPr lang="en-US"/>
          </a:p>
        </p:txBody>
      </p:sp>
      <p:sp>
        <p:nvSpPr>
          <p:cNvPr id="76806" name="AutoShape 6"/>
          <p:cNvSpPr>
            <a:spLocks noChangeArrowheads="1"/>
          </p:cNvSpPr>
          <p:nvPr/>
        </p:nvSpPr>
        <p:spPr bwMode="auto">
          <a:xfrm rot="4203308">
            <a:off x="2971800" y="2057400"/>
            <a:ext cx="990600" cy="1219200"/>
          </a:xfrm>
          <a:prstGeom prst="lightningBolt">
            <a:avLst/>
          </a:prstGeom>
          <a:solidFill>
            <a:srgbClr val="FFFF00"/>
          </a:solidFill>
          <a:ln w="9525">
            <a:solidFill>
              <a:schemeClr val="tx1"/>
            </a:solidFill>
            <a:miter lim="800000"/>
            <a:headEnd/>
            <a:tailEnd/>
          </a:ln>
        </p:spPr>
        <p:txBody>
          <a:bodyPr wrap="none" anchor="ctr"/>
          <a:lstStyle/>
          <a:p>
            <a:endParaRPr lang="en-US"/>
          </a:p>
        </p:txBody>
      </p:sp>
      <p:sp>
        <p:nvSpPr>
          <p:cNvPr id="76807" name="AutoShape 7"/>
          <p:cNvSpPr>
            <a:spLocks noChangeArrowheads="1"/>
          </p:cNvSpPr>
          <p:nvPr/>
        </p:nvSpPr>
        <p:spPr bwMode="auto">
          <a:xfrm rot="3998666">
            <a:off x="952500" y="38100"/>
            <a:ext cx="990600" cy="1219200"/>
          </a:xfrm>
          <a:prstGeom prst="lightningBolt">
            <a:avLst/>
          </a:prstGeom>
          <a:solidFill>
            <a:srgbClr val="FFFF00"/>
          </a:solidFill>
          <a:ln w="9525">
            <a:solidFill>
              <a:schemeClr val="tx1"/>
            </a:solidFill>
            <a:miter lim="800000"/>
            <a:headEnd/>
            <a:tailEnd/>
          </a:ln>
        </p:spPr>
        <p:txBody>
          <a:bodyPr wrap="none" anchor="ctr"/>
          <a:lstStyle/>
          <a:p>
            <a:endParaRPr lang="en-US"/>
          </a:p>
        </p:txBody>
      </p:sp>
      <p:sp>
        <p:nvSpPr>
          <p:cNvPr id="76808" name="AutoShape 8"/>
          <p:cNvSpPr>
            <a:spLocks noChangeArrowheads="1"/>
          </p:cNvSpPr>
          <p:nvPr/>
        </p:nvSpPr>
        <p:spPr bwMode="auto">
          <a:xfrm>
            <a:off x="2895600" y="0"/>
            <a:ext cx="990600" cy="1219200"/>
          </a:xfrm>
          <a:prstGeom prst="lightningBolt">
            <a:avLst/>
          </a:prstGeom>
          <a:solidFill>
            <a:srgbClr val="FFFF00"/>
          </a:solidFill>
          <a:ln w="9525">
            <a:solidFill>
              <a:schemeClr val="tx1"/>
            </a:solidFill>
            <a:miter lim="800000"/>
            <a:headEnd/>
            <a:tailEnd/>
          </a:ln>
        </p:spPr>
        <p:txBody>
          <a:bodyPr wrap="none" anchor="ctr"/>
          <a:lstStyle/>
          <a:p>
            <a:endParaRPr lang="en-US"/>
          </a:p>
        </p:txBody>
      </p:sp>
      <p:sp>
        <p:nvSpPr>
          <p:cNvPr id="54279" name="Line 9"/>
          <p:cNvSpPr>
            <a:spLocks noChangeShapeType="1"/>
          </p:cNvSpPr>
          <p:nvPr/>
        </p:nvSpPr>
        <p:spPr bwMode="auto">
          <a:xfrm>
            <a:off x="3962400" y="3200400"/>
            <a:ext cx="990600" cy="1143000"/>
          </a:xfrm>
          <a:prstGeom prst="line">
            <a:avLst/>
          </a:prstGeom>
          <a:noFill/>
          <a:ln w="76200">
            <a:solidFill>
              <a:srgbClr val="000000"/>
            </a:solidFill>
            <a:round/>
            <a:headEnd/>
            <a:tailEnd type="triangle" w="med" len="med"/>
          </a:ln>
        </p:spPr>
        <p:txBody>
          <a:bodyPr/>
          <a:lstStyle/>
          <a:p>
            <a:endParaRPr lang="en-US"/>
          </a:p>
        </p:txBody>
      </p:sp>
      <p:sp>
        <p:nvSpPr>
          <p:cNvPr id="76810" name="Text Box 10"/>
          <p:cNvSpPr txBox="1">
            <a:spLocks noChangeArrowheads="1"/>
          </p:cNvSpPr>
          <p:nvPr/>
        </p:nvSpPr>
        <p:spPr bwMode="auto">
          <a:xfrm>
            <a:off x="3429000" y="3200400"/>
            <a:ext cx="2590800" cy="1311275"/>
          </a:xfrm>
          <a:prstGeom prst="rect">
            <a:avLst/>
          </a:prstGeom>
          <a:noFill/>
          <a:ln w="9525">
            <a:noFill/>
            <a:miter lim="800000"/>
            <a:headEnd/>
            <a:tailEnd/>
          </a:ln>
        </p:spPr>
        <p:txBody>
          <a:bodyPr>
            <a:spAutoFit/>
          </a:bodyPr>
          <a:lstStyle/>
          <a:p>
            <a:pPr>
              <a:spcBef>
                <a:spcPct val="50000"/>
              </a:spcBef>
            </a:pPr>
            <a:r>
              <a:rPr lang="en-US" sz="8000"/>
              <a:t>Light</a:t>
            </a:r>
          </a:p>
        </p:txBody>
      </p:sp>
      <p:sp>
        <p:nvSpPr>
          <p:cNvPr id="76811" name="Litebulb"/>
          <p:cNvSpPr>
            <a:spLocks noEditPoints="1" noChangeArrowheads="1"/>
          </p:cNvSpPr>
          <p:nvPr/>
        </p:nvSpPr>
        <p:spPr bwMode="auto">
          <a:xfrm>
            <a:off x="3124200" y="4419600"/>
            <a:ext cx="969963" cy="1325563"/>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0 60000 65536"/>
              <a:gd name="T9" fmla="*/ 0 60000 65536"/>
              <a:gd name="T10" fmla="*/ 0 60000 65536"/>
              <a:gd name="T11" fmla="*/ 0 60000 65536"/>
              <a:gd name="T12" fmla="*/ 3556 w 21600"/>
              <a:gd name="T13" fmla="*/ 2188 h 21600"/>
              <a:gd name="T14" fmla="*/ 18277 w 21600"/>
              <a:gd name="T15" fmla="*/ 9282 h 21600"/>
            </a:gdLst>
            <a:ahLst/>
            <a:cxnLst>
              <a:cxn ang="T8">
                <a:pos x="T0" y="T1"/>
              </a:cxn>
              <a:cxn ang="T9">
                <a:pos x="T2" y="T3"/>
              </a:cxn>
              <a:cxn ang="T10">
                <a:pos x="T4" y="T5"/>
              </a:cxn>
              <a:cxn ang="T11">
                <a:pos x="T6" y="T7"/>
              </a:cxn>
            </a:cxnLst>
            <a:rect l="T12" t="T13" r="T14" b="T15"/>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rgbClr val="FFFFCC"/>
          </a:solidFill>
          <a:ln w="57150">
            <a:solidFill>
              <a:srgbClr val="000000"/>
            </a:solidFill>
            <a:miter lim="800000"/>
            <a:headEnd/>
            <a:tailEnd/>
          </a:ln>
        </p:spPr>
        <p:txBody>
          <a:bodyPr/>
          <a:lstStyle/>
          <a:p>
            <a:endParaRPr lang="en-US"/>
          </a:p>
        </p:txBody>
      </p:sp>
      <p:sp>
        <p:nvSpPr>
          <p:cNvPr id="76812" name="Litebulb"/>
          <p:cNvSpPr>
            <a:spLocks noEditPoints="1" noChangeArrowheads="1"/>
          </p:cNvSpPr>
          <p:nvPr/>
        </p:nvSpPr>
        <p:spPr bwMode="auto">
          <a:xfrm>
            <a:off x="3048000" y="2057400"/>
            <a:ext cx="969963" cy="1325563"/>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0 60000 65536"/>
              <a:gd name="T9" fmla="*/ 0 60000 65536"/>
              <a:gd name="T10" fmla="*/ 0 60000 65536"/>
              <a:gd name="T11" fmla="*/ 0 60000 65536"/>
              <a:gd name="T12" fmla="*/ 3556 w 21600"/>
              <a:gd name="T13" fmla="*/ 2188 h 21600"/>
              <a:gd name="T14" fmla="*/ 18277 w 21600"/>
              <a:gd name="T15" fmla="*/ 9282 h 21600"/>
            </a:gdLst>
            <a:ahLst/>
            <a:cxnLst>
              <a:cxn ang="T8">
                <a:pos x="T0" y="T1"/>
              </a:cxn>
              <a:cxn ang="T9">
                <a:pos x="T2" y="T3"/>
              </a:cxn>
              <a:cxn ang="T10">
                <a:pos x="T4" y="T5"/>
              </a:cxn>
              <a:cxn ang="T11">
                <a:pos x="T6" y="T7"/>
              </a:cxn>
            </a:cxnLst>
            <a:rect l="T12" t="T13" r="T14" b="T15"/>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rgbClr val="FFFFCC"/>
          </a:solidFill>
          <a:ln w="57150">
            <a:solidFill>
              <a:srgbClr val="000000"/>
            </a:solidFill>
            <a:miter lim="800000"/>
            <a:headEnd/>
            <a:tailEnd/>
          </a:ln>
        </p:spPr>
        <p:txBody>
          <a:bodyPr/>
          <a:lstStyle/>
          <a:p>
            <a:endParaRPr lang="en-US"/>
          </a:p>
        </p:txBody>
      </p:sp>
      <p:sp>
        <p:nvSpPr>
          <p:cNvPr id="76813" name="Litebulb"/>
          <p:cNvSpPr>
            <a:spLocks noEditPoints="1" noChangeArrowheads="1"/>
          </p:cNvSpPr>
          <p:nvPr/>
        </p:nvSpPr>
        <p:spPr bwMode="auto">
          <a:xfrm>
            <a:off x="5181600" y="2057400"/>
            <a:ext cx="969963" cy="1325563"/>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0 60000 65536"/>
              <a:gd name="T9" fmla="*/ 0 60000 65536"/>
              <a:gd name="T10" fmla="*/ 0 60000 65536"/>
              <a:gd name="T11" fmla="*/ 0 60000 65536"/>
              <a:gd name="T12" fmla="*/ 3556 w 21600"/>
              <a:gd name="T13" fmla="*/ 2188 h 21600"/>
              <a:gd name="T14" fmla="*/ 18277 w 21600"/>
              <a:gd name="T15" fmla="*/ 9282 h 21600"/>
            </a:gdLst>
            <a:ahLst/>
            <a:cxnLst>
              <a:cxn ang="T8">
                <a:pos x="T0" y="T1"/>
              </a:cxn>
              <a:cxn ang="T9">
                <a:pos x="T2" y="T3"/>
              </a:cxn>
              <a:cxn ang="T10">
                <a:pos x="T4" y="T5"/>
              </a:cxn>
              <a:cxn ang="T11">
                <a:pos x="T6" y="T7"/>
              </a:cxn>
            </a:cxnLst>
            <a:rect l="T12" t="T13" r="T14" b="T15"/>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rgbClr val="FFFFCC"/>
          </a:solidFill>
          <a:ln w="57150">
            <a:solidFill>
              <a:srgbClr val="000000"/>
            </a:solidFill>
            <a:miter lim="800000"/>
            <a:headEnd/>
            <a:tailEnd/>
          </a:ln>
        </p:spPr>
        <p:txBody>
          <a:bodyPr/>
          <a:lstStyle/>
          <a:p>
            <a:endParaRPr lang="en-US"/>
          </a:p>
        </p:txBody>
      </p:sp>
      <p:sp>
        <p:nvSpPr>
          <p:cNvPr id="76814" name="Litebulb"/>
          <p:cNvSpPr>
            <a:spLocks noEditPoints="1" noChangeArrowheads="1"/>
          </p:cNvSpPr>
          <p:nvPr/>
        </p:nvSpPr>
        <p:spPr bwMode="auto">
          <a:xfrm>
            <a:off x="5181600" y="4419600"/>
            <a:ext cx="969963" cy="1325563"/>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0 60000 65536"/>
              <a:gd name="T9" fmla="*/ 0 60000 65536"/>
              <a:gd name="T10" fmla="*/ 0 60000 65536"/>
              <a:gd name="T11" fmla="*/ 0 60000 65536"/>
              <a:gd name="T12" fmla="*/ 3556 w 21600"/>
              <a:gd name="T13" fmla="*/ 2188 h 21600"/>
              <a:gd name="T14" fmla="*/ 18277 w 21600"/>
              <a:gd name="T15" fmla="*/ 9282 h 21600"/>
            </a:gdLst>
            <a:ahLst/>
            <a:cxnLst>
              <a:cxn ang="T8">
                <a:pos x="T0" y="T1"/>
              </a:cxn>
              <a:cxn ang="T9">
                <a:pos x="T2" y="T3"/>
              </a:cxn>
              <a:cxn ang="T10">
                <a:pos x="T4" y="T5"/>
              </a:cxn>
              <a:cxn ang="T11">
                <a:pos x="T6" y="T7"/>
              </a:cxn>
            </a:cxnLst>
            <a:rect l="T12" t="T13" r="T14" b="T15"/>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rgbClr val="FFFFCC"/>
          </a:solidFill>
          <a:ln w="57150">
            <a:solidFill>
              <a:srgbClr val="000000"/>
            </a:solidFill>
            <a:miter lim="800000"/>
            <a:headEnd/>
            <a:tailEnd/>
          </a:ln>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1000"/>
                                        <p:tgtEl>
                                          <p:spTgt spid="76807"/>
                                        </p:tgtEl>
                                      </p:cBhvr>
                                    </p:animEffect>
                                    <p:set>
                                      <p:cBhvr>
                                        <p:cTn id="7" dur="1" fill="hold">
                                          <p:stCondLst>
                                            <p:cond delay="999"/>
                                          </p:stCondLst>
                                        </p:cTn>
                                        <p:tgtEl>
                                          <p:spTgt spid="76807"/>
                                        </p:tgtEl>
                                        <p:attrNameLst>
                                          <p:attrName>style.visibility</p:attrName>
                                        </p:attrNameLst>
                                      </p:cBhvr>
                                      <p:to>
                                        <p:strVal val="hidden"/>
                                      </p:to>
                                    </p:set>
                                  </p:childTnLst>
                                </p:cTn>
                              </p:par>
                              <p:par>
                                <p:cTn id="8" presetID="9" presetClass="exit" presetSubtype="0" fill="hold" grpId="0" nodeType="withEffect">
                                  <p:stCondLst>
                                    <p:cond delay="0"/>
                                  </p:stCondLst>
                                  <p:childTnLst>
                                    <p:animEffect transition="out" filter="dissolve">
                                      <p:cBhvr>
                                        <p:cTn id="9" dur="1000"/>
                                        <p:tgtEl>
                                          <p:spTgt spid="76808"/>
                                        </p:tgtEl>
                                      </p:cBhvr>
                                    </p:animEffect>
                                    <p:set>
                                      <p:cBhvr>
                                        <p:cTn id="10" dur="1" fill="hold">
                                          <p:stCondLst>
                                            <p:cond delay="999"/>
                                          </p:stCondLst>
                                        </p:cTn>
                                        <p:tgtEl>
                                          <p:spTgt spid="76808"/>
                                        </p:tgtEl>
                                        <p:attrNameLst>
                                          <p:attrName>style.visibility</p:attrName>
                                        </p:attrNameLst>
                                      </p:cBhvr>
                                      <p:to>
                                        <p:strVal val="hidden"/>
                                      </p:to>
                                    </p:set>
                                  </p:childTnLst>
                                </p:cTn>
                              </p:par>
                              <p:par>
                                <p:cTn id="11" presetID="9" presetClass="exit" presetSubtype="0" fill="hold" grpId="0" nodeType="withEffect">
                                  <p:stCondLst>
                                    <p:cond delay="0"/>
                                  </p:stCondLst>
                                  <p:childTnLst>
                                    <p:animEffect transition="out" filter="dissolve">
                                      <p:cBhvr>
                                        <p:cTn id="12" dur="1000"/>
                                        <p:tgtEl>
                                          <p:spTgt spid="76804"/>
                                        </p:tgtEl>
                                      </p:cBhvr>
                                    </p:animEffect>
                                    <p:set>
                                      <p:cBhvr>
                                        <p:cTn id="13" dur="1" fill="hold">
                                          <p:stCondLst>
                                            <p:cond delay="999"/>
                                          </p:stCondLst>
                                        </p:cTn>
                                        <p:tgtEl>
                                          <p:spTgt spid="76804"/>
                                        </p:tgtEl>
                                        <p:attrNameLst>
                                          <p:attrName>style.visibility</p:attrName>
                                        </p:attrNameLst>
                                      </p:cBhvr>
                                      <p:to>
                                        <p:strVal val="hidden"/>
                                      </p:to>
                                    </p:set>
                                  </p:childTnLst>
                                </p:cTn>
                              </p:par>
                              <p:par>
                                <p:cTn id="14" presetID="9" presetClass="exit" presetSubtype="0" fill="hold" grpId="0" nodeType="withEffect">
                                  <p:stCondLst>
                                    <p:cond delay="0"/>
                                  </p:stCondLst>
                                  <p:childTnLst>
                                    <p:animEffect transition="out" filter="dissolve">
                                      <p:cBhvr>
                                        <p:cTn id="15" dur="1000"/>
                                        <p:tgtEl>
                                          <p:spTgt spid="76805"/>
                                        </p:tgtEl>
                                      </p:cBhvr>
                                    </p:animEffect>
                                    <p:set>
                                      <p:cBhvr>
                                        <p:cTn id="16" dur="1" fill="hold">
                                          <p:stCondLst>
                                            <p:cond delay="999"/>
                                          </p:stCondLst>
                                        </p:cTn>
                                        <p:tgtEl>
                                          <p:spTgt spid="76805"/>
                                        </p:tgtEl>
                                        <p:attrNameLst>
                                          <p:attrName>style.visibility</p:attrName>
                                        </p:attrNameLst>
                                      </p:cBhvr>
                                      <p:to>
                                        <p:strVal val="hidden"/>
                                      </p:to>
                                    </p:set>
                                  </p:childTnLst>
                                </p:cTn>
                              </p:par>
                              <p:par>
                                <p:cTn id="17" presetID="9" presetClass="exit" presetSubtype="0" fill="hold" grpId="0" nodeType="withEffect">
                                  <p:stCondLst>
                                    <p:cond delay="0"/>
                                  </p:stCondLst>
                                  <p:childTnLst>
                                    <p:animEffect transition="out" filter="dissolve">
                                      <p:cBhvr>
                                        <p:cTn id="18" dur="1000"/>
                                        <p:tgtEl>
                                          <p:spTgt spid="76806"/>
                                        </p:tgtEl>
                                      </p:cBhvr>
                                    </p:animEffect>
                                    <p:set>
                                      <p:cBhvr>
                                        <p:cTn id="19" dur="1" fill="hold">
                                          <p:stCondLst>
                                            <p:cond delay="999"/>
                                          </p:stCondLst>
                                        </p:cTn>
                                        <p:tgtEl>
                                          <p:spTgt spid="76806"/>
                                        </p:tgtEl>
                                        <p:attrNameLst>
                                          <p:attrName>style.visibility</p:attrName>
                                        </p:attrNameLst>
                                      </p:cBhvr>
                                      <p:to>
                                        <p:strVal val="hidden"/>
                                      </p:to>
                                    </p:set>
                                  </p:childTnLst>
                                </p:cTn>
                              </p:par>
                              <p:par>
                                <p:cTn id="20" presetID="0" presetClass="path" presetSubtype="0" accel="50000" decel="50000" fill="hold" grpId="1" nodeType="withEffect">
                                  <p:stCondLst>
                                    <p:cond delay="0"/>
                                  </p:stCondLst>
                                  <p:childTnLst>
                                    <p:animMotion origin="layout" path="M 0.0 0.0 L 0.2 0.29979 " pathEditMode="relative" ptsTypes="AA">
                                      <p:cBhvr>
                                        <p:cTn id="21" dur="2000" fill="hold"/>
                                        <p:tgtEl>
                                          <p:spTgt spid="76807"/>
                                        </p:tgtEl>
                                        <p:attrNameLst>
                                          <p:attrName>ppt_x</p:attrName>
                                          <p:attrName>ppt_y</p:attrName>
                                        </p:attrNameLst>
                                      </p:cBhvr>
                                    </p:animMotion>
                                  </p:childTnLst>
                                </p:cTn>
                              </p:par>
                              <p:par>
                                <p:cTn id="22" presetID="0" presetClass="path" presetSubtype="0" accel="50000" decel="50000" fill="hold" grpId="1" nodeType="withEffect">
                                  <p:stCondLst>
                                    <p:cond delay="0"/>
                                  </p:stCondLst>
                                  <p:childTnLst>
                                    <p:animMotion origin="layout" path="M 0.0 0.0 L 0.2 0.29979 " pathEditMode="relative" ptsTypes="AA">
                                      <p:cBhvr>
                                        <p:cTn id="23" dur="2000" fill="hold"/>
                                        <p:tgtEl>
                                          <p:spTgt spid="76808"/>
                                        </p:tgtEl>
                                        <p:attrNameLst>
                                          <p:attrName>ppt_x</p:attrName>
                                          <p:attrName>ppt_y</p:attrName>
                                        </p:attrNameLst>
                                      </p:cBhvr>
                                    </p:animMotion>
                                  </p:childTnLst>
                                </p:cTn>
                              </p:par>
                              <p:par>
                                <p:cTn id="24" presetID="0" presetClass="path" presetSubtype="0" accel="50000" decel="50000" fill="hold" grpId="1" nodeType="withEffect">
                                  <p:stCondLst>
                                    <p:cond delay="0"/>
                                  </p:stCondLst>
                                  <p:childTnLst>
                                    <p:animMotion origin="layout" path="M 0.0 0.0 L 0.2 0.29979 " pathEditMode="relative" ptsTypes="AA">
                                      <p:cBhvr>
                                        <p:cTn id="25" dur="2000" fill="hold"/>
                                        <p:tgtEl>
                                          <p:spTgt spid="76804"/>
                                        </p:tgtEl>
                                        <p:attrNameLst>
                                          <p:attrName>ppt_x</p:attrName>
                                          <p:attrName>ppt_y</p:attrName>
                                        </p:attrNameLst>
                                      </p:cBhvr>
                                    </p:animMotion>
                                  </p:childTnLst>
                                </p:cTn>
                              </p:par>
                              <p:par>
                                <p:cTn id="26" presetID="0" presetClass="path" presetSubtype="0" accel="50000" decel="50000" fill="hold" grpId="1" nodeType="withEffect">
                                  <p:stCondLst>
                                    <p:cond delay="0"/>
                                  </p:stCondLst>
                                  <p:childTnLst>
                                    <p:animMotion origin="layout" path="M 0.0 0.0 L 0.2 0.29979 " pathEditMode="relative" ptsTypes="AA">
                                      <p:cBhvr>
                                        <p:cTn id="27" dur="2000" fill="hold"/>
                                        <p:tgtEl>
                                          <p:spTgt spid="76805"/>
                                        </p:tgtEl>
                                        <p:attrNameLst>
                                          <p:attrName>ppt_x</p:attrName>
                                          <p:attrName>ppt_y</p:attrName>
                                        </p:attrNameLst>
                                      </p:cBhvr>
                                    </p:animMotion>
                                  </p:childTnLst>
                                </p:cTn>
                              </p:par>
                              <p:par>
                                <p:cTn id="28" presetID="0" presetClass="path" presetSubtype="0" accel="50000" decel="50000" fill="hold" grpId="1" nodeType="withEffect">
                                  <p:stCondLst>
                                    <p:cond delay="0"/>
                                  </p:stCondLst>
                                  <p:childTnLst>
                                    <p:animMotion origin="layout" path="M 0.0 0.0 L 0.2 0.29979 " pathEditMode="relative" ptsTypes="AA">
                                      <p:cBhvr>
                                        <p:cTn id="29" dur="2000" fill="hold"/>
                                        <p:tgtEl>
                                          <p:spTgt spid="76806"/>
                                        </p:tgtEl>
                                        <p:attrNameLst>
                                          <p:attrName>ppt_x</p:attrName>
                                          <p:attrName>ppt_y</p:attrName>
                                        </p:attrNameLst>
                                      </p:cBhvr>
                                    </p:animMotion>
                                  </p:childTnLst>
                                </p:cTn>
                              </p:par>
                              <p:par>
                                <p:cTn id="30" presetID="9" presetClass="entr" presetSubtype="0" fill="hold" grpId="0" nodeType="withEffect">
                                  <p:stCondLst>
                                    <p:cond delay="0"/>
                                  </p:stCondLst>
                                  <p:childTnLst>
                                    <p:set>
                                      <p:cBhvr>
                                        <p:cTn id="31" dur="1" fill="hold">
                                          <p:stCondLst>
                                            <p:cond delay="0"/>
                                          </p:stCondLst>
                                        </p:cTn>
                                        <p:tgtEl>
                                          <p:spTgt spid="76813"/>
                                        </p:tgtEl>
                                        <p:attrNameLst>
                                          <p:attrName>style.visibility</p:attrName>
                                        </p:attrNameLst>
                                      </p:cBhvr>
                                      <p:to>
                                        <p:strVal val="visible"/>
                                      </p:to>
                                    </p:set>
                                    <p:animEffect transition="in" filter="dissolve">
                                      <p:cBhvr>
                                        <p:cTn id="32" dur="2000"/>
                                        <p:tgtEl>
                                          <p:spTgt spid="76813"/>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76812"/>
                                        </p:tgtEl>
                                        <p:attrNameLst>
                                          <p:attrName>style.visibility</p:attrName>
                                        </p:attrNameLst>
                                      </p:cBhvr>
                                      <p:to>
                                        <p:strVal val="visible"/>
                                      </p:to>
                                    </p:set>
                                    <p:animEffect transition="in" filter="dissolve">
                                      <p:cBhvr>
                                        <p:cTn id="35" dur="2000"/>
                                        <p:tgtEl>
                                          <p:spTgt spid="76812"/>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76810"/>
                                        </p:tgtEl>
                                        <p:attrNameLst>
                                          <p:attrName>style.visibility</p:attrName>
                                        </p:attrNameLst>
                                      </p:cBhvr>
                                      <p:to>
                                        <p:strVal val="visible"/>
                                      </p:to>
                                    </p:set>
                                    <p:animEffect transition="in" filter="dissolve">
                                      <p:cBhvr>
                                        <p:cTn id="38" dur="2000"/>
                                        <p:tgtEl>
                                          <p:spTgt spid="76810"/>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76811"/>
                                        </p:tgtEl>
                                        <p:attrNameLst>
                                          <p:attrName>style.visibility</p:attrName>
                                        </p:attrNameLst>
                                      </p:cBhvr>
                                      <p:to>
                                        <p:strVal val="visible"/>
                                      </p:to>
                                    </p:set>
                                    <p:animEffect transition="in" filter="dissolve">
                                      <p:cBhvr>
                                        <p:cTn id="41" dur="2000"/>
                                        <p:tgtEl>
                                          <p:spTgt spid="76811"/>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76814"/>
                                        </p:tgtEl>
                                        <p:attrNameLst>
                                          <p:attrName>style.visibility</p:attrName>
                                        </p:attrNameLst>
                                      </p:cBhvr>
                                      <p:to>
                                        <p:strVal val="visible"/>
                                      </p:to>
                                    </p:set>
                                    <p:animEffect transition="in" filter="dissolve">
                                      <p:cBhvr>
                                        <p:cTn id="44" dur="2000"/>
                                        <p:tgtEl>
                                          <p:spTgt spid="76814"/>
                                        </p:tgtEl>
                                      </p:cBhvr>
                                    </p:animEffect>
                                  </p:childTnLst>
                                </p:cTn>
                              </p:par>
                              <p:par>
                                <p:cTn id="45" presetID="0" presetClass="path" presetSubtype="0" accel="50000" decel="50000" fill="hold" grpId="1" nodeType="withEffect">
                                  <p:stCondLst>
                                    <p:cond delay="0"/>
                                  </p:stCondLst>
                                  <p:childTnLst>
                                    <p:animMotion origin="layout" path="M 0.0 0.0 L 0.29167 0.12214 " pathEditMode="relative" ptsTypes="AA">
                                      <p:cBhvr>
                                        <p:cTn id="46" dur="2000" fill="hold"/>
                                        <p:tgtEl>
                                          <p:spTgt spid="76812"/>
                                        </p:tgtEl>
                                        <p:attrNameLst>
                                          <p:attrName>ppt_x</p:attrName>
                                          <p:attrName>ppt_y</p:attrName>
                                        </p:attrNameLst>
                                      </p:cBhvr>
                                    </p:animMotion>
                                  </p:childTnLst>
                                </p:cTn>
                              </p:par>
                              <p:par>
                                <p:cTn id="47" presetID="0" presetClass="path" presetSubtype="0" accel="50000" decel="50000" fill="hold" grpId="1" nodeType="withEffect">
                                  <p:stCondLst>
                                    <p:cond delay="0"/>
                                  </p:stCondLst>
                                  <p:childTnLst>
                                    <p:animMotion origin="layout" path="M 0.0 0.0 L 0.29167 0.12214 " pathEditMode="relative" ptsTypes="AA">
                                      <p:cBhvr>
                                        <p:cTn id="48" dur="2000" fill="hold"/>
                                        <p:tgtEl>
                                          <p:spTgt spid="76813"/>
                                        </p:tgtEl>
                                        <p:attrNameLst>
                                          <p:attrName>ppt_x</p:attrName>
                                          <p:attrName>ppt_y</p:attrName>
                                        </p:attrNameLst>
                                      </p:cBhvr>
                                    </p:animMotion>
                                  </p:childTnLst>
                                </p:cTn>
                              </p:par>
                              <p:par>
                                <p:cTn id="49" presetID="0" presetClass="path" presetSubtype="0" accel="50000" decel="50000" fill="hold" grpId="1" nodeType="withEffect">
                                  <p:stCondLst>
                                    <p:cond delay="0"/>
                                  </p:stCondLst>
                                  <p:childTnLst>
                                    <p:animMotion origin="layout" path="M 0.0 0.0 L 0.29167 0.12214 " pathEditMode="relative" ptsTypes="AA">
                                      <p:cBhvr>
                                        <p:cTn id="50" dur="2000" fill="hold"/>
                                        <p:tgtEl>
                                          <p:spTgt spid="76810"/>
                                        </p:tgtEl>
                                        <p:attrNameLst>
                                          <p:attrName>ppt_x</p:attrName>
                                          <p:attrName>ppt_y</p:attrName>
                                        </p:attrNameLst>
                                      </p:cBhvr>
                                    </p:animMotion>
                                  </p:childTnLst>
                                </p:cTn>
                              </p:par>
                              <p:par>
                                <p:cTn id="51" presetID="0" presetClass="path" presetSubtype="0" accel="50000" decel="50000" fill="hold" grpId="1" nodeType="withEffect">
                                  <p:stCondLst>
                                    <p:cond delay="0"/>
                                  </p:stCondLst>
                                  <p:childTnLst>
                                    <p:animMotion origin="layout" path="M 0.0 0.0 L 0.29167 0.12214 " pathEditMode="relative" ptsTypes="AA">
                                      <p:cBhvr>
                                        <p:cTn id="52" dur="2000" fill="hold"/>
                                        <p:tgtEl>
                                          <p:spTgt spid="76811"/>
                                        </p:tgtEl>
                                        <p:attrNameLst>
                                          <p:attrName>ppt_x</p:attrName>
                                          <p:attrName>ppt_y</p:attrName>
                                        </p:attrNameLst>
                                      </p:cBhvr>
                                    </p:animMotion>
                                  </p:childTnLst>
                                </p:cTn>
                              </p:par>
                              <p:par>
                                <p:cTn id="53" presetID="0" presetClass="path" presetSubtype="0" accel="50000" decel="50000" fill="hold" grpId="1" nodeType="withEffect">
                                  <p:stCondLst>
                                    <p:cond delay="0"/>
                                  </p:stCondLst>
                                  <p:childTnLst>
                                    <p:animMotion origin="layout" path="M 0.0 0.0 L 0.29167 0.12214 " pathEditMode="relative" ptsTypes="AA">
                                      <p:cBhvr>
                                        <p:cTn id="54" dur="2000" fill="hold"/>
                                        <p:tgtEl>
                                          <p:spTgt spid="7681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4" grpId="0"/>
      <p:bldP spid="76804" grpId="1"/>
      <p:bldP spid="76805" grpId="0" animBg="1"/>
      <p:bldP spid="76805" grpId="1" animBg="1"/>
      <p:bldP spid="76806" grpId="0" animBg="1"/>
      <p:bldP spid="76806" grpId="1" animBg="1"/>
      <p:bldP spid="76807" grpId="0" animBg="1"/>
      <p:bldP spid="76807" grpId="1" animBg="1"/>
      <p:bldP spid="76808" grpId="0" animBg="1"/>
      <p:bldP spid="76808" grpId="1" animBg="1"/>
      <p:bldP spid="76810" grpId="0"/>
      <p:bldP spid="76810" grpId="1"/>
      <p:bldP spid="76811" grpId="0" animBg="1"/>
      <p:bldP spid="76811" grpId="1" animBg="1"/>
      <p:bldP spid="76812" grpId="0" animBg="1"/>
      <p:bldP spid="76812" grpId="1" animBg="1"/>
      <p:bldP spid="76813" grpId="0" animBg="1"/>
      <p:bldP spid="76813" grpId="1" animBg="1"/>
      <p:bldP spid="76814" grpId="0" animBg="1"/>
      <p:bldP spid="76814" grpId="1"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pPr eaLnBrk="1" hangingPunct="1">
              <a:defRPr/>
            </a:pPr>
            <a:r>
              <a:rPr lang="en-US" dirty="0" smtClean="0"/>
              <a:t>Energy Transformations</a:t>
            </a:r>
          </a:p>
        </p:txBody>
      </p:sp>
      <p:sp>
        <p:nvSpPr>
          <p:cNvPr id="80899" name="Rectangle 3"/>
          <p:cNvSpPr>
            <a:spLocks noGrp="1" noChangeArrowheads="1"/>
          </p:cNvSpPr>
          <p:nvPr>
            <p:ph type="body" idx="1"/>
          </p:nvPr>
        </p:nvSpPr>
        <p:spPr>
          <a:xfrm>
            <a:off x="457200" y="1981200"/>
            <a:ext cx="8229600" cy="2209800"/>
          </a:xfrm>
        </p:spPr>
        <p:txBody>
          <a:bodyPr/>
          <a:lstStyle/>
          <a:p>
            <a:pPr eaLnBrk="1" hangingPunct="1">
              <a:defRPr/>
            </a:pPr>
            <a:r>
              <a:rPr lang="en-US" dirty="0" smtClean="0"/>
              <a:t>Toaster- Electrical energy is converted to heat energy. </a:t>
            </a:r>
          </a:p>
          <a:p>
            <a:pPr lvl="1" eaLnBrk="1" hangingPunct="1">
              <a:defRPr/>
            </a:pPr>
            <a:r>
              <a:rPr lang="en-US" dirty="0" smtClean="0"/>
              <a:t>The heat is produced by resistance inside the toaster (friction)</a:t>
            </a:r>
          </a:p>
        </p:txBody>
      </p:sp>
      <p:sp>
        <p:nvSpPr>
          <p:cNvPr id="55300" name="Text Box 4"/>
          <p:cNvSpPr txBox="1">
            <a:spLocks noChangeArrowheads="1"/>
          </p:cNvSpPr>
          <p:nvPr/>
        </p:nvSpPr>
        <p:spPr bwMode="auto">
          <a:xfrm>
            <a:off x="0" y="4724400"/>
            <a:ext cx="3657600" cy="1006475"/>
          </a:xfrm>
          <a:prstGeom prst="rect">
            <a:avLst/>
          </a:prstGeom>
          <a:noFill/>
          <a:ln w="9525">
            <a:noFill/>
            <a:miter lim="800000"/>
            <a:headEnd/>
            <a:tailEnd/>
          </a:ln>
        </p:spPr>
        <p:txBody>
          <a:bodyPr>
            <a:spAutoFit/>
          </a:bodyPr>
          <a:lstStyle/>
          <a:p>
            <a:pPr>
              <a:spcBef>
                <a:spcPct val="50000"/>
              </a:spcBef>
            </a:pPr>
            <a:r>
              <a:rPr lang="en-US" sz="6000"/>
              <a:t>Electricity</a:t>
            </a:r>
          </a:p>
        </p:txBody>
      </p:sp>
      <p:sp>
        <p:nvSpPr>
          <p:cNvPr id="55301" name="Line 5"/>
          <p:cNvSpPr>
            <a:spLocks noChangeShapeType="1"/>
          </p:cNvSpPr>
          <p:nvPr/>
        </p:nvSpPr>
        <p:spPr bwMode="auto">
          <a:xfrm>
            <a:off x="3352800" y="5334000"/>
            <a:ext cx="457200" cy="0"/>
          </a:xfrm>
          <a:prstGeom prst="line">
            <a:avLst/>
          </a:prstGeom>
          <a:noFill/>
          <a:ln w="76200">
            <a:solidFill>
              <a:srgbClr val="000000"/>
            </a:solidFill>
            <a:round/>
            <a:headEnd/>
            <a:tailEnd type="triangle" w="med" len="med"/>
          </a:ln>
        </p:spPr>
        <p:txBody>
          <a:bodyPr/>
          <a:lstStyle/>
          <a:p>
            <a:endParaRPr lang="en-US"/>
          </a:p>
        </p:txBody>
      </p:sp>
      <p:pic>
        <p:nvPicPr>
          <p:cNvPr id="55302" name="Picture 6" descr="j0199283"/>
          <p:cNvPicPr>
            <a:picLocks noChangeAspect="1" noChangeArrowheads="1"/>
          </p:cNvPicPr>
          <p:nvPr/>
        </p:nvPicPr>
        <p:blipFill>
          <a:blip r:embed="rId2" cstate="print"/>
          <a:srcRect/>
          <a:stretch>
            <a:fillRect/>
          </a:stretch>
        </p:blipFill>
        <p:spPr bwMode="auto">
          <a:xfrm>
            <a:off x="3810000" y="4495800"/>
            <a:ext cx="1841500" cy="1654175"/>
          </a:xfrm>
          <a:prstGeom prst="rect">
            <a:avLst/>
          </a:prstGeom>
          <a:noFill/>
          <a:ln w="9525">
            <a:noFill/>
            <a:miter lim="800000"/>
            <a:headEnd/>
            <a:tailEnd/>
          </a:ln>
        </p:spPr>
      </p:pic>
      <p:sp>
        <p:nvSpPr>
          <p:cNvPr id="55303" name="Line 7"/>
          <p:cNvSpPr>
            <a:spLocks noChangeShapeType="1"/>
          </p:cNvSpPr>
          <p:nvPr/>
        </p:nvSpPr>
        <p:spPr bwMode="auto">
          <a:xfrm>
            <a:off x="5638800" y="5334000"/>
            <a:ext cx="457200" cy="0"/>
          </a:xfrm>
          <a:prstGeom prst="line">
            <a:avLst/>
          </a:prstGeom>
          <a:noFill/>
          <a:ln w="76200">
            <a:solidFill>
              <a:srgbClr val="000000"/>
            </a:solidFill>
            <a:round/>
            <a:headEnd/>
            <a:tailEnd type="triangle" w="med" len="med"/>
          </a:ln>
        </p:spPr>
        <p:txBody>
          <a:bodyPr/>
          <a:lstStyle/>
          <a:p>
            <a:endParaRPr lang="en-US"/>
          </a:p>
        </p:txBody>
      </p:sp>
      <p:sp>
        <p:nvSpPr>
          <p:cNvPr id="55304" name="Text Box 8"/>
          <p:cNvSpPr txBox="1">
            <a:spLocks noChangeArrowheads="1"/>
          </p:cNvSpPr>
          <p:nvPr/>
        </p:nvSpPr>
        <p:spPr bwMode="auto">
          <a:xfrm>
            <a:off x="6248400" y="4724400"/>
            <a:ext cx="2514600" cy="1006475"/>
          </a:xfrm>
          <a:prstGeom prst="rect">
            <a:avLst/>
          </a:prstGeom>
          <a:noFill/>
          <a:ln w="9525">
            <a:noFill/>
            <a:miter lim="800000"/>
            <a:headEnd/>
            <a:tailEnd/>
          </a:ln>
        </p:spPr>
        <p:txBody>
          <a:bodyPr>
            <a:spAutoFit/>
          </a:bodyPr>
          <a:lstStyle/>
          <a:p>
            <a:pPr>
              <a:spcBef>
                <a:spcPct val="50000"/>
              </a:spcBef>
            </a:pPr>
            <a:r>
              <a:rPr lang="en-US" sz="6000"/>
              <a:t>Heat</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pPr eaLnBrk="1" hangingPunct="1">
              <a:defRPr/>
            </a:pPr>
            <a:r>
              <a:rPr lang="en-US" smtClean="0"/>
              <a:t>Energy Transformations</a:t>
            </a:r>
          </a:p>
        </p:txBody>
      </p:sp>
      <p:sp>
        <p:nvSpPr>
          <p:cNvPr id="81923" name="Rectangle 3"/>
          <p:cNvSpPr>
            <a:spLocks noGrp="1" noChangeArrowheads="1"/>
          </p:cNvSpPr>
          <p:nvPr>
            <p:ph type="body" idx="1"/>
          </p:nvPr>
        </p:nvSpPr>
        <p:spPr/>
        <p:txBody>
          <a:bodyPr/>
          <a:lstStyle/>
          <a:p>
            <a:pPr eaLnBrk="1" hangingPunct="1">
              <a:defRPr/>
            </a:pPr>
            <a:r>
              <a:rPr lang="en-US" dirty="0" smtClean="0"/>
              <a:t>Light Bulb- Electrical energy is converted to light energy</a:t>
            </a:r>
          </a:p>
          <a:p>
            <a:pPr lvl="1" eaLnBrk="1" hangingPunct="1">
              <a:defRPr/>
            </a:pPr>
            <a:r>
              <a:rPr lang="en-US" dirty="0" smtClean="0"/>
              <a:t>Light is produced by the resistance inside the light bulb.</a:t>
            </a:r>
          </a:p>
        </p:txBody>
      </p:sp>
      <p:sp>
        <p:nvSpPr>
          <p:cNvPr id="56324" name="Text Box 4"/>
          <p:cNvSpPr txBox="1">
            <a:spLocks noChangeArrowheads="1"/>
          </p:cNvSpPr>
          <p:nvPr/>
        </p:nvSpPr>
        <p:spPr bwMode="auto">
          <a:xfrm>
            <a:off x="0" y="4724400"/>
            <a:ext cx="3657600" cy="1006475"/>
          </a:xfrm>
          <a:prstGeom prst="rect">
            <a:avLst/>
          </a:prstGeom>
          <a:noFill/>
          <a:ln w="9525">
            <a:noFill/>
            <a:miter lim="800000"/>
            <a:headEnd/>
            <a:tailEnd/>
          </a:ln>
        </p:spPr>
        <p:txBody>
          <a:bodyPr>
            <a:spAutoFit/>
          </a:bodyPr>
          <a:lstStyle/>
          <a:p>
            <a:pPr>
              <a:spcBef>
                <a:spcPct val="50000"/>
              </a:spcBef>
            </a:pPr>
            <a:r>
              <a:rPr lang="en-US" sz="6000"/>
              <a:t>Electricity</a:t>
            </a:r>
          </a:p>
        </p:txBody>
      </p:sp>
      <p:sp>
        <p:nvSpPr>
          <p:cNvPr id="56325" name="Line 5"/>
          <p:cNvSpPr>
            <a:spLocks noChangeShapeType="1"/>
          </p:cNvSpPr>
          <p:nvPr/>
        </p:nvSpPr>
        <p:spPr bwMode="auto">
          <a:xfrm>
            <a:off x="3352800" y="5334000"/>
            <a:ext cx="457200" cy="0"/>
          </a:xfrm>
          <a:prstGeom prst="line">
            <a:avLst/>
          </a:prstGeom>
          <a:noFill/>
          <a:ln w="76200">
            <a:solidFill>
              <a:srgbClr val="000000"/>
            </a:solidFill>
            <a:round/>
            <a:headEnd/>
            <a:tailEnd type="triangle" w="med" len="med"/>
          </a:ln>
        </p:spPr>
        <p:txBody>
          <a:bodyPr/>
          <a:lstStyle/>
          <a:p>
            <a:endParaRPr lang="en-US"/>
          </a:p>
        </p:txBody>
      </p:sp>
      <p:sp>
        <p:nvSpPr>
          <p:cNvPr id="56326" name="Line 7"/>
          <p:cNvSpPr>
            <a:spLocks noChangeShapeType="1"/>
          </p:cNvSpPr>
          <p:nvPr/>
        </p:nvSpPr>
        <p:spPr bwMode="auto">
          <a:xfrm>
            <a:off x="5638800" y="5334000"/>
            <a:ext cx="457200" cy="0"/>
          </a:xfrm>
          <a:prstGeom prst="line">
            <a:avLst/>
          </a:prstGeom>
          <a:noFill/>
          <a:ln w="76200">
            <a:solidFill>
              <a:srgbClr val="000000"/>
            </a:solidFill>
            <a:round/>
            <a:headEnd/>
            <a:tailEnd type="triangle" w="med" len="med"/>
          </a:ln>
        </p:spPr>
        <p:txBody>
          <a:bodyPr/>
          <a:lstStyle/>
          <a:p>
            <a:endParaRPr lang="en-US"/>
          </a:p>
        </p:txBody>
      </p:sp>
      <p:sp>
        <p:nvSpPr>
          <p:cNvPr id="56327" name="Text Box 8"/>
          <p:cNvSpPr txBox="1">
            <a:spLocks noChangeArrowheads="1"/>
          </p:cNvSpPr>
          <p:nvPr/>
        </p:nvSpPr>
        <p:spPr bwMode="auto">
          <a:xfrm>
            <a:off x="6248400" y="4724400"/>
            <a:ext cx="2514600" cy="1006475"/>
          </a:xfrm>
          <a:prstGeom prst="rect">
            <a:avLst/>
          </a:prstGeom>
          <a:noFill/>
          <a:ln w="9525">
            <a:noFill/>
            <a:miter lim="800000"/>
            <a:headEnd/>
            <a:tailEnd/>
          </a:ln>
        </p:spPr>
        <p:txBody>
          <a:bodyPr>
            <a:spAutoFit/>
          </a:bodyPr>
          <a:lstStyle/>
          <a:p>
            <a:pPr>
              <a:spcBef>
                <a:spcPct val="50000"/>
              </a:spcBef>
            </a:pPr>
            <a:r>
              <a:rPr lang="en-US" sz="6000"/>
              <a:t>Light</a:t>
            </a:r>
          </a:p>
        </p:txBody>
      </p:sp>
      <p:sp>
        <p:nvSpPr>
          <p:cNvPr id="81929" name="Litebulb"/>
          <p:cNvSpPr>
            <a:spLocks noEditPoints="1" noChangeArrowheads="1"/>
          </p:cNvSpPr>
          <p:nvPr/>
        </p:nvSpPr>
        <p:spPr bwMode="auto">
          <a:xfrm>
            <a:off x="4038600" y="4343400"/>
            <a:ext cx="1371600" cy="16002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0 60000 65536"/>
              <a:gd name="T9" fmla="*/ 0 60000 65536"/>
              <a:gd name="T10" fmla="*/ 0 60000 65536"/>
              <a:gd name="T11" fmla="*/ 0 60000 65536"/>
              <a:gd name="T12" fmla="*/ 3556 w 21600"/>
              <a:gd name="T13" fmla="*/ 2188 h 21600"/>
              <a:gd name="T14" fmla="*/ 18277 w 21600"/>
              <a:gd name="T15" fmla="*/ 9282 h 21600"/>
            </a:gdLst>
            <a:ahLst/>
            <a:cxnLst>
              <a:cxn ang="T8">
                <a:pos x="T0" y="T1"/>
              </a:cxn>
              <a:cxn ang="T9">
                <a:pos x="T2" y="T3"/>
              </a:cxn>
              <a:cxn ang="T10">
                <a:pos x="T4" y="T5"/>
              </a:cxn>
              <a:cxn ang="T11">
                <a:pos x="T6" y="T7"/>
              </a:cxn>
            </a:cxnLst>
            <a:rect l="T12" t="T13" r="T14" b="T15"/>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rgbClr val="FFFFCC"/>
          </a:solidFill>
          <a:ln w="57150">
            <a:solidFill>
              <a:srgbClr val="000000"/>
            </a:solidFill>
            <a:miter lim="800000"/>
            <a:headEnd/>
            <a:tailEnd/>
          </a:ln>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81929"/>
                                        </p:tgtEl>
                                        <p:attrNameLst>
                                          <p:attrName>style.visibility</p:attrName>
                                        </p:attrNameLst>
                                      </p:cBhvr>
                                      <p:to>
                                        <p:strVal val="visible"/>
                                      </p:to>
                                    </p:set>
                                    <p:animEffect transition="in" filter="dissolve">
                                      <p:cBhvr>
                                        <p:cTn id="7" dur="2000"/>
                                        <p:tgtEl>
                                          <p:spTgt spid="81929"/>
                                        </p:tgtEl>
                                      </p:cBhvr>
                                    </p:animEffect>
                                  </p:childTnLst>
                                </p:cTn>
                              </p:par>
                              <p:par>
                                <p:cTn id="8" presetID="0" presetClass="path" presetSubtype="0" accel="50000" decel="50000" fill="hold" grpId="1" nodeType="withEffect">
                                  <p:stCondLst>
                                    <p:cond delay="0"/>
                                  </p:stCondLst>
                                  <p:childTnLst>
                                    <p:animMotion origin="layout" path="M 0.0 0.0 L 0.29167 0.12214 " pathEditMode="relative" ptsTypes="AA">
                                      <p:cBhvr>
                                        <p:cTn id="9" dur="2000" fill="hold"/>
                                        <p:tgtEl>
                                          <p:spTgt spid="81929"/>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9" grpId="0" animBg="1"/>
      <p:bldP spid="81929" grpId="1"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defRPr/>
            </a:pPr>
            <a:r>
              <a:rPr lang="en-US" smtClean="0"/>
              <a:t>Energy Transformations</a:t>
            </a:r>
          </a:p>
        </p:txBody>
      </p:sp>
      <p:sp>
        <p:nvSpPr>
          <p:cNvPr id="82947" name="Rectangle 3"/>
          <p:cNvSpPr>
            <a:spLocks noGrp="1" noChangeArrowheads="1"/>
          </p:cNvSpPr>
          <p:nvPr>
            <p:ph type="body" idx="1"/>
          </p:nvPr>
        </p:nvSpPr>
        <p:spPr/>
        <p:txBody>
          <a:bodyPr/>
          <a:lstStyle/>
          <a:p>
            <a:pPr eaLnBrk="1" hangingPunct="1">
              <a:defRPr/>
            </a:pPr>
            <a:r>
              <a:rPr lang="en-US" dirty="0" smtClean="0"/>
              <a:t>Speaker- Electrical energy is converted into sound energy.</a:t>
            </a:r>
          </a:p>
          <a:p>
            <a:pPr lvl="1" eaLnBrk="1" hangingPunct="1">
              <a:defRPr/>
            </a:pPr>
            <a:r>
              <a:rPr lang="en-US" dirty="0" smtClean="0"/>
              <a:t>Sound is produced by having electricity turn a magnet on and off. (electromagnet)</a:t>
            </a:r>
          </a:p>
        </p:txBody>
      </p:sp>
      <p:sp>
        <p:nvSpPr>
          <p:cNvPr id="57348" name="Text Box 4"/>
          <p:cNvSpPr txBox="1">
            <a:spLocks noChangeArrowheads="1"/>
          </p:cNvSpPr>
          <p:nvPr/>
        </p:nvSpPr>
        <p:spPr bwMode="auto">
          <a:xfrm>
            <a:off x="0" y="4724400"/>
            <a:ext cx="3657600" cy="1006475"/>
          </a:xfrm>
          <a:prstGeom prst="rect">
            <a:avLst/>
          </a:prstGeom>
          <a:noFill/>
          <a:ln w="9525">
            <a:noFill/>
            <a:miter lim="800000"/>
            <a:headEnd/>
            <a:tailEnd/>
          </a:ln>
        </p:spPr>
        <p:txBody>
          <a:bodyPr>
            <a:spAutoFit/>
          </a:bodyPr>
          <a:lstStyle/>
          <a:p>
            <a:pPr>
              <a:spcBef>
                <a:spcPct val="50000"/>
              </a:spcBef>
            </a:pPr>
            <a:r>
              <a:rPr lang="en-US" sz="6000"/>
              <a:t>Electricity</a:t>
            </a:r>
          </a:p>
        </p:txBody>
      </p:sp>
      <p:sp>
        <p:nvSpPr>
          <p:cNvPr id="57349" name="Line 5"/>
          <p:cNvSpPr>
            <a:spLocks noChangeShapeType="1"/>
          </p:cNvSpPr>
          <p:nvPr/>
        </p:nvSpPr>
        <p:spPr bwMode="auto">
          <a:xfrm>
            <a:off x="3352800" y="5334000"/>
            <a:ext cx="457200" cy="0"/>
          </a:xfrm>
          <a:prstGeom prst="line">
            <a:avLst/>
          </a:prstGeom>
          <a:noFill/>
          <a:ln w="76200">
            <a:solidFill>
              <a:srgbClr val="000000"/>
            </a:solidFill>
            <a:round/>
            <a:headEnd/>
            <a:tailEnd type="triangle" w="med" len="med"/>
          </a:ln>
        </p:spPr>
        <p:txBody>
          <a:bodyPr/>
          <a:lstStyle/>
          <a:p>
            <a:endParaRPr lang="en-US"/>
          </a:p>
        </p:txBody>
      </p:sp>
      <p:sp>
        <p:nvSpPr>
          <p:cNvPr id="57350" name="Line 6"/>
          <p:cNvSpPr>
            <a:spLocks noChangeShapeType="1"/>
          </p:cNvSpPr>
          <p:nvPr/>
        </p:nvSpPr>
        <p:spPr bwMode="auto">
          <a:xfrm>
            <a:off x="5638800" y="5334000"/>
            <a:ext cx="457200" cy="0"/>
          </a:xfrm>
          <a:prstGeom prst="line">
            <a:avLst/>
          </a:prstGeom>
          <a:noFill/>
          <a:ln w="76200">
            <a:solidFill>
              <a:srgbClr val="000000"/>
            </a:solidFill>
            <a:round/>
            <a:headEnd/>
            <a:tailEnd type="triangle" w="med" len="med"/>
          </a:ln>
        </p:spPr>
        <p:txBody>
          <a:bodyPr/>
          <a:lstStyle/>
          <a:p>
            <a:endParaRPr lang="en-US"/>
          </a:p>
        </p:txBody>
      </p:sp>
      <p:sp>
        <p:nvSpPr>
          <p:cNvPr id="57351" name="Text Box 7"/>
          <p:cNvSpPr txBox="1">
            <a:spLocks noChangeArrowheads="1"/>
          </p:cNvSpPr>
          <p:nvPr/>
        </p:nvSpPr>
        <p:spPr bwMode="auto">
          <a:xfrm>
            <a:off x="6248400" y="4724400"/>
            <a:ext cx="2514600" cy="1006475"/>
          </a:xfrm>
          <a:prstGeom prst="rect">
            <a:avLst/>
          </a:prstGeom>
          <a:noFill/>
          <a:ln w="9525">
            <a:noFill/>
            <a:miter lim="800000"/>
            <a:headEnd/>
            <a:tailEnd/>
          </a:ln>
        </p:spPr>
        <p:txBody>
          <a:bodyPr>
            <a:spAutoFit/>
          </a:bodyPr>
          <a:lstStyle/>
          <a:p>
            <a:pPr>
              <a:spcBef>
                <a:spcPct val="50000"/>
              </a:spcBef>
            </a:pPr>
            <a:r>
              <a:rPr lang="en-US" sz="6000"/>
              <a:t>Sound</a:t>
            </a:r>
          </a:p>
        </p:txBody>
      </p:sp>
      <p:pic>
        <p:nvPicPr>
          <p:cNvPr id="57352" name="Picture 9" descr="j0290278"/>
          <p:cNvPicPr>
            <a:picLocks noChangeAspect="1" noChangeArrowheads="1"/>
          </p:cNvPicPr>
          <p:nvPr/>
        </p:nvPicPr>
        <p:blipFill>
          <a:blip r:embed="rId2" cstate="print"/>
          <a:srcRect/>
          <a:stretch>
            <a:fillRect/>
          </a:stretch>
        </p:blipFill>
        <p:spPr bwMode="auto">
          <a:xfrm>
            <a:off x="3810000" y="4343400"/>
            <a:ext cx="1981200" cy="18811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pPr eaLnBrk="1" hangingPunct="1">
              <a:defRPr/>
            </a:pPr>
            <a:r>
              <a:rPr lang="en-US" smtClean="0"/>
              <a:t>Energy Transformations</a:t>
            </a:r>
          </a:p>
        </p:txBody>
      </p:sp>
      <p:sp>
        <p:nvSpPr>
          <p:cNvPr id="83971" name="Rectangle 3"/>
          <p:cNvSpPr>
            <a:spLocks noGrp="1" noChangeArrowheads="1"/>
          </p:cNvSpPr>
          <p:nvPr>
            <p:ph type="body" sz="half" idx="1"/>
          </p:nvPr>
        </p:nvSpPr>
        <p:spPr>
          <a:xfrm>
            <a:off x="457200" y="1981200"/>
            <a:ext cx="8305800" cy="4114800"/>
          </a:xfrm>
        </p:spPr>
        <p:txBody>
          <a:bodyPr/>
          <a:lstStyle/>
          <a:p>
            <a:pPr eaLnBrk="1" hangingPunct="1">
              <a:defRPr/>
            </a:pPr>
            <a:r>
              <a:rPr lang="en-US" sz="2800" dirty="0" smtClean="0"/>
              <a:t>Electric motor- Electrical energy is converted into motion (mechanical) energy.</a:t>
            </a:r>
          </a:p>
          <a:p>
            <a:pPr lvl="1" eaLnBrk="1" hangingPunct="1">
              <a:defRPr/>
            </a:pPr>
            <a:r>
              <a:rPr lang="en-US" sz="2400" dirty="0" smtClean="0"/>
              <a:t>Motion is produced by creating an alternating magnetic field. (electromagnet)</a:t>
            </a:r>
          </a:p>
        </p:txBody>
      </p:sp>
      <p:sp>
        <p:nvSpPr>
          <p:cNvPr id="58372" name="Text Box 4"/>
          <p:cNvSpPr txBox="1">
            <a:spLocks noChangeArrowheads="1"/>
          </p:cNvSpPr>
          <p:nvPr/>
        </p:nvSpPr>
        <p:spPr bwMode="auto">
          <a:xfrm>
            <a:off x="0" y="4724400"/>
            <a:ext cx="3657600" cy="1006475"/>
          </a:xfrm>
          <a:prstGeom prst="rect">
            <a:avLst/>
          </a:prstGeom>
          <a:noFill/>
          <a:ln w="9525">
            <a:noFill/>
            <a:miter lim="800000"/>
            <a:headEnd/>
            <a:tailEnd/>
          </a:ln>
        </p:spPr>
        <p:txBody>
          <a:bodyPr>
            <a:spAutoFit/>
          </a:bodyPr>
          <a:lstStyle/>
          <a:p>
            <a:pPr>
              <a:spcBef>
                <a:spcPct val="50000"/>
              </a:spcBef>
            </a:pPr>
            <a:r>
              <a:rPr lang="en-US" sz="6000"/>
              <a:t>Electricity</a:t>
            </a:r>
          </a:p>
        </p:txBody>
      </p:sp>
      <p:sp>
        <p:nvSpPr>
          <p:cNvPr id="58373" name="Line 5"/>
          <p:cNvSpPr>
            <a:spLocks noChangeShapeType="1"/>
          </p:cNvSpPr>
          <p:nvPr/>
        </p:nvSpPr>
        <p:spPr bwMode="auto">
          <a:xfrm>
            <a:off x="3352800" y="5334000"/>
            <a:ext cx="457200" cy="0"/>
          </a:xfrm>
          <a:prstGeom prst="line">
            <a:avLst/>
          </a:prstGeom>
          <a:noFill/>
          <a:ln w="76200">
            <a:solidFill>
              <a:srgbClr val="000000"/>
            </a:solidFill>
            <a:round/>
            <a:headEnd/>
            <a:tailEnd type="triangle" w="med" len="med"/>
          </a:ln>
        </p:spPr>
        <p:txBody>
          <a:bodyPr/>
          <a:lstStyle/>
          <a:p>
            <a:endParaRPr lang="en-US"/>
          </a:p>
        </p:txBody>
      </p:sp>
      <p:sp>
        <p:nvSpPr>
          <p:cNvPr id="58374" name="Line 6"/>
          <p:cNvSpPr>
            <a:spLocks noChangeShapeType="1"/>
          </p:cNvSpPr>
          <p:nvPr/>
        </p:nvSpPr>
        <p:spPr bwMode="auto">
          <a:xfrm>
            <a:off x="5638800" y="5334000"/>
            <a:ext cx="457200" cy="0"/>
          </a:xfrm>
          <a:prstGeom prst="line">
            <a:avLst/>
          </a:prstGeom>
          <a:noFill/>
          <a:ln w="76200">
            <a:solidFill>
              <a:srgbClr val="000000"/>
            </a:solidFill>
            <a:round/>
            <a:headEnd/>
            <a:tailEnd type="triangle" w="med" len="med"/>
          </a:ln>
        </p:spPr>
        <p:txBody>
          <a:bodyPr/>
          <a:lstStyle/>
          <a:p>
            <a:endParaRPr lang="en-US"/>
          </a:p>
        </p:txBody>
      </p:sp>
      <p:sp>
        <p:nvSpPr>
          <p:cNvPr id="58375" name="Text Box 7"/>
          <p:cNvSpPr txBox="1">
            <a:spLocks noChangeArrowheads="1"/>
          </p:cNvSpPr>
          <p:nvPr/>
        </p:nvSpPr>
        <p:spPr bwMode="auto">
          <a:xfrm>
            <a:off x="6248400" y="4724400"/>
            <a:ext cx="2514600" cy="1006475"/>
          </a:xfrm>
          <a:prstGeom prst="rect">
            <a:avLst/>
          </a:prstGeom>
          <a:noFill/>
          <a:ln w="9525">
            <a:noFill/>
            <a:miter lim="800000"/>
            <a:headEnd/>
            <a:tailEnd/>
          </a:ln>
        </p:spPr>
        <p:txBody>
          <a:bodyPr>
            <a:spAutoFit/>
          </a:bodyPr>
          <a:lstStyle/>
          <a:p>
            <a:pPr>
              <a:spcBef>
                <a:spcPct val="50000"/>
              </a:spcBef>
            </a:pPr>
            <a:r>
              <a:rPr lang="en-US" sz="6000"/>
              <a:t>Motion</a:t>
            </a:r>
          </a:p>
        </p:txBody>
      </p:sp>
      <p:pic>
        <p:nvPicPr>
          <p:cNvPr id="58376" name="Picture 10" descr="motor-labels"/>
          <p:cNvPicPr>
            <a:picLocks noGrp="1" noChangeAspect="1" noChangeArrowheads="1"/>
          </p:cNvPicPr>
          <p:nvPr>
            <p:ph sz="half" idx="2"/>
          </p:nvPr>
        </p:nvPicPr>
        <p:blipFill>
          <a:blip r:embed="rId2" cstate="print"/>
          <a:srcRect/>
          <a:stretch>
            <a:fillRect/>
          </a:stretch>
        </p:blipFill>
        <p:spPr>
          <a:xfrm>
            <a:off x="3886200" y="4572000"/>
            <a:ext cx="1676400" cy="1327150"/>
          </a:xfrm>
          <a:noFill/>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pPr eaLnBrk="1" hangingPunct="1">
              <a:defRPr/>
            </a:pPr>
            <a:r>
              <a:rPr lang="en-US" smtClean="0"/>
              <a:t>Electromagnets</a:t>
            </a:r>
          </a:p>
        </p:txBody>
      </p:sp>
      <p:sp>
        <p:nvSpPr>
          <p:cNvPr id="86019" name="Rectangle 3"/>
          <p:cNvSpPr>
            <a:spLocks noGrp="1" noChangeArrowheads="1"/>
          </p:cNvSpPr>
          <p:nvPr>
            <p:ph type="body" idx="1"/>
          </p:nvPr>
        </p:nvSpPr>
        <p:spPr/>
        <p:txBody>
          <a:bodyPr/>
          <a:lstStyle/>
          <a:p>
            <a:pPr eaLnBrk="1" hangingPunct="1">
              <a:defRPr/>
            </a:pPr>
            <a:r>
              <a:rPr lang="en-US" dirty="0" smtClean="0"/>
              <a:t>A coiled wire carrying electrical current produces a magnetic field around it.</a:t>
            </a:r>
          </a:p>
          <a:p>
            <a:pPr lvl="1" eaLnBrk="1" hangingPunct="1">
              <a:defRPr/>
            </a:pPr>
            <a:r>
              <a:rPr lang="en-US" dirty="0" smtClean="0"/>
              <a:t>It acts like a magnet.</a:t>
            </a:r>
          </a:p>
        </p:txBody>
      </p:sp>
      <p:pic>
        <p:nvPicPr>
          <p:cNvPr id="59396" name="Picture 4" descr="j0345755"/>
          <p:cNvPicPr>
            <a:picLocks noChangeAspect="1" noChangeArrowheads="1"/>
          </p:cNvPicPr>
          <p:nvPr/>
        </p:nvPicPr>
        <p:blipFill>
          <a:blip r:embed="rId2" cstate="print"/>
          <a:srcRect/>
          <a:stretch>
            <a:fillRect/>
          </a:stretch>
        </p:blipFill>
        <p:spPr bwMode="auto">
          <a:xfrm rot="-5400000">
            <a:off x="3570287" y="3516313"/>
            <a:ext cx="944563" cy="2293938"/>
          </a:xfrm>
          <a:prstGeom prst="rect">
            <a:avLst/>
          </a:prstGeom>
          <a:noFill/>
          <a:ln w="9525">
            <a:noFill/>
            <a:miter lim="800000"/>
            <a:headEnd/>
            <a:tailEnd/>
          </a:ln>
        </p:spPr>
      </p:pic>
      <p:sp>
        <p:nvSpPr>
          <p:cNvPr id="59397" name="Line 5"/>
          <p:cNvSpPr>
            <a:spLocks noChangeShapeType="1"/>
          </p:cNvSpPr>
          <p:nvPr/>
        </p:nvSpPr>
        <p:spPr bwMode="auto">
          <a:xfrm>
            <a:off x="3886200" y="6096000"/>
            <a:ext cx="0" cy="381000"/>
          </a:xfrm>
          <a:prstGeom prst="line">
            <a:avLst/>
          </a:prstGeom>
          <a:noFill/>
          <a:ln w="38100">
            <a:solidFill>
              <a:srgbClr val="000000"/>
            </a:solidFill>
            <a:round/>
            <a:headEnd/>
            <a:tailEnd/>
          </a:ln>
        </p:spPr>
        <p:txBody>
          <a:bodyPr/>
          <a:lstStyle/>
          <a:p>
            <a:endParaRPr lang="en-US"/>
          </a:p>
        </p:txBody>
      </p:sp>
      <p:sp>
        <p:nvSpPr>
          <p:cNvPr id="59398" name="Line 6"/>
          <p:cNvSpPr>
            <a:spLocks noChangeShapeType="1"/>
          </p:cNvSpPr>
          <p:nvPr/>
        </p:nvSpPr>
        <p:spPr bwMode="auto">
          <a:xfrm>
            <a:off x="4038600" y="5943600"/>
            <a:ext cx="0" cy="609600"/>
          </a:xfrm>
          <a:prstGeom prst="line">
            <a:avLst/>
          </a:prstGeom>
          <a:noFill/>
          <a:ln w="38100">
            <a:solidFill>
              <a:srgbClr val="000000"/>
            </a:solidFill>
            <a:round/>
            <a:headEnd/>
            <a:tailEnd/>
          </a:ln>
        </p:spPr>
        <p:txBody>
          <a:bodyPr/>
          <a:lstStyle/>
          <a:p>
            <a:endParaRPr lang="en-US"/>
          </a:p>
        </p:txBody>
      </p:sp>
      <p:sp>
        <p:nvSpPr>
          <p:cNvPr id="59399" name="Freeform 7"/>
          <p:cNvSpPr>
            <a:spLocks/>
          </p:cNvSpPr>
          <p:nvPr/>
        </p:nvSpPr>
        <p:spPr bwMode="auto">
          <a:xfrm>
            <a:off x="2895600" y="5105400"/>
            <a:ext cx="990600" cy="1346200"/>
          </a:xfrm>
          <a:custGeom>
            <a:avLst/>
            <a:gdLst>
              <a:gd name="T0" fmla="*/ 2147483647 w 624"/>
              <a:gd name="T1" fmla="*/ 2147483647 h 848"/>
              <a:gd name="T2" fmla="*/ 2147483647 w 624"/>
              <a:gd name="T3" fmla="*/ 2147483647 h 848"/>
              <a:gd name="T4" fmla="*/ 0 w 624"/>
              <a:gd name="T5" fmla="*/ 0 h 848"/>
              <a:gd name="T6" fmla="*/ 0 60000 65536"/>
              <a:gd name="T7" fmla="*/ 0 60000 65536"/>
              <a:gd name="T8" fmla="*/ 0 60000 65536"/>
              <a:gd name="T9" fmla="*/ 0 w 624"/>
              <a:gd name="T10" fmla="*/ 0 h 848"/>
              <a:gd name="T11" fmla="*/ 624 w 624"/>
              <a:gd name="T12" fmla="*/ 848 h 848"/>
            </a:gdLst>
            <a:ahLst/>
            <a:cxnLst>
              <a:cxn ang="T6">
                <a:pos x="T0" y="T1"/>
              </a:cxn>
              <a:cxn ang="T7">
                <a:pos x="T2" y="T3"/>
              </a:cxn>
              <a:cxn ang="T8">
                <a:pos x="T4" y="T5"/>
              </a:cxn>
            </a:cxnLst>
            <a:rect l="T9" t="T10" r="T11" b="T12"/>
            <a:pathLst>
              <a:path w="624" h="848">
                <a:moveTo>
                  <a:pt x="624" y="768"/>
                </a:moveTo>
                <a:cubicBezTo>
                  <a:pt x="436" y="808"/>
                  <a:pt x="248" y="848"/>
                  <a:pt x="144" y="720"/>
                </a:cubicBezTo>
                <a:cubicBezTo>
                  <a:pt x="40" y="592"/>
                  <a:pt x="20" y="296"/>
                  <a:pt x="0" y="0"/>
                </a:cubicBezTo>
              </a:path>
            </a:pathLst>
          </a:custGeom>
          <a:noFill/>
          <a:ln w="38100">
            <a:solidFill>
              <a:schemeClr val="tx1"/>
            </a:solidFill>
            <a:round/>
            <a:headEnd/>
            <a:tailEnd/>
          </a:ln>
        </p:spPr>
        <p:txBody>
          <a:bodyPr/>
          <a:lstStyle/>
          <a:p>
            <a:endParaRPr lang="en-US"/>
          </a:p>
        </p:txBody>
      </p:sp>
      <p:sp>
        <p:nvSpPr>
          <p:cNvPr id="59400" name="Freeform 8"/>
          <p:cNvSpPr>
            <a:spLocks/>
          </p:cNvSpPr>
          <p:nvPr/>
        </p:nvSpPr>
        <p:spPr bwMode="auto">
          <a:xfrm>
            <a:off x="4038600" y="5105400"/>
            <a:ext cx="1143000" cy="1422400"/>
          </a:xfrm>
          <a:custGeom>
            <a:avLst/>
            <a:gdLst>
              <a:gd name="T0" fmla="*/ 0 w 720"/>
              <a:gd name="T1" fmla="*/ 2147483647 h 896"/>
              <a:gd name="T2" fmla="*/ 2147483647 w 720"/>
              <a:gd name="T3" fmla="*/ 2147483647 h 896"/>
              <a:gd name="T4" fmla="*/ 2147483647 w 720"/>
              <a:gd name="T5" fmla="*/ 0 h 896"/>
              <a:gd name="T6" fmla="*/ 0 60000 65536"/>
              <a:gd name="T7" fmla="*/ 0 60000 65536"/>
              <a:gd name="T8" fmla="*/ 0 60000 65536"/>
              <a:gd name="T9" fmla="*/ 0 w 720"/>
              <a:gd name="T10" fmla="*/ 0 h 896"/>
              <a:gd name="T11" fmla="*/ 720 w 720"/>
              <a:gd name="T12" fmla="*/ 896 h 896"/>
            </a:gdLst>
            <a:ahLst/>
            <a:cxnLst>
              <a:cxn ang="T6">
                <a:pos x="T0" y="T1"/>
              </a:cxn>
              <a:cxn ang="T7">
                <a:pos x="T2" y="T3"/>
              </a:cxn>
              <a:cxn ang="T8">
                <a:pos x="T4" y="T5"/>
              </a:cxn>
            </a:cxnLst>
            <a:rect l="T9" t="T10" r="T11" b="T12"/>
            <a:pathLst>
              <a:path w="720" h="896">
                <a:moveTo>
                  <a:pt x="0" y="768"/>
                </a:moveTo>
                <a:cubicBezTo>
                  <a:pt x="204" y="832"/>
                  <a:pt x="408" y="896"/>
                  <a:pt x="528" y="768"/>
                </a:cubicBezTo>
                <a:cubicBezTo>
                  <a:pt x="648" y="640"/>
                  <a:pt x="684" y="320"/>
                  <a:pt x="720" y="0"/>
                </a:cubicBezTo>
              </a:path>
            </a:pathLst>
          </a:custGeom>
          <a:noFill/>
          <a:ln w="38100">
            <a:solidFill>
              <a:schemeClr val="tx1"/>
            </a:solidFill>
            <a:round/>
            <a:headEnd/>
            <a:tailEnd/>
          </a:ln>
        </p:spPr>
        <p:txBody>
          <a:bodyPr/>
          <a:lstStyle/>
          <a:p>
            <a:endParaRPr lang="en-US"/>
          </a:p>
        </p:txBody>
      </p:sp>
      <p:sp>
        <p:nvSpPr>
          <p:cNvPr id="59401" name="Text Box 9"/>
          <p:cNvSpPr txBox="1">
            <a:spLocks noChangeArrowheads="1"/>
          </p:cNvSpPr>
          <p:nvPr/>
        </p:nvSpPr>
        <p:spPr bwMode="auto">
          <a:xfrm>
            <a:off x="1981200" y="4114800"/>
            <a:ext cx="990600" cy="1006475"/>
          </a:xfrm>
          <a:prstGeom prst="rect">
            <a:avLst/>
          </a:prstGeom>
          <a:noFill/>
          <a:ln w="9525">
            <a:noFill/>
            <a:miter lim="800000"/>
            <a:headEnd/>
            <a:tailEnd/>
          </a:ln>
        </p:spPr>
        <p:txBody>
          <a:bodyPr>
            <a:spAutoFit/>
          </a:bodyPr>
          <a:lstStyle/>
          <a:p>
            <a:pPr>
              <a:spcBef>
                <a:spcPct val="50000"/>
              </a:spcBef>
            </a:pPr>
            <a:r>
              <a:rPr lang="en-US" sz="6000"/>
              <a:t>N</a:t>
            </a:r>
          </a:p>
        </p:txBody>
      </p:sp>
      <p:sp>
        <p:nvSpPr>
          <p:cNvPr id="59402" name="Text Box 10"/>
          <p:cNvSpPr txBox="1">
            <a:spLocks noChangeArrowheads="1"/>
          </p:cNvSpPr>
          <p:nvPr/>
        </p:nvSpPr>
        <p:spPr bwMode="auto">
          <a:xfrm>
            <a:off x="5257800" y="4114800"/>
            <a:ext cx="990600" cy="1006475"/>
          </a:xfrm>
          <a:prstGeom prst="rect">
            <a:avLst/>
          </a:prstGeom>
          <a:noFill/>
          <a:ln w="9525">
            <a:noFill/>
            <a:miter lim="800000"/>
            <a:headEnd/>
            <a:tailEnd/>
          </a:ln>
        </p:spPr>
        <p:txBody>
          <a:bodyPr>
            <a:spAutoFit/>
          </a:bodyPr>
          <a:lstStyle/>
          <a:p>
            <a:pPr>
              <a:spcBef>
                <a:spcPct val="50000"/>
              </a:spcBef>
            </a:pPr>
            <a:r>
              <a:rPr lang="en-US" sz="6000"/>
              <a:t>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defRPr/>
            </a:pPr>
            <a:r>
              <a:rPr lang="en-US" smtClean="0"/>
              <a:t>Voltage</a:t>
            </a:r>
          </a:p>
        </p:txBody>
      </p:sp>
      <p:sp>
        <p:nvSpPr>
          <p:cNvPr id="18435" name="Rectangle 3"/>
          <p:cNvSpPr>
            <a:spLocks noGrp="1" noChangeArrowheads="1"/>
          </p:cNvSpPr>
          <p:nvPr>
            <p:ph type="body" sz="half" idx="1"/>
          </p:nvPr>
        </p:nvSpPr>
        <p:spPr/>
        <p:txBody>
          <a:bodyPr/>
          <a:lstStyle/>
          <a:p>
            <a:pPr eaLnBrk="1" hangingPunct="1">
              <a:defRPr/>
            </a:pPr>
            <a:r>
              <a:rPr lang="en-US" sz="2800" smtClean="0"/>
              <a:t>Potential (Voltage) cont’d-</a:t>
            </a:r>
          </a:p>
          <a:p>
            <a:pPr lvl="1" eaLnBrk="1" hangingPunct="1">
              <a:defRPr/>
            </a:pPr>
            <a:r>
              <a:rPr lang="en-US" sz="2400" smtClean="0"/>
              <a:t>Measured in volts (V)</a:t>
            </a:r>
          </a:p>
          <a:p>
            <a:pPr lvl="1" eaLnBrk="1" hangingPunct="1">
              <a:defRPr/>
            </a:pPr>
            <a:r>
              <a:rPr lang="en-US" sz="2400" smtClean="0"/>
              <a:t>Measured using a voltmeter.</a:t>
            </a:r>
          </a:p>
        </p:txBody>
      </p:sp>
      <p:pic>
        <p:nvPicPr>
          <p:cNvPr id="7172" name="Picture 5" descr="180px-Digital_Multimeter_Aka">
            <a:hlinkClick r:id="rId2" tooltip="A multimeter set to measure voltage."/>
          </p:cNvPr>
          <p:cNvPicPr>
            <a:picLocks noGrp="1" noChangeAspect="1" noChangeArrowheads="1"/>
          </p:cNvPicPr>
          <p:nvPr>
            <p:ph sz="half" idx="2"/>
          </p:nvPr>
        </p:nvPicPr>
        <p:blipFill>
          <a:blip r:embed="rId3" cstate="print"/>
          <a:srcRect/>
          <a:stretch>
            <a:fillRect/>
          </a:stretch>
        </p:blipFill>
        <p:spPr>
          <a:xfrm>
            <a:off x="4572000" y="1828800"/>
            <a:ext cx="3770313" cy="4484688"/>
          </a:xfrm>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defRPr/>
            </a:pPr>
            <a:r>
              <a:rPr lang="en-US" dirty="0" smtClean="0"/>
              <a:t>Electromagnets</a:t>
            </a:r>
          </a:p>
        </p:txBody>
      </p:sp>
      <p:sp>
        <p:nvSpPr>
          <p:cNvPr id="87043" name="Rectangle 3"/>
          <p:cNvSpPr>
            <a:spLocks noGrp="1" noChangeArrowheads="1"/>
          </p:cNvSpPr>
          <p:nvPr>
            <p:ph type="body" idx="1"/>
          </p:nvPr>
        </p:nvSpPr>
        <p:spPr/>
        <p:txBody>
          <a:bodyPr/>
          <a:lstStyle/>
          <a:p>
            <a:pPr eaLnBrk="1" hangingPunct="1">
              <a:defRPr/>
            </a:pPr>
            <a:r>
              <a:rPr lang="en-US" dirty="0" smtClean="0"/>
              <a:t>If a piece of metal is inserted into the coil, the metal will become magnetized.</a:t>
            </a:r>
          </a:p>
          <a:p>
            <a:pPr eaLnBrk="1" hangingPunct="1">
              <a:defRPr/>
            </a:pPr>
            <a:r>
              <a:rPr lang="en-US" dirty="0" smtClean="0"/>
              <a:t>The magnetism will only last when electricity is running through the circuit.</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89" name="Picture 25" descr="j0290592"/>
          <p:cNvPicPr>
            <a:picLocks noChangeAspect="1" noChangeArrowheads="1"/>
          </p:cNvPicPr>
          <p:nvPr/>
        </p:nvPicPr>
        <p:blipFill>
          <a:blip r:embed="rId2" cstate="print"/>
          <a:srcRect/>
          <a:stretch>
            <a:fillRect/>
          </a:stretch>
        </p:blipFill>
        <p:spPr bwMode="auto">
          <a:xfrm>
            <a:off x="6945313" y="4162425"/>
            <a:ext cx="1776412" cy="1835150"/>
          </a:xfrm>
          <a:prstGeom prst="rect">
            <a:avLst/>
          </a:prstGeom>
          <a:noFill/>
          <a:ln w="9525">
            <a:noFill/>
            <a:miter lim="800000"/>
            <a:headEnd/>
            <a:tailEnd/>
          </a:ln>
        </p:spPr>
      </p:pic>
      <p:sp>
        <p:nvSpPr>
          <p:cNvPr id="61443" name="Rectangle 6"/>
          <p:cNvSpPr>
            <a:spLocks noChangeArrowheads="1"/>
          </p:cNvSpPr>
          <p:nvPr/>
        </p:nvSpPr>
        <p:spPr bwMode="auto">
          <a:xfrm>
            <a:off x="2286000" y="2667000"/>
            <a:ext cx="2971800" cy="228600"/>
          </a:xfrm>
          <a:prstGeom prst="rect">
            <a:avLst/>
          </a:prstGeom>
          <a:solidFill>
            <a:srgbClr val="969696"/>
          </a:solidFill>
          <a:ln w="9525">
            <a:noFill/>
            <a:miter lim="800000"/>
            <a:headEnd/>
            <a:tailEnd/>
          </a:ln>
        </p:spPr>
        <p:txBody>
          <a:bodyPr wrap="none" anchor="ctr"/>
          <a:lstStyle/>
          <a:p>
            <a:endParaRPr lang="en-US"/>
          </a:p>
        </p:txBody>
      </p:sp>
      <p:pic>
        <p:nvPicPr>
          <p:cNvPr id="61444" name="Picture 5" descr="j0345755"/>
          <p:cNvPicPr>
            <a:picLocks noChangeAspect="1" noChangeArrowheads="1"/>
          </p:cNvPicPr>
          <p:nvPr/>
        </p:nvPicPr>
        <p:blipFill>
          <a:blip r:embed="rId3" cstate="print"/>
          <a:srcRect/>
          <a:stretch>
            <a:fillRect/>
          </a:stretch>
        </p:blipFill>
        <p:spPr bwMode="auto">
          <a:xfrm rot="-5400000">
            <a:off x="3341687" y="1687513"/>
            <a:ext cx="944563" cy="2293938"/>
          </a:xfrm>
          <a:prstGeom prst="rect">
            <a:avLst/>
          </a:prstGeom>
          <a:noFill/>
          <a:ln w="9525">
            <a:noFill/>
            <a:miter lim="800000"/>
            <a:headEnd/>
            <a:tailEnd/>
          </a:ln>
        </p:spPr>
      </p:pic>
      <p:sp>
        <p:nvSpPr>
          <p:cNvPr id="61445" name="Rectangle 7"/>
          <p:cNvSpPr>
            <a:spLocks noChangeArrowheads="1"/>
          </p:cNvSpPr>
          <p:nvPr/>
        </p:nvSpPr>
        <p:spPr bwMode="auto">
          <a:xfrm>
            <a:off x="2590800" y="2667000"/>
            <a:ext cx="457200" cy="228600"/>
          </a:xfrm>
          <a:prstGeom prst="rect">
            <a:avLst/>
          </a:prstGeom>
          <a:solidFill>
            <a:srgbClr val="969696"/>
          </a:solidFill>
          <a:ln w="9525">
            <a:noFill/>
            <a:miter lim="800000"/>
            <a:headEnd/>
            <a:tailEnd/>
          </a:ln>
        </p:spPr>
        <p:txBody>
          <a:bodyPr wrap="none" anchor="ctr"/>
          <a:lstStyle/>
          <a:p>
            <a:endParaRPr lang="en-US"/>
          </a:p>
        </p:txBody>
      </p:sp>
      <p:sp>
        <p:nvSpPr>
          <p:cNvPr id="61446" name="Rectangle 8"/>
          <p:cNvSpPr>
            <a:spLocks noChangeArrowheads="1"/>
          </p:cNvSpPr>
          <p:nvPr/>
        </p:nvSpPr>
        <p:spPr bwMode="auto">
          <a:xfrm>
            <a:off x="3200400" y="2667000"/>
            <a:ext cx="228600" cy="228600"/>
          </a:xfrm>
          <a:prstGeom prst="rect">
            <a:avLst/>
          </a:prstGeom>
          <a:solidFill>
            <a:srgbClr val="969696"/>
          </a:solidFill>
          <a:ln w="9525">
            <a:noFill/>
            <a:miter lim="800000"/>
            <a:headEnd/>
            <a:tailEnd/>
          </a:ln>
        </p:spPr>
        <p:txBody>
          <a:bodyPr wrap="none" anchor="ctr"/>
          <a:lstStyle/>
          <a:p>
            <a:endParaRPr lang="en-US"/>
          </a:p>
        </p:txBody>
      </p:sp>
      <p:sp>
        <p:nvSpPr>
          <p:cNvPr id="61447" name="Line 9"/>
          <p:cNvSpPr>
            <a:spLocks noChangeShapeType="1"/>
          </p:cNvSpPr>
          <p:nvPr/>
        </p:nvSpPr>
        <p:spPr bwMode="auto">
          <a:xfrm>
            <a:off x="3657600" y="2667000"/>
            <a:ext cx="0" cy="228600"/>
          </a:xfrm>
          <a:prstGeom prst="line">
            <a:avLst/>
          </a:prstGeom>
          <a:noFill/>
          <a:ln w="9525">
            <a:solidFill>
              <a:srgbClr val="969696"/>
            </a:solidFill>
            <a:round/>
            <a:headEnd/>
            <a:tailEnd/>
          </a:ln>
        </p:spPr>
        <p:txBody>
          <a:bodyPr/>
          <a:lstStyle/>
          <a:p>
            <a:endParaRPr lang="en-US"/>
          </a:p>
        </p:txBody>
      </p:sp>
      <p:sp>
        <p:nvSpPr>
          <p:cNvPr id="61448" name="Rectangle 10"/>
          <p:cNvSpPr>
            <a:spLocks noChangeArrowheads="1"/>
          </p:cNvSpPr>
          <p:nvPr/>
        </p:nvSpPr>
        <p:spPr bwMode="auto">
          <a:xfrm>
            <a:off x="3581400" y="2667000"/>
            <a:ext cx="152400" cy="228600"/>
          </a:xfrm>
          <a:prstGeom prst="rect">
            <a:avLst/>
          </a:prstGeom>
          <a:solidFill>
            <a:srgbClr val="969696"/>
          </a:solidFill>
          <a:ln w="9525">
            <a:solidFill>
              <a:srgbClr val="969696"/>
            </a:solidFill>
            <a:miter lim="800000"/>
            <a:headEnd/>
            <a:tailEnd/>
          </a:ln>
        </p:spPr>
        <p:txBody>
          <a:bodyPr wrap="none" anchor="ctr"/>
          <a:lstStyle/>
          <a:p>
            <a:endParaRPr lang="en-US"/>
          </a:p>
        </p:txBody>
      </p:sp>
      <p:sp>
        <p:nvSpPr>
          <p:cNvPr id="61449" name="Rectangle 11"/>
          <p:cNvSpPr>
            <a:spLocks noChangeArrowheads="1"/>
          </p:cNvSpPr>
          <p:nvPr/>
        </p:nvSpPr>
        <p:spPr bwMode="auto">
          <a:xfrm>
            <a:off x="4038600" y="2667000"/>
            <a:ext cx="152400" cy="228600"/>
          </a:xfrm>
          <a:prstGeom prst="rect">
            <a:avLst/>
          </a:prstGeom>
          <a:solidFill>
            <a:srgbClr val="969696"/>
          </a:solidFill>
          <a:ln w="9525">
            <a:solidFill>
              <a:srgbClr val="969696"/>
            </a:solidFill>
            <a:miter lim="800000"/>
            <a:headEnd/>
            <a:tailEnd/>
          </a:ln>
        </p:spPr>
        <p:txBody>
          <a:bodyPr wrap="none" anchor="ctr"/>
          <a:lstStyle/>
          <a:p>
            <a:endParaRPr lang="en-US"/>
          </a:p>
        </p:txBody>
      </p:sp>
      <p:sp>
        <p:nvSpPr>
          <p:cNvPr id="61450" name="Rectangle 12"/>
          <p:cNvSpPr>
            <a:spLocks noChangeArrowheads="1"/>
          </p:cNvSpPr>
          <p:nvPr/>
        </p:nvSpPr>
        <p:spPr bwMode="auto">
          <a:xfrm>
            <a:off x="4343400" y="2667000"/>
            <a:ext cx="152400" cy="228600"/>
          </a:xfrm>
          <a:prstGeom prst="rect">
            <a:avLst/>
          </a:prstGeom>
          <a:solidFill>
            <a:srgbClr val="969696"/>
          </a:solidFill>
          <a:ln w="9525">
            <a:solidFill>
              <a:srgbClr val="969696"/>
            </a:solidFill>
            <a:miter lim="800000"/>
            <a:headEnd/>
            <a:tailEnd/>
          </a:ln>
        </p:spPr>
        <p:txBody>
          <a:bodyPr wrap="none" anchor="ctr"/>
          <a:lstStyle/>
          <a:p>
            <a:endParaRPr lang="en-US"/>
          </a:p>
        </p:txBody>
      </p:sp>
      <p:sp>
        <p:nvSpPr>
          <p:cNvPr id="61451" name="Rectangle 13"/>
          <p:cNvSpPr>
            <a:spLocks noChangeArrowheads="1"/>
          </p:cNvSpPr>
          <p:nvPr/>
        </p:nvSpPr>
        <p:spPr bwMode="auto">
          <a:xfrm>
            <a:off x="4038600" y="2667000"/>
            <a:ext cx="152400" cy="228600"/>
          </a:xfrm>
          <a:prstGeom prst="rect">
            <a:avLst/>
          </a:prstGeom>
          <a:solidFill>
            <a:srgbClr val="969696"/>
          </a:solidFill>
          <a:ln w="9525">
            <a:solidFill>
              <a:srgbClr val="969696"/>
            </a:solidFill>
            <a:miter lim="800000"/>
            <a:headEnd/>
            <a:tailEnd/>
          </a:ln>
        </p:spPr>
        <p:txBody>
          <a:bodyPr wrap="none" anchor="ctr"/>
          <a:lstStyle/>
          <a:p>
            <a:endParaRPr lang="en-US"/>
          </a:p>
        </p:txBody>
      </p:sp>
      <p:sp>
        <p:nvSpPr>
          <p:cNvPr id="61452" name="Rectangle 14"/>
          <p:cNvSpPr>
            <a:spLocks noChangeArrowheads="1"/>
          </p:cNvSpPr>
          <p:nvPr/>
        </p:nvSpPr>
        <p:spPr bwMode="auto">
          <a:xfrm>
            <a:off x="4343400" y="2667000"/>
            <a:ext cx="152400" cy="228600"/>
          </a:xfrm>
          <a:prstGeom prst="rect">
            <a:avLst/>
          </a:prstGeom>
          <a:solidFill>
            <a:srgbClr val="969696"/>
          </a:solidFill>
          <a:ln w="9525">
            <a:solidFill>
              <a:srgbClr val="969696"/>
            </a:solidFill>
            <a:miter lim="800000"/>
            <a:headEnd/>
            <a:tailEnd/>
          </a:ln>
        </p:spPr>
        <p:txBody>
          <a:bodyPr wrap="none" anchor="ctr"/>
          <a:lstStyle/>
          <a:p>
            <a:endParaRPr lang="en-US"/>
          </a:p>
        </p:txBody>
      </p:sp>
      <p:sp>
        <p:nvSpPr>
          <p:cNvPr id="61453" name="Rectangle 15"/>
          <p:cNvSpPr>
            <a:spLocks noChangeArrowheads="1"/>
          </p:cNvSpPr>
          <p:nvPr/>
        </p:nvSpPr>
        <p:spPr bwMode="auto">
          <a:xfrm>
            <a:off x="4038600" y="2667000"/>
            <a:ext cx="152400" cy="228600"/>
          </a:xfrm>
          <a:prstGeom prst="rect">
            <a:avLst/>
          </a:prstGeom>
          <a:solidFill>
            <a:srgbClr val="969696"/>
          </a:solidFill>
          <a:ln w="9525">
            <a:solidFill>
              <a:srgbClr val="969696"/>
            </a:solidFill>
            <a:miter lim="800000"/>
            <a:headEnd/>
            <a:tailEnd/>
          </a:ln>
        </p:spPr>
        <p:txBody>
          <a:bodyPr wrap="none" anchor="ctr"/>
          <a:lstStyle/>
          <a:p>
            <a:endParaRPr lang="en-US"/>
          </a:p>
        </p:txBody>
      </p:sp>
      <p:sp>
        <p:nvSpPr>
          <p:cNvPr id="61454" name="Rectangle 16"/>
          <p:cNvSpPr>
            <a:spLocks noChangeArrowheads="1"/>
          </p:cNvSpPr>
          <p:nvPr/>
        </p:nvSpPr>
        <p:spPr bwMode="auto">
          <a:xfrm>
            <a:off x="3962400" y="2667000"/>
            <a:ext cx="152400" cy="228600"/>
          </a:xfrm>
          <a:prstGeom prst="rect">
            <a:avLst/>
          </a:prstGeom>
          <a:solidFill>
            <a:srgbClr val="969696"/>
          </a:solidFill>
          <a:ln w="9525">
            <a:solidFill>
              <a:srgbClr val="969696"/>
            </a:solidFill>
            <a:miter lim="800000"/>
            <a:headEnd/>
            <a:tailEnd/>
          </a:ln>
        </p:spPr>
        <p:txBody>
          <a:bodyPr wrap="none" anchor="ctr"/>
          <a:lstStyle/>
          <a:p>
            <a:endParaRPr lang="en-US"/>
          </a:p>
        </p:txBody>
      </p:sp>
      <p:sp>
        <p:nvSpPr>
          <p:cNvPr id="61455" name="Freeform 17"/>
          <p:cNvSpPr>
            <a:spLocks/>
          </p:cNvSpPr>
          <p:nvPr/>
        </p:nvSpPr>
        <p:spPr bwMode="auto">
          <a:xfrm>
            <a:off x="1714500" y="3276600"/>
            <a:ext cx="952500" cy="990600"/>
          </a:xfrm>
          <a:custGeom>
            <a:avLst/>
            <a:gdLst>
              <a:gd name="T0" fmla="*/ 2147483647 w 600"/>
              <a:gd name="T1" fmla="*/ 0 h 624"/>
              <a:gd name="T2" fmla="*/ 2147483647 w 600"/>
              <a:gd name="T3" fmla="*/ 2147483647 h 624"/>
              <a:gd name="T4" fmla="*/ 2147483647 w 600"/>
              <a:gd name="T5" fmla="*/ 2147483647 h 624"/>
              <a:gd name="T6" fmla="*/ 2147483647 w 600"/>
              <a:gd name="T7" fmla="*/ 2147483647 h 624"/>
              <a:gd name="T8" fmla="*/ 0 60000 65536"/>
              <a:gd name="T9" fmla="*/ 0 60000 65536"/>
              <a:gd name="T10" fmla="*/ 0 60000 65536"/>
              <a:gd name="T11" fmla="*/ 0 60000 65536"/>
              <a:gd name="T12" fmla="*/ 0 w 600"/>
              <a:gd name="T13" fmla="*/ 0 h 624"/>
              <a:gd name="T14" fmla="*/ 600 w 600"/>
              <a:gd name="T15" fmla="*/ 624 h 624"/>
            </a:gdLst>
            <a:ahLst/>
            <a:cxnLst>
              <a:cxn ang="T8">
                <a:pos x="T0" y="T1"/>
              </a:cxn>
              <a:cxn ang="T9">
                <a:pos x="T2" y="T3"/>
              </a:cxn>
              <a:cxn ang="T10">
                <a:pos x="T4" y="T5"/>
              </a:cxn>
              <a:cxn ang="T11">
                <a:pos x="T6" y="T7"/>
              </a:cxn>
            </a:cxnLst>
            <a:rect l="T12" t="T13" r="T14" b="T15"/>
            <a:pathLst>
              <a:path w="600" h="624">
                <a:moveTo>
                  <a:pt x="600" y="0"/>
                </a:moveTo>
                <a:cubicBezTo>
                  <a:pt x="572" y="92"/>
                  <a:pt x="544" y="184"/>
                  <a:pt x="456" y="240"/>
                </a:cubicBezTo>
                <a:cubicBezTo>
                  <a:pt x="368" y="296"/>
                  <a:pt x="144" y="272"/>
                  <a:pt x="72" y="336"/>
                </a:cubicBezTo>
                <a:cubicBezTo>
                  <a:pt x="0" y="400"/>
                  <a:pt x="12" y="512"/>
                  <a:pt x="24" y="624"/>
                </a:cubicBezTo>
              </a:path>
            </a:pathLst>
          </a:custGeom>
          <a:noFill/>
          <a:ln w="38100">
            <a:solidFill>
              <a:srgbClr val="000000"/>
            </a:solidFill>
            <a:round/>
            <a:headEnd/>
            <a:tailEnd/>
          </a:ln>
        </p:spPr>
        <p:txBody>
          <a:bodyPr/>
          <a:lstStyle/>
          <a:p>
            <a:endParaRPr lang="en-US"/>
          </a:p>
        </p:txBody>
      </p:sp>
      <p:sp>
        <p:nvSpPr>
          <p:cNvPr id="61456" name="Oval 18"/>
          <p:cNvSpPr>
            <a:spLocks noChangeArrowheads="1"/>
          </p:cNvSpPr>
          <p:nvPr/>
        </p:nvSpPr>
        <p:spPr bwMode="auto">
          <a:xfrm>
            <a:off x="1676400" y="4267200"/>
            <a:ext cx="152400" cy="152400"/>
          </a:xfrm>
          <a:prstGeom prst="ellipse">
            <a:avLst/>
          </a:prstGeom>
          <a:solidFill>
            <a:srgbClr val="000000"/>
          </a:solidFill>
          <a:ln w="9525">
            <a:solidFill>
              <a:schemeClr val="tx1"/>
            </a:solidFill>
            <a:round/>
            <a:headEnd/>
            <a:tailEnd/>
          </a:ln>
        </p:spPr>
        <p:txBody>
          <a:bodyPr wrap="none" anchor="ctr"/>
          <a:lstStyle/>
          <a:p>
            <a:endParaRPr lang="en-US"/>
          </a:p>
        </p:txBody>
      </p:sp>
      <p:sp>
        <p:nvSpPr>
          <p:cNvPr id="61457" name="Line 19"/>
          <p:cNvSpPr>
            <a:spLocks noChangeShapeType="1"/>
          </p:cNvSpPr>
          <p:nvPr/>
        </p:nvSpPr>
        <p:spPr bwMode="auto">
          <a:xfrm flipH="1">
            <a:off x="1219200" y="4343400"/>
            <a:ext cx="533400" cy="457200"/>
          </a:xfrm>
          <a:prstGeom prst="line">
            <a:avLst/>
          </a:prstGeom>
          <a:noFill/>
          <a:ln w="38100">
            <a:solidFill>
              <a:srgbClr val="000000"/>
            </a:solidFill>
            <a:round/>
            <a:headEnd/>
            <a:tailEnd/>
          </a:ln>
        </p:spPr>
        <p:txBody>
          <a:bodyPr/>
          <a:lstStyle/>
          <a:p>
            <a:endParaRPr lang="en-US"/>
          </a:p>
        </p:txBody>
      </p:sp>
      <p:sp>
        <p:nvSpPr>
          <p:cNvPr id="61458" name="Oval 20"/>
          <p:cNvSpPr>
            <a:spLocks noChangeArrowheads="1"/>
          </p:cNvSpPr>
          <p:nvPr/>
        </p:nvSpPr>
        <p:spPr bwMode="auto">
          <a:xfrm>
            <a:off x="1676400" y="4800600"/>
            <a:ext cx="152400" cy="152400"/>
          </a:xfrm>
          <a:prstGeom prst="ellipse">
            <a:avLst/>
          </a:prstGeom>
          <a:solidFill>
            <a:srgbClr val="000000"/>
          </a:solidFill>
          <a:ln w="9525">
            <a:solidFill>
              <a:schemeClr val="tx1"/>
            </a:solidFill>
            <a:round/>
            <a:headEnd/>
            <a:tailEnd/>
          </a:ln>
        </p:spPr>
        <p:txBody>
          <a:bodyPr wrap="none" anchor="ctr"/>
          <a:lstStyle/>
          <a:p>
            <a:endParaRPr lang="en-US"/>
          </a:p>
        </p:txBody>
      </p:sp>
      <p:sp>
        <p:nvSpPr>
          <p:cNvPr id="61459" name="Line 21"/>
          <p:cNvSpPr>
            <a:spLocks noChangeShapeType="1"/>
          </p:cNvSpPr>
          <p:nvPr/>
        </p:nvSpPr>
        <p:spPr bwMode="auto">
          <a:xfrm>
            <a:off x="3352800" y="5105400"/>
            <a:ext cx="0" cy="381000"/>
          </a:xfrm>
          <a:prstGeom prst="line">
            <a:avLst/>
          </a:prstGeom>
          <a:noFill/>
          <a:ln w="38100">
            <a:solidFill>
              <a:srgbClr val="000000"/>
            </a:solidFill>
            <a:round/>
            <a:headEnd/>
            <a:tailEnd/>
          </a:ln>
        </p:spPr>
        <p:txBody>
          <a:bodyPr/>
          <a:lstStyle/>
          <a:p>
            <a:endParaRPr lang="en-US"/>
          </a:p>
        </p:txBody>
      </p:sp>
      <p:sp>
        <p:nvSpPr>
          <p:cNvPr id="61460" name="Line 22"/>
          <p:cNvSpPr>
            <a:spLocks noChangeShapeType="1"/>
          </p:cNvSpPr>
          <p:nvPr/>
        </p:nvSpPr>
        <p:spPr bwMode="auto">
          <a:xfrm>
            <a:off x="3505200" y="4953000"/>
            <a:ext cx="0" cy="685800"/>
          </a:xfrm>
          <a:prstGeom prst="line">
            <a:avLst/>
          </a:prstGeom>
          <a:noFill/>
          <a:ln w="38100">
            <a:solidFill>
              <a:srgbClr val="000000"/>
            </a:solidFill>
            <a:round/>
            <a:headEnd/>
            <a:tailEnd/>
          </a:ln>
        </p:spPr>
        <p:txBody>
          <a:bodyPr/>
          <a:lstStyle/>
          <a:p>
            <a:endParaRPr lang="en-US"/>
          </a:p>
        </p:txBody>
      </p:sp>
      <p:sp>
        <p:nvSpPr>
          <p:cNvPr id="61461" name="Freeform 23"/>
          <p:cNvSpPr>
            <a:spLocks/>
          </p:cNvSpPr>
          <p:nvPr/>
        </p:nvSpPr>
        <p:spPr bwMode="auto">
          <a:xfrm>
            <a:off x="3505200" y="3276600"/>
            <a:ext cx="1663700" cy="2235200"/>
          </a:xfrm>
          <a:custGeom>
            <a:avLst/>
            <a:gdLst>
              <a:gd name="T0" fmla="*/ 0 w 1048"/>
              <a:gd name="T1" fmla="*/ 2147483647 h 1408"/>
              <a:gd name="T2" fmla="*/ 2147483647 w 1048"/>
              <a:gd name="T3" fmla="*/ 2147483647 h 1408"/>
              <a:gd name="T4" fmla="*/ 2147483647 w 1048"/>
              <a:gd name="T5" fmla="*/ 2147483647 h 1408"/>
              <a:gd name="T6" fmla="*/ 2147483647 w 1048"/>
              <a:gd name="T7" fmla="*/ 0 h 1408"/>
              <a:gd name="T8" fmla="*/ 0 60000 65536"/>
              <a:gd name="T9" fmla="*/ 0 60000 65536"/>
              <a:gd name="T10" fmla="*/ 0 60000 65536"/>
              <a:gd name="T11" fmla="*/ 0 60000 65536"/>
              <a:gd name="T12" fmla="*/ 0 w 1048"/>
              <a:gd name="T13" fmla="*/ 0 h 1408"/>
              <a:gd name="T14" fmla="*/ 1048 w 1048"/>
              <a:gd name="T15" fmla="*/ 1408 h 1408"/>
            </a:gdLst>
            <a:ahLst/>
            <a:cxnLst>
              <a:cxn ang="T8">
                <a:pos x="T0" y="T1"/>
              </a:cxn>
              <a:cxn ang="T9">
                <a:pos x="T2" y="T3"/>
              </a:cxn>
              <a:cxn ang="T10">
                <a:pos x="T4" y="T5"/>
              </a:cxn>
              <a:cxn ang="T11">
                <a:pos x="T6" y="T7"/>
              </a:cxn>
            </a:cxnLst>
            <a:rect l="T12" t="T13" r="T14" b="T15"/>
            <a:pathLst>
              <a:path w="1048" h="1408">
                <a:moveTo>
                  <a:pt x="0" y="1296"/>
                </a:moveTo>
                <a:cubicBezTo>
                  <a:pt x="252" y="1352"/>
                  <a:pt x="504" y="1408"/>
                  <a:pt x="672" y="1296"/>
                </a:cubicBezTo>
                <a:cubicBezTo>
                  <a:pt x="840" y="1184"/>
                  <a:pt x="968" y="840"/>
                  <a:pt x="1008" y="624"/>
                </a:cubicBezTo>
                <a:cubicBezTo>
                  <a:pt x="1048" y="408"/>
                  <a:pt x="980" y="204"/>
                  <a:pt x="912" y="0"/>
                </a:cubicBezTo>
              </a:path>
            </a:pathLst>
          </a:custGeom>
          <a:noFill/>
          <a:ln w="38100">
            <a:solidFill>
              <a:srgbClr val="000000"/>
            </a:solidFill>
            <a:round/>
            <a:headEnd/>
            <a:tailEnd/>
          </a:ln>
        </p:spPr>
        <p:txBody>
          <a:bodyPr/>
          <a:lstStyle/>
          <a:p>
            <a:endParaRPr lang="en-US"/>
          </a:p>
        </p:txBody>
      </p:sp>
      <p:sp>
        <p:nvSpPr>
          <p:cNvPr id="61462" name="Freeform 24"/>
          <p:cNvSpPr>
            <a:spLocks/>
          </p:cNvSpPr>
          <p:nvPr/>
        </p:nvSpPr>
        <p:spPr bwMode="auto">
          <a:xfrm>
            <a:off x="1663700" y="4876800"/>
            <a:ext cx="1689100" cy="457200"/>
          </a:xfrm>
          <a:custGeom>
            <a:avLst/>
            <a:gdLst>
              <a:gd name="T0" fmla="*/ 2147483647 w 1064"/>
              <a:gd name="T1" fmla="*/ 0 h 288"/>
              <a:gd name="T2" fmla="*/ 2147483647 w 1064"/>
              <a:gd name="T3" fmla="*/ 2147483647 h 288"/>
              <a:gd name="T4" fmla="*/ 2147483647 w 1064"/>
              <a:gd name="T5" fmla="*/ 2147483647 h 288"/>
              <a:gd name="T6" fmla="*/ 2147483647 w 1064"/>
              <a:gd name="T7" fmla="*/ 2147483647 h 288"/>
              <a:gd name="T8" fmla="*/ 0 60000 65536"/>
              <a:gd name="T9" fmla="*/ 0 60000 65536"/>
              <a:gd name="T10" fmla="*/ 0 60000 65536"/>
              <a:gd name="T11" fmla="*/ 0 60000 65536"/>
              <a:gd name="T12" fmla="*/ 0 w 1064"/>
              <a:gd name="T13" fmla="*/ 0 h 288"/>
              <a:gd name="T14" fmla="*/ 1064 w 1064"/>
              <a:gd name="T15" fmla="*/ 288 h 288"/>
            </a:gdLst>
            <a:ahLst/>
            <a:cxnLst>
              <a:cxn ang="T8">
                <a:pos x="T0" y="T1"/>
              </a:cxn>
              <a:cxn ang="T9">
                <a:pos x="T2" y="T3"/>
              </a:cxn>
              <a:cxn ang="T10">
                <a:pos x="T4" y="T5"/>
              </a:cxn>
              <a:cxn ang="T11">
                <a:pos x="T6" y="T7"/>
              </a:cxn>
            </a:cxnLst>
            <a:rect l="T12" t="T13" r="T14" b="T15"/>
            <a:pathLst>
              <a:path w="1064" h="288">
                <a:moveTo>
                  <a:pt x="56" y="0"/>
                </a:moveTo>
                <a:cubicBezTo>
                  <a:pt x="28" y="76"/>
                  <a:pt x="0" y="152"/>
                  <a:pt x="56" y="192"/>
                </a:cubicBezTo>
                <a:cubicBezTo>
                  <a:pt x="112" y="232"/>
                  <a:pt x="224" y="224"/>
                  <a:pt x="392" y="240"/>
                </a:cubicBezTo>
                <a:cubicBezTo>
                  <a:pt x="560" y="256"/>
                  <a:pt x="812" y="272"/>
                  <a:pt x="1064" y="288"/>
                </a:cubicBezTo>
              </a:path>
            </a:pathLst>
          </a:custGeom>
          <a:noFill/>
          <a:ln w="38100">
            <a:solidFill>
              <a:srgbClr val="000000"/>
            </a:solidFill>
            <a:round/>
            <a:headEnd/>
            <a:tailEnd/>
          </a:ln>
        </p:spPr>
        <p:txBody>
          <a:bodyPr/>
          <a:lstStyle/>
          <a:p>
            <a:endParaRPr lang="en-US"/>
          </a:p>
        </p:txBody>
      </p:sp>
      <p:sp>
        <p:nvSpPr>
          <p:cNvPr id="88090" name="Text Box 26"/>
          <p:cNvSpPr txBox="1">
            <a:spLocks noChangeArrowheads="1"/>
          </p:cNvSpPr>
          <p:nvPr/>
        </p:nvSpPr>
        <p:spPr bwMode="auto">
          <a:xfrm>
            <a:off x="1219200" y="457200"/>
            <a:ext cx="7010400" cy="1190625"/>
          </a:xfrm>
          <a:prstGeom prst="rect">
            <a:avLst/>
          </a:prstGeom>
          <a:noFill/>
          <a:ln w="9525">
            <a:noFill/>
            <a:miter lim="800000"/>
            <a:headEnd/>
            <a:tailEnd/>
          </a:ln>
        </p:spPr>
        <p:txBody>
          <a:bodyPr>
            <a:spAutoFit/>
          </a:bodyPr>
          <a:lstStyle/>
          <a:p>
            <a:pPr>
              <a:spcBef>
                <a:spcPct val="50000"/>
              </a:spcBef>
            </a:pPr>
            <a:r>
              <a:rPr lang="en-US" sz="3600"/>
              <a:t>With an open circuit, there is no magnetic field.</a:t>
            </a:r>
          </a:p>
        </p:txBody>
      </p:sp>
      <p:sp>
        <p:nvSpPr>
          <p:cNvPr id="88091" name="Text Box 27"/>
          <p:cNvSpPr txBox="1">
            <a:spLocks noChangeArrowheads="1"/>
          </p:cNvSpPr>
          <p:nvPr/>
        </p:nvSpPr>
        <p:spPr bwMode="auto">
          <a:xfrm>
            <a:off x="1219200" y="457200"/>
            <a:ext cx="7086600" cy="1190625"/>
          </a:xfrm>
          <a:prstGeom prst="rect">
            <a:avLst/>
          </a:prstGeom>
          <a:noFill/>
          <a:ln w="9525">
            <a:noFill/>
            <a:miter lim="800000"/>
            <a:headEnd/>
            <a:tailEnd/>
          </a:ln>
        </p:spPr>
        <p:txBody>
          <a:bodyPr>
            <a:spAutoFit/>
          </a:bodyPr>
          <a:lstStyle/>
          <a:p>
            <a:pPr>
              <a:spcBef>
                <a:spcPct val="50000"/>
              </a:spcBef>
            </a:pPr>
            <a:r>
              <a:rPr lang="en-US" sz="3600"/>
              <a:t>With a closed circuit, there is an electric field.</a:t>
            </a:r>
          </a:p>
        </p:txBody>
      </p:sp>
      <p:sp>
        <p:nvSpPr>
          <p:cNvPr id="88093" name="Text Box 29"/>
          <p:cNvSpPr txBox="1">
            <a:spLocks noChangeArrowheads="1"/>
          </p:cNvSpPr>
          <p:nvPr/>
        </p:nvSpPr>
        <p:spPr bwMode="auto">
          <a:xfrm>
            <a:off x="1524000" y="2286000"/>
            <a:ext cx="990600" cy="1006475"/>
          </a:xfrm>
          <a:prstGeom prst="rect">
            <a:avLst/>
          </a:prstGeom>
          <a:noFill/>
          <a:ln w="9525">
            <a:noFill/>
            <a:miter lim="800000"/>
            <a:headEnd/>
            <a:tailEnd/>
          </a:ln>
        </p:spPr>
        <p:txBody>
          <a:bodyPr>
            <a:spAutoFit/>
          </a:bodyPr>
          <a:lstStyle/>
          <a:p>
            <a:pPr>
              <a:spcBef>
                <a:spcPct val="50000"/>
              </a:spcBef>
            </a:pPr>
            <a:r>
              <a:rPr lang="en-US" sz="6000"/>
              <a:t>N</a:t>
            </a:r>
          </a:p>
        </p:txBody>
      </p:sp>
      <p:sp>
        <p:nvSpPr>
          <p:cNvPr id="88094" name="Text Box 30"/>
          <p:cNvSpPr txBox="1">
            <a:spLocks noChangeArrowheads="1"/>
          </p:cNvSpPr>
          <p:nvPr/>
        </p:nvSpPr>
        <p:spPr bwMode="auto">
          <a:xfrm>
            <a:off x="5181600" y="2286000"/>
            <a:ext cx="990600" cy="1006475"/>
          </a:xfrm>
          <a:prstGeom prst="rect">
            <a:avLst/>
          </a:prstGeom>
          <a:noFill/>
          <a:ln w="9525">
            <a:noFill/>
            <a:miter lim="800000"/>
            <a:headEnd/>
            <a:tailEnd/>
          </a:ln>
        </p:spPr>
        <p:txBody>
          <a:bodyPr>
            <a:spAutoFit/>
          </a:bodyPr>
          <a:lstStyle/>
          <a:p>
            <a:pPr>
              <a:spcBef>
                <a:spcPct val="50000"/>
              </a:spcBef>
            </a:pPr>
            <a:r>
              <a:rPr lang="en-US" sz="6000"/>
              <a: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8090"/>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8809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809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8094"/>
                                        </p:tgtEl>
                                        <p:attrNameLst>
                                          <p:attrName>style.visibility</p:attrName>
                                        </p:attrNameLst>
                                      </p:cBhvr>
                                      <p:to>
                                        <p:strVal val="visible"/>
                                      </p:to>
                                    </p:set>
                                  </p:childTnLst>
                                </p:cTn>
                              </p:par>
                            </p:childTnLst>
                          </p:cTn>
                        </p:par>
                        <p:par>
                          <p:cTn id="13" fill="hold">
                            <p:stCondLst>
                              <p:cond delay="0"/>
                            </p:stCondLst>
                            <p:childTnLst>
                              <p:par>
                                <p:cTn id="14" presetID="0" presetClass="path" presetSubtype="0" fill="hold" nodeType="afterEffect">
                                  <p:stCondLst>
                                    <p:cond delay="0"/>
                                  </p:stCondLst>
                                  <p:childTnLst>
                                    <p:animMotion origin="layout" path="M 2.77778E-6 3.30557E-6 L -0.22327 -0.29609 " pathEditMode="relative" rAng="0" ptsTypes="AA">
                                      <p:cBhvr>
                                        <p:cTn id="15" dur="500" fill="hold"/>
                                        <p:tgtEl>
                                          <p:spTgt spid="88089"/>
                                        </p:tgtEl>
                                        <p:attrNameLst>
                                          <p:attrName>ppt_x</p:attrName>
                                          <p:attrName>ppt_y</p:attrName>
                                        </p:attrNameLst>
                                      </p:cBhvr>
                                      <p:rCtr x="-112" y="-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90" grpId="0"/>
      <p:bldP spid="88091" grpId="0"/>
      <p:bldP spid="88093" grpId="0"/>
      <p:bldP spid="8809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2" name="Rectangle 4"/>
          <p:cNvSpPr>
            <a:spLocks noChangeArrowheads="1"/>
          </p:cNvSpPr>
          <p:nvPr/>
        </p:nvSpPr>
        <p:spPr bwMode="auto">
          <a:xfrm>
            <a:off x="3276600" y="2971800"/>
            <a:ext cx="228600" cy="1524000"/>
          </a:xfrm>
          <a:prstGeom prst="rect">
            <a:avLst/>
          </a:prstGeom>
          <a:solidFill>
            <a:srgbClr val="000000"/>
          </a:solidFill>
          <a:ln w="9525">
            <a:solidFill>
              <a:srgbClr val="000000"/>
            </a:solidFill>
            <a:miter lim="800000"/>
            <a:headEnd/>
            <a:tailEnd/>
          </a:ln>
        </p:spPr>
        <p:txBody>
          <a:bodyPr wrap="none" anchor="ctr"/>
          <a:lstStyle/>
          <a:p>
            <a:endParaRPr lang="en-US"/>
          </a:p>
        </p:txBody>
      </p:sp>
      <p:sp>
        <p:nvSpPr>
          <p:cNvPr id="89093" name="Line 5"/>
          <p:cNvSpPr>
            <a:spLocks noChangeShapeType="1"/>
          </p:cNvSpPr>
          <p:nvPr/>
        </p:nvSpPr>
        <p:spPr bwMode="auto">
          <a:xfrm>
            <a:off x="2743200" y="1981200"/>
            <a:ext cx="609600" cy="1066800"/>
          </a:xfrm>
          <a:prstGeom prst="line">
            <a:avLst/>
          </a:prstGeom>
          <a:noFill/>
          <a:ln w="76200">
            <a:solidFill>
              <a:srgbClr val="000000"/>
            </a:solidFill>
            <a:round/>
            <a:headEnd/>
            <a:tailEnd/>
          </a:ln>
        </p:spPr>
        <p:txBody>
          <a:bodyPr/>
          <a:lstStyle/>
          <a:p>
            <a:endParaRPr lang="en-US"/>
          </a:p>
        </p:txBody>
      </p:sp>
      <p:sp>
        <p:nvSpPr>
          <p:cNvPr id="89094" name="Line 6"/>
          <p:cNvSpPr>
            <a:spLocks noChangeShapeType="1"/>
          </p:cNvSpPr>
          <p:nvPr/>
        </p:nvSpPr>
        <p:spPr bwMode="auto">
          <a:xfrm flipH="1">
            <a:off x="2743200" y="4419600"/>
            <a:ext cx="609600" cy="1066800"/>
          </a:xfrm>
          <a:prstGeom prst="line">
            <a:avLst/>
          </a:prstGeom>
          <a:noFill/>
          <a:ln w="76200">
            <a:solidFill>
              <a:srgbClr val="000000"/>
            </a:solidFill>
            <a:round/>
            <a:headEnd/>
            <a:tailEnd/>
          </a:ln>
        </p:spPr>
        <p:txBody>
          <a:bodyPr/>
          <a:lstStyle/>
          <a:p>
            <a:endParaRPr lang="en-US"/>
          </a:p>
        </p:txBody>
      </p:sp>
      <p:sp>
        <p:nvSpPr>
          <p:cNvPr id="62469" name="Rectangle 7"/>
          <p:cNvSpPr>
            <a:spLocks noChangeArrowheads="1"/>
          </p:cNvSpPr>
          <p:nvPr/>
        </p:nvSpPr>
        <p:spPr bwMode="auto">
          <a:xfrm>
            <a:off x="3810000" y="2743200"/>
            <a:ext cx="609600" cy="2133600"/>
          </a:xfrm>
          <a:prstGeom prst="rect">
            <a:avLst/>
          </a:prstGeom>
          <a:solidFill>
            <a:srgbClr val="969696"/>
          </a:solidFill>
          <a:ln w="9525">
            <a:solidFill>
              <a:schemeClr val="tx1"/>
            </a:solidFill>
            <a:miter lim="800000"/>
            <a:headEnd/>
            <a:tailEnd/>
          </a:ln>
        </p:spPr>
        <p:txBody>
          <a:bodyPr wrap="none" anchor="ctr"/>
          <a:lstStyle/>
          <a:p>
            <a:endParaRPr lang="en-US"/>
          </a:p>
        </p:txBody>
      </p:sp>
      <p:sp>
        <p:nvSpPr>
          <p:cNvPr id="62470" name="Text Box 8"/>
          <p:cNvSpPr txBox="1">
            <a:spLocks noChangeArrowheads="1"/>
          </p:cNvSpPr>
          <p:nvPr/>
        </p:nvSpPr>
        <p:spPr bwMode="auto">
          <a:xfrm>
            <a:off x="3886200" y="1447800"/>
            <a:ext cx="3124200" cy="641350"/>
          </a:xfrm>
          <a:prstGeom prst="rect">
            <a:avLst/>
          </a:prstGeom>
          <a:noFill/>
          <a:ln w="9525">
            <a:noFill/>
            <a:miter lim="800000"/>
            <a:headEnd/>
            <a:tailEnd/>
          </a:ln>
        </p:spPr>
        <p:txBody>
          <a:bodyPr>
            <a:spAutoFit/>
          </a:bodyPr>
          <a:lstStyle/>
          <a:p>
            <a:pPr>
              <a:spcBef>
                <a:spcPct val="50000"/>
              </a:spcBef>
            </a:pPr>
            <a:r>
              <a:rPr lang="en-US" sz="3600"/>
              <a:t>Electromagnet</a:t>
            </a:r>
          </a:p>
        </p:txBody>
      </p:sp>
      <p:sp>
        <p:nvSpPr>
          <p:cNvPr id="62471" name="Line 9"/>
          <p:cNvSpPr>
            <a:spLocks noChangeShapeType="1"/>
          </p:cNvSpPr>
          <p:nvPr/>
        </p:nvSpPr>
        <p:spPr bwMode="auto">
          <a:xfrm flipH="1">
            <a:off x="4267200" y="1981200"/>
            <a:ext cx="381000" cy="990600"/>
          </a:xfrm>
          <a:prstGeom prst="line">
            <a:avLst/>
          </a:prstGeom>
          <a:noFill/>
          <a:ln w="38100">
            <a:solidFill>
              <a:srgbClr val="000000"/>
            </a:solidFill>
            <a:round/>
            <a:headEnd/>
            <a:tailEnd type="triangle" w="med" len="med"/>
          </a:ln>
        </p:spPr>
        <p:txBody>
          <a:bodyPr/>
          <a:lstStyle/>
          <a:p>
            <a:endParaRPr lang="en-US"/>
          </a:p>
        </p:txBody>
      </p:sp>
      <p:sp>
        <p:nvSpPr>
          <p:cNvPr id="62472" name="Text Box 10"/>
          <p:cNvSpPr txBox="1">
            <a:spLocks noChangeArrowheads="1"/>
          </p:cNvSpPr>
          <p:nvPr/>
        </p:nvSpPr>
        <p:spPr bwMode="auto">
          <a:xfrm>
            <a:off x="1219200" y="3505200"/>
            <a:ext cx="1676400" cy="366713"/>
          </a:xfrm>
          <a:prstGeom prst="rect">
            <a:avLst/>
          </a:prstGeom>
          <a:noFill/>
          <a:ln w="9525">
            <a:noFill/>
            <a:miter lim="800000"/>
            <a:headEnd/>
            <a:tailEnd/>
          </a:ln>
        </p:spPr>
        <p:txBody>
          <a:bodyPr>
            <a:spAutoFit/>
          </a:bodyPr>
          <a:lstStyle/>
          <a:p>
            <a:pPr>
              <a:spcBef>
                <a:spcPct val="50000"/>
              </a:spcBef>
            </a:pPr>
            <a:endParaRPr lang="en-US"/>
          </a:p>
        </p:txBody>
      </p:sp>
      <p:sp>
        <p:nvSpPr>
          <p:cNvPr id="62473" name="Text Box 11"/>
          <p:cNvSpPr txBox="1">
            <a:spLocks noChangeArrowheads="1"/>
          </p:cNvSpPr>
          <p:nvPr/>
        </p:nvSpPr>
        <p:spPr bwMode="auto">
          <a:xfrm>
            <a:off x="762000" y="3505200"/>
            <a:ext cx="1447800" cy="1190625"/>
          </a:xfrm>
          <a:prstGeom prst="rect">
            <a:avLst/>
          </a:prstGeom>
          <a:noFill/>
          <a:ln w="9525">
            <a:noFill/>
            <a:miter lim="800000"/>
            <a:headEnd/>
            <a:tailEnd/>
          </a:ln>
        </p:spPr>
        <p:txBody>
          <a:bodyPr>
            <a:spAutoFit/>
          </a:bodyPr>
          <a:lstStyle/>
          <a:p>
            <a:pPr>
              <a:spcBef>
                <a:spcPct val="50000"/>
              </a:spcBef>
            </a:pPr>
            <a:r>
              <a:rPr lang="en-US" sz="3600"/>
              <a:t>Metal plate</a:t>
            </a:r>
          </a:p>
        </p:txBody>
      </p:sp>
      <p:sp>
        <p:nvSpPr>
          <p:cNvPr id="62474" name="Line 12"/>
          <p:cNvSpPr>
            <a:spLocks noChangeShapeType="1"/>
          </p:cNvSpPr>
          <p:nvPr/>
        </p:nvSpPr>
        <p:spPr bwMode="auto">
          <a:xfrm flipV="1">
            <a:off x="2057400" y="3886200"/>
            <a:ext cx="1143000" cy="228600"/>
          </a:xfrm>
          <a:prstGeom prst="line">
            <a:avLst/>
          </a:prstGeom>
          <a:noFill/>
          <a:ln w="38100">
            <a:solidFill>
              <a:srgbClr val="000000"/>
            </a:solidFill>
            <a:round/>
            <a:headEnd/>
            <a:tailEnd type="triangle" w="med" len="med"/>
          </a:ln>
        </p:spPr>
        <p:txBody>
          <a:bodyPr/>
          <a:lstStyle/>
          <a:p>
            <a:endParaRPr lang="en-US"/>
          </a:p>
        </p:txBody>
      </p:sp>
      <p:sp>
        <p:nvSpPr>
          <p:cNvPr id="62475" name="Freeform 13"/>
          <p:cNvSpPr>
            <a:spLocks/>
          </p:cNvSpPr>
          <p:nvPr/>
        </p:nvSpPr>
        <p:spPr bwMode="auto">
          <a:xfrm>
            <a:off x="4114800" y="4191000"/>
            <a:ext cx="2590800" cy="1435100"/>
          </a:xfrm>
          <a:custGeom>
            <a:avLst/>
            <a:gdLst>
              <a:gd name="T0" fmla="*/ 0 w 1632"/>
              <a:gd name="T1" fmla="*/ 2147483647 h 904"/>
              <a:gd name="T2" fmla="*/ 2147483647 w 1632"/>
              <a:gd name="T3" fmla="*/ 2147483647 h 904"/>
              <a:gd name="T4" fmla="*/ 2147483647 w 1632"/>
              <a:gd name="T5" fmla="*/ 2147483647 h 904"/>
              <a:gd name="T6" fmla="*/ 2147483647 w 1632"/>
              <a:gd name="T7" fmla="*/ 2147483647 h 904"/>
              <a:gd name="T8" fmla="*/ 2147483647 w 1632"/>
              <a:gd name="T9" fmla="*/ 0 h 904"/>
              <a:gd name="T10" fmla="*/ 0 60000 65536"/>
              <a:gd name="T11" fmla="*/ 0 60000 65536"/>
              <a:gd name="T12" fmla="*/ 0 60000 65536"/>
              <a:gd name="T13" fmla="*/ 0 60000 65536"/>
              <a:gd name="T14" fmla="*/ 0 60000 65536"/>
              <a:gd name="T15" fmla="*/ 0 w 1632"/>
              <a:gd name="T16" fmla="*/ 0 h 904"/>
              <a:gd name="T17" fmla="*/ 1632 w 1632"/>
              <a:gd name="T18" fmla="*/ 904 h 904"/>
            </a:gdLst>
            <a:ahLst/>
            <a:cxnLst>
              <a:cxn ang="T10">
                <a:pos x="T0" y="T1"/>
              </a:cxn>
              <a:cxn ang="T11">
                <a:pos x="T2" y="T3"/>
              </a:cxn>
              <a:cxn ang="T12">
                <a:pos x="T4" y="T5"/>
              </a:cxn>
              <a:cxn ang="T13">
                <a:pos x="T6" y="T7"/>
              </a:cxn>
              <a:cxn ang="T14">
                <a:pos x="T8" y="T9"/>
              </a:cxn>
            </a:cxnLst>
            <a:rect l="T15" t="T16" r="T17" b="T18"/>
            <a:pathLst>
              <a:path w="1632" h="904">
                <a:moveTo>
                  <a:pt x="0" y="432"/>
                </a:moveTo>
                <a:cubicBezTo>
                  <a:pt x="0" y="520"/>
                  <a:pt x="0" y="608"/>
                  <a:pt x="96" y="672"/>
                </a:cubicBezTo>
                <a:cubicBezTo>
                  <a:pt x="192" y="736"/>
                  <a:pt x="376" y="800"/>
                  <a:pt x="576" y="816"/>
                </a:cubicBezTo>
                <a:cubicBezTo>
                  <a:pt x="776" y="832"/>
                  <a:pt x="1120" y="904"/>
                  <a:pt x="1296" y="768"/>
                </a:cubicBezTo>
                <a:cubicBezTo>
                  <a:pt x="1472" y="632"/>
                  <a:pt x="1552" y="316"/>
                  <a:pt x="1632" y="0"/>
                </a:cubicBezTo>
              </a:path>
            </a:pathLst>
          </a:custGeom>
          <a:noFill/>
          <a:ln w="38100">
            <a:solidFill>
              <a:srgbClr val="000000"/>
            </a:solidFill>
            <a:round/>
            <a:headEnd/>
            <a:tailEnd/>
          </a:ln>
        </p:spPr>
        <p:txBody>
          <a:bodyPr/>
          <a:lstStyle/>
          <a:p>
            <a:endParaRPr lang="en-US"/>
          </a:p>
        </p:txBody>
      </p:sp>
      <p:sp>
        <p:nvSpPr>
          <p:cNvPr id="62476" name="Oval 14"/>
          <p:cNvSpPr>
            <a:spLocks noChangeArrowheads="1"/>
          </p:cNvSpPr>
          <p:nvPr/>
        </p:nvSpPr>
        <p:spPr bwMode="auto">
          <a:xfrm>
            <a:off x="6629400" y="4038600"/>
            <a:ext cx="152400" cy="152400"/>
          </a:xfrm>
          <a:prstGeom prst="ellipse">
            <a:avLst/>
          </a:prstGeom>
          <a:solidFill>
            <a:srgbClr val="000000"/>
          </a:solidFill>
          <a:ln w="9525">
            <a:solidFill>
              <a:srgbClr val="000000"/>
            </a:solidFill>
            <a:round/>
            <a:headEnd/>
            <a:tailEnd/>
          </a:ln>
        </p:spPr>
        <p:txBody>
          <a:bodyPr wrap="none" anchor="ctr"/>
          <a:lstStyle/>
          <a:p>
            <a:endParaRPr lang="en-US"/>
          </a:p>
        </p:txBody>
      </p:sp>
      <p:sp>
        <p:nvSpPr>
          <p:cNvPr id="62477" name="Oval 15"/>
          <p:cNvSpPr>
            <a:spLocks noChangeArrowheads="1"/>
          </p:cNvSpPr>
          <p:nvPr/>
        </p:nvSpPr>
        <p:spPr bwMode="auto">
          <a:xfrm>
            <a:off x="6629400" y="3352800"/>
            <a:ext cx="152400" cy="152400"/>
          </a:xfrm>
          <a:prstGeom prst="ellipse">
            <a:avLst/>
          </a:prstGeom>
          <a:solidFill>
            <a:srgbClr val="000000"/>
          </a:solidFill>
          <a:ln w="9525">
            <a:solidFill>
              <a:srgbClr val="000000"/>
            </a:solidFill>
            <a:round/>
            <a:headEnd/>
            <a:tailEnd/>
          </a:ln>
        </p:spPr>
        <p:txBody>
          <a:bodyPr wrap="none" anchor="ctr"/>
          <a:lstStyle/>
          <a:p>
            <a:endParaRPr lang="en-US"/>
          </a:p>
        </p:txBody>
      </p:sp>
      <p:sp>
        <p:nvSpPr>
          <p:cNvPr id="89104" name="Line 16"/>
          <p:cNvSpPr>
            <a:spLocks noChangeShapeType="1"/>
          </p:cNvSpPr>
          <p:nvPr/>
        </p:nvSpPr>
        <p:spPr bwMode="auto">
          <a:xfrm flipV="1">
            <a:off x="6705600" y="3657600"/>
            <a:ext cx="457200" cy="457200"/>
          </a:xfrm>
          <a:prstGeom prst="line">
            <a:avLst/>
          </a:prstGeom>
          <a:noFill/>
          <a:ln w="38100">
            <a:solidFill>
              <a:srgbClr val="000000"/>
            </a:solidFill>
            <a:round/>
            <a:headEnd/>
            <a:tailEnd/>
          </a:ln>
        </p:spPr>
        <p:txBody>
          <a:bodyPr/>
          <a:lstStyle/>
          <a:p>
            <a:endParaRPr lang="en-US"/>
          </a:p>
        </p:txBody>
      </p:sp>
      <p:sp>
        <p:nvSpPr>
          <p:cNvPr id="62479" name="Freeform 17"/>
          <p:cNvSpPr>
            <a:spLocks/>
          </p:cNvSpPr>
          <p:nvPr/>
        </p:nvSpPr>
        <p:spPr bwMode="auto">
          <a:xfrm>
            <a:off x="4114800" y="2349500"/>
            <a:ext cx="2705100" cy="1079500"/>
          </a:xfrm>
          <a:custGeom>
            <a:avLst/>
            <a:gdLst>
              <a:gd name="T0" fmla="*/ 0 w 1704"/>
              <a:gd name="T1" fmla="*/ 2147483647 h 680"/>
              <a:gd name="T2" fmla="*/ 2147483647 w 1704"/>
              <a:gd name="T3" fmla="*/ 2147483647 h 680"/>
              <a:gd name="T4" fmla="*/ 2147483647 w 1704"/>
              <a:gd name="T5" fmla="*/ 2147483647 h 680"/>
              <a:gd name="T6" fmla="*/ 2147483647 w 1704"/>
              <a:gd name="T7" fmla="*/ 2147483647 h 680"/>
              <a:gd name="T8" fmla="*/ 2147483647 w 1704"/>
              <a:gd name="T9" fmla="*/ 2147483647 h 680"/>
              <a:gd name="T10" fmla="*/ 2147483647 w 1704"/>
              <a:gd name="T11" fmla="*/ 2147483647 h 680"/>
              <a:gd name="T12" fmla="*/ 0 60000 65536"/>
              <a:gd name="T13" fmla="*/ 0 60000 65536"/>
              <a:gd name="T14" fmla="*/ 0 60000 65536"/>
              <a:gd name="T15" fmla="*/ 0 60000 65536"/>
              <a:gd name="T16" fmla="*/ 0 60000 65536"/>
              <a:gd name="T17" fmla="*/ 0 60000 65536"/>
              <a:gd name="T18" fmla="*/ 0 w 1704"/>
              <a:gd name="T19" fmla="*/ 0 h 680"/>
              <a:gd name="T20" fmla="*/ 1704 w 1704"/>
              <a:gd name="T21" fmla="*/ 680 h 680"/>
            </a:gdLst>
            <a:ahLst/>
            <a:cxnLst>
              <a:cxn ang="T12">
                <a:pos x="T0" y="T1"/>
              </a:cxn>
              <a:cxn ang="T13">
                <a:pos x="T2" y="T3"/>
              </a:cxn>
              <a:cxn ang="T14">
                <a:pos x="T4" y="T5"/>
              </a:cxn>
              <a:cxn ang="T15">
                <a:pos x="T6" y="T7"/>
              </a:cxn>
              <a:cxn ang="T16">
                <a:pos x="T8" y="T9"/>
              </a:cxn>
              <a:cxn ang="T17">
                <a:pos x="T10" y="T11"/>
              </a:cxn>
            </a:cxnLst>
            <a:rect l="T18" t="T19" r="T20" b="T21"/>
            <a:pathLst>
              <a:path w="1704" h="680">
                <a:moveTo>
                  <a:pt x="0" y="248"/>
                </a:moveTo>
                <a:cubicBezTo>
                  <a:pt x="4" y="168"/>
                  <a:pt x="8" y="88"/>
                  <a:pt x="48" y="56"/>
                </a:cubicBezTo>
                <a:cubicBezTo>
                  <a:pt x="88" y="24"/>
                  <a:pt x="96" y="56"/>
                  <a:pt x="240" y="56"/>
                </a:cubicBezTo>
                <a:cubicBezTo>
                  <a:pt x="384" y="56"/>
                  <a:pt x="688" y="48"/>
                  <a:pt x="912" y="56"/>
                </a:cubicBezTo>
                <a:cubicBezTo>
                  <a:pt x="1136" y="64"/>
                  <a:pt x="1464" y="0"/>
                  <a:pt x="1584" y="104"/>
                </a:cubicBezTo>
                <a:cubicBezTo>
                  <a:pt x="1704" y="208"/>
                  <a:pt x="1668" y="444"/>
                  <a:pt x="1632" y="680"/>
                </a:cubicBezTo>
              </a:path>
            </a:pathLst>
          </a:custGeom>
          <a:noFill/>
          <a:ln w="38100">
            <a:solidFill>
              <a:srgbClr val="000000"/>
            </a:solidFill>
            <a:round/>
            <a:headEnd/>
            <a:tailEnd/>
          </a:ln>
        </p:spPr>
        <p:txBody>
          <a:bodyPr/>
          <a:lstStyle/>
          <a:p>
            <a:endParaRPr lang="en-US"/>
          </a:p>
        </p:txBody>
      </p:sp>
      <p:sp>
        <p:nvSpPr>
          <p:cNvPr id="89106" name="Line 18"/>
          <p:cNvSpPr>
            <a:spLocks noChangeShapeType="1"/>
          </p:cNvSpPr>
          <p:nvPr/>
        </p:nvSpPr>
        <p:spPr bwMode="auto">
          <a:xfrm>
            <a:off x="6705600" y="3429000"/>
            <a:ext cx="0" cy="685800"/>
          </a:xfrm>
          <a:prstGeom prst="line">
            <a:avLst/>
          </a:prstGeom>
          <a:noFill/>
          <a:ln w="38100">
            <a:solidFill>
              <a:srgbClr val="000000"/>
            </a:solidFill>
            <a:round/>
            <a:headEnd/>
            <a:tailEnd/>
          </a:ln>
        </p:spPr>
        <p:txBody>
          <a:bodyPr/>
          <a:lstStyle/>
          <a:p>
            <a:endParaRPr lang="en-US"/>
          </a:p>
        </p:txBody>
      </p:sp>
      <p:sp>
        <p:nvSpPr>
          <p:cNvPr id="89107" name="Rectangle 19"/>
          <p:cNvSpPr>
            <a:spLocks noChangeArrowheads="1"/>
          </p:cNvSpPr>
          <p:nvPr/>
        </p:nvSpPr>
        <p:spPr bwMode="auto">
          <a:xfrm>
            <a:off x="3581400" y="2971800"/>
            <a:ext cx="228600" cy="1524000"/>
          </a:xfrm>
          <a:prstGeom prst="rect">
            <a:avLst/>
          </a:prstGeom>
          <a:solidFill>
            <a:srgbClr val="000000"/>
          </a:solidFill>
          <a:ln w="9525">
            <a:solidFill>
              <a:srgbClr val="000000"/>
            </a:solidFill>
            <a:miter lim="800000"/>
            <a:headEnd/>
            <a:tailEnd/>
          </a:ln>
        </p:spPr>
        <p:txBody>
          <a:bodyPr wrap="none" anchor="ctr"/>
          <a:lstStyle/>
          <a:p>
            <a:endParaRPr lang="en-US"/>
          </a:p>
        </p:txBody>
      </p:sp>
      <p:sp>
        <p:nvSpPr>
          <p:cNvPr id="89108" name="Line 20"/>
          <p:cNvSpPr>
            <a:spLocks noChangeShapeType="1"/>
          </p:cNvSpPr>
          <p:nvPr/>
        </p:nvSpPr>
        <p:spPr bwMode="auto">
          <a:xfrm>
            <a:off x="3048000" y="1981200"/>
            <a:ext cx="609600" cy="1066800"/>
          </a:xfrm>
          <a:prstGeom prst="line">
            <a:avLst/>
          </a:prstGeom>
          <a:noFill/>
          <a:ln w="76200">
            <a:solidFill>
              <a:srgbClr val="000000"/>
            </a:solidFill>
            <a:round/>
            <a:headEnd/>
            <a:tailEnd/>
          </a:ln>
        </p:spPr>
        <p:txBody>
          <a:bodyPr/>
          <a:lstStyle/>
          <a:p>
            <a:endParaRPr lang="en-US"/>
          </a:p>
        </p:txBody>
      </p:sp>
      <p:sp>
        <p:nvSpPr>
          <p:cNvPr id="89109" name="Line 21"/>
          <p:cNvSpPr>
            <a:spLocks noChangeShapeType="1"/>
          </p:cNvSpPr>
          <p:nvPr/>
        </p:nvSpPr>
        <p:spPr bwMode="auto">
          <a:xfrm flipH="1">
            <a:off x="3048000" y="4419600"/>
            <a:ext cx="609600" cy="1066800"/>
          </a:xfrm>
          <a:prstGeom prst="line">
            <a:avLst/>
          </a:prstGeom>
          <a:noFill/>
          <a:ln w="76200">
            <a:solidFill>
              <a:srgbClr val="000000"/>
            </a:solidFill>
            <a:round/>
            <a:headEnd/>
            <a:tailEnd/>
          </a:ln>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9104"/>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8910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0" presetClass="path" presetSubtype="0" fill="hold" grpId="0" nodeType="clickEffect">
                                  <p:stCondLst>
                                    <p:cond delay="0"/>
                                  </p:stCondLst>
                                  <p:childTnLst>
                                    <p:animMotion origin="layout" path="M 0.0 0.0 L 0.03333 0.0 " pathEditMode="relative" ptsTypes="AA">
                                      <p:cBhvr>
                                        <p:cTn id="12" dur="100" fill="hold"/>
                                        <p:tgtEl>
                                          <p:spTgt spid="89093"/>
                                        </p:tgtEl>
                                        <p:attrNameLst>
                                          <p:attrName>ppt_x</p:attrName>
                                          <p:attrName>ppt_y</p:attrName>
                                        </p:attrNameLst>
                                      </p:cBhvr>
                                    </p:animMotion>
                                  </p:childTnLst>
                                </p:cTn>
                              </p:par>
                              <p:par>
                                <p:cTn id="13" presetID="0" presetClass="path" presetSubtype="0" fill="hold" grpId="0" nodeType="withEffect">
                                  <p:stCondLst>
                                    <p:cond delay="0"/>
                                  </p:stCondLst>
                                  <p:childTnLst>
                                    <p:animMotion origin="layout" path="M 0.0 0.0 L 0.03333 0.0 " pathEditMode="relative" ptsTypes="AA">
                                      <p:cBhvr>
                                        <p:cTn id="14" dur="100" fill="hold"/>
                                        <p:tgtEl>
                                          <p:spTgt spid="89092"/>
                                        </p:tgtEl>
                                        <p:attrNameLst>
                                          <p:attrName>ppt_x</p:attrName>
                                          <p:attrName>ppt_y</p:attrName>
                                        </p:attrNameLst>
                                      </p:cBhvr>
                                    </p:animMotion>
                                  </p:childTnLst>
                                </p:cTn>
                              </p:par>
                              <p:par>
                                <p:cTn id="15" presetID="0" presetClass="path" presetSubtype="0" fill="hold" grpId="0" nodeType="withEffect">
                                  <p:stCondLst>
                                    <p:cond delay="0"/>
                                  </p:stCondLst>
                                  <p:childTnLst>
                                    <p:animMotion origin="layout" path="M 0.0 0.0 L 0.03333 0.0 " pathEditMode="relative" ptsTypes="AA">
                                      <p:cBhvr>
                                        <p:cTn id="16" dur="100" fill="hold"/>
                                        <p:tgtEl>
                                          <p:spTgt spid="89094"/>
                                        </p:tgtEl>
                                        <p:attrNameLst>
                                          <p:attrName>ppt_x</p:attrName>
                                          <p:attrName>ppt_y</p:attrName>
                                        </p:attrNameLst>
                                      </p:cBhvr>
                                    </p:animMotion>
                                  </p:childTnLst>
                                </p:cTn>
                              </p:par>
                            </p:childTnLst>
                          </p:cTn>
                        </p:par>
                        <p:par>
                          <p:cTn id="17" fill="hold">
                            <p:stCondLst>
                              <p:cond delay="100"/>
                            </p:stCondLst>
                            <p:childTnLst>
                              <p:par>
                                <p:cTn id="18" presetID="1" presetClass="entr" presetSubtype="0" fill="hold" grpId="0" nodeType="afterEffect">
                                  <p:stCondLst>
                                    <p:cond delay="0"/>
                                  </p:stCondLst>
                                  <p:childTnLst>
                                    <p:set>
                                      <p:cBhvr>
                                        <p:cTn id="19" dur="1" fill="hold">
                                          <p:stCondLst>
                                            <p:cond delay="0"/>
                                          </p:stCondLst>
                                        </p:cTn>
                                        <p:tgtEl>
                                          <p:spTgt spid="89107"/>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89108"/>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89109"/>
                                        </p:tgtEl>
                                        <p:attrNameLst>
                                          <p:attrName>style.visibility</p:attrName>
                                        </p:attrNameLst>
                                      </p:cBhvr>
                                      <p:to>
                                        <p:strVal val="visible"/>
                                      </p:to>
                                    </p:set>
                                  </p:childTnLst>
                                </p:cTn>
                              </p:par>
                              <p:par>
                                <p:cTn id="24" presetID="1" presetClass="exit" presetSubtype="0" fill="hold" grpId="1" nodeType="withEffect">
                                  <p:stCondLst>
                                    <p:cond delay="0"/>
                                  </p:stCondLst>
                                  <p:childTnLst>
                                    <p:set>
                                      <p:cBhvr>
                                        <p:cTn id="25" dur="1" fill="hold">
                                          <p:stCondLst>
                                            <p:cond delay="0"/>
                                          </p:stCondLst>
                                        </p:cTn>
                                        <p:tgtEl>
                                          <p:spTgt spid="89093"/>
                                        </p:tgtEl>
                                        <p:attrNameLst>
                                          <p:attrName>style.visibility</p:attrName>
                                        </p:attrNameLst>
                                      </p:cBhvr>
                                      <p:to>
                                        <p:strVal val="hidden"/>
                                      </p:to>
                                    </p:set>
                                  </p:childTnLst>
                                </p:cTn>
                              </p:par>
                              <p:par>
                                <p:cTn id="26" presetID="1" presetClass="exit" presetSubtype="0" fill="hold" grpId="1" nodeType="withEffect">
                                  <p:stCondLst>
                                    <p:cond delay="0"/>
                                  </p:stCondLst>
                                  <p:childTnLst>
                                    <p:set>
                                      <p:cBhvr>
                                        <p:cTn id="27" dur="1" fill="hold">
                                          <p:stCondLst>
                                            <p:cond delay="0"/>
                                          </p:stCondLst>
                                        </p:cTn>
                                        <p:tgtEl>
                                          <p:spTgt spid="89092"/>
                                        </p:tgtEl>
                                        <p:attrNameLst>
                                          <p:attrName>style.visibility</p:attrName>
                                        </p:attrNameLst>
                                      </p:cBhvr>
                                      <p:to>
                                        <p:strVal val="hidden"/>
                                      </p:to>
                                    </p:set>
                                  </p:childTnLst>
                                </p:cTn>
                              </p:par>
                              <p:par>
                                <p:cTn id="28" presetID="1" presetClass="exit" presetSubtype="0" fill="hold" grpId="1" nodeType="withEffect">
                                  <p:stCondLst>
                                    <p:cond delay="0"/>
                                  </p:stCondLst>
                                  <p:childTnLst>
                                    <p:set>
                                      <p:cBhvr>
                                        <p:cTn id="29" dur="1" fill="hold">
                                          <p:stCondLst>
                                            <p:cond delay="0"/>
                                          </p:stCondLst>
                                        </p:cTn>
                                        <p:tgtEl>
                                          <p:spTgt spid="89094"/>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1" nodeType="clickEffect">
                                  <p:stCondLst>
                                    <p:cond delay="0"/>
                                  </p:stCondLst>
                                  <p:childTnLst>
                                    <p:set>
                                      <p:cBhvr>
                                        <p:cTn id="33" dur="1" fill="hold">
                                          <p:stCondLst>
                                            <p:cond delay="0"/>
                                          </p:stCondLst>
                                        </p:cTn>
                                        <p:tgtEl>
                                          <p:spTgt spid="89104"/>
                                        </p:tgtEl>
                                        <p:attrNameLst>
                                          <p:attrName>style.visibility</p:attrName>
                                        </p:attrNameLst>
                                      </p:cBhvr>
                                      <p:to>
                                        <p:strVal val="visible"/>
                                      </p:to>
                                    </p:set>
                                  </p:childTnLst>
                                </p:cTn>
                              </p:par>
                              <p:par>
                                <p:cTn id="34" presetID="1" presetClass="exit" presetSubtype="0" fill="hold" grpId="1" nodeType="withEffect">
                                  <p:stCondLst>
                                    <p:cond delay="0"/>
                                  </p:stCondLst>
                                  <p:childTnLst>
                                    <p:set>
                                      <p:cBhvr>
                                        <p:cTn id="35" dur="1" fill="hold">
                                          <p:stCondLst>
                                            <p:cond delay="0"/>
                                          </p:stCondLst>
                                        </p:cTn>
                                        <p:tgtEl>
                                          <p:spTgt spid="89106"/>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0" presetClass="path" presetSubtype="0" fill="hold" grpId="1" nodeType="clickEffect">
                                  <p:stCondLst>
                                    <p:cond delay="0"/>
                                  </p:stCondLst>
                                  <p:childTnLst>
                                    <p:animMotion origin="layout" path="M 0.0 0.0 L -0.03333 0.0 " pathEditMode="relative" ptsTypes="AA">
                                      <p:cBhvr>
                                        <p:cTn id="39" dur="100" fill="hold"/>
                                        <p:tgtEl>
                                          <p:spTgt spid="89108"/>
                                        </p:tgtEl>
                                        <p:attrNameLst>
                                          <p:attrName>ppt_x</p:attrName>
                                          <p:attrName>ppt_y</p:attrName>
                                        </p:attrNameLst>
                                      </p:cBhvr>
                                    </p:animMotion>
                                  </p:childTnLst>
                                </p:cTn>
                              </p:par>
                              <p:par>
                                <p:cTn id="40" presetID="0" presetClass="path" presetSubtype="0" fill="hold" grpId="1" nodeType="withEffect">
                                  <p:stCondLst>
                                    <p:cond delay="0"/>
                                  </p:stCondLst>
                                  <p:childTnLst>
                                    <p:animMotion origin="layout" path="M 0.0 0.0 L -0.03333 0.0 " pathEditMode="relative" ptsTypes="AA">
                                      <p:cBhvr>
                                        <p:cTn id="41" dur="100" fill="hold"/>
                                        <p:tgtEl>
                                          <p:spTgt spid="89107"/>
                                        </p:tgtEl>
                                        <p:attrNameLst>
                                          <p:attrName>ppt_x</p:attrName>
                                          <p:attrName>ppt_y</p:attrName>
                                        </p:attrNameLst>
                                      </p:cBhvr>
                                    </p:animMotion>
                                  </p:childTnLst>
                                </p:cTn>
                              </p:par>
                              <p:par>
                                <p:cTn id="42" presetID="0" presetClass="path" presetSubtype="0" fill="hold" grpId="1" nodeType="withEffect">
                                  <p:stCondLst>
                                    <p:cond delay="0"/>
                                  </p:stCondLst>
                                  <p:childTnLst>
                                    <p:animMotion origin="layout" path="M 0.0 0.0 L -0.03333 0.0 " pathEditMode="relative" ptsTypes="AA">
                                      <p:cBhvr>
                                        <p:cTn id="43" dur="100" fill="hold"/>
                                        <p:tgtEl>
                                          <p:spTgt spid="89109"/>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2" grpId="0" animBg="1"/>
      <p:bldP spid="89092" grpId="1" animBg="1"/>
      <p:bldP spid="89093" grpId="0" animBg="1"/>
      <p:bldP spid="89093" grpId="1" animBg="1"/>
      <p:bldP spid="89094" grpId="0" animBg="1"/>
      <p:bldP spid="89094" grpId="1" animBg="1"/>
      <p:bldP spid="89104" grpId="0" animBg="1"/>
      <p:bldP spid="89104" grpId="1" animBg="1"/>
      <p:bldP spid="89106" grpId="0" animBg="1"/>
      <p:bldP spid="89106" grpId="1" animBg="1"/>
      <p:bldP spid="89107" grpId="0" animBg="1"/>
      <p:bldP spid="89107" grpId="1" animBg="1"/>
      <p:bldP spid="89108" grpId="0" animBg="1"/>
      <p:bldP spid="89108" grpId="1" animBg="1"/>
      <p:bldP spid="89109" grpId="0" animBg="1"/>
      <p:bldP spid="89109" grpId="1"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6" name="AutoShape 4"/>
          <p:cNvSpPr>
            <a:spLocks noChangeArrowheads="1"/>
          </p:cNvSpPr>
          <p:nvPr/>
        </p:nvSpPr>
        <p:spPr bwMode="auto">
          <a:xfrm>
            <a:off x="3962400" y="2590800"/>
            <a:ext cx="1371600" cy="12192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chemeClr val="bg1"/>
          </a:solidFill>
          <a:ln w="9525">
            <a:solidFill>
              <a:schemeClr val="tx1"/>
            </a:solidFill>
            <a:miter lim="800000"/>
            <a:headEnd/>
            <a:tailEnd/>
          </a:ln>
        </p:spPr>
        <p:txBody>
          <a:bodyPr wrap="none" anchor="ctr"/>
          <a:lstStyle/>
          <a:p>
            <a:endParaRPr lang="en-US"/>
          </a:p>
        </p:txBody>
      </p:sp>
      <p:sp>
        <p:nvSpPr>
          <p:cNvPr id="90117" name="AutoShape 5"/>
          <p:cNvSpPr>
            <a:spLocks noChangeArrowheads="1"/>
          </p:cNvSpPr>
          <p:nvPr/>
        </p:nvSpPr>
        <p:spPr bwMode="auto">
          <a:xfrm rot="10800000">
            <a:off x="3962400" y="2743200"/>
            <a:ext cx="1371600" cy="12192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chemeClr val="bg1"/>
          </a:solidFill>
          <a:ln w="9525">
            <a:solidFill>
              <a:schemeClr val="tx1"/>
            </a:solidFill>
            <a:miter lim="800000"/>
            <a:headEnd/>
            <a:tailEnd/>
          </a:ln>
        </p:spPr>
        <p:txBody>
          <a:bodyPr wrap="none" anchor="ctr"/>
          <a:lstStyle/>
          <a:p>
            <a:endParaRPr lang="en-US"/>
          </a:p>
        </p:txBody>
      </p:sp>
      <p:sp>
        <p:nvSpPr>
          <p:cNvPr id="63492" name="Rectangle 8"/>
          <p:cNvSpPr>
            <a:spLocks noChangeArrowheads="1"/>
          </p:cNvSpPr>
          <p:nvPr/>
        </p:nvSpPr>
        <p:spPr bwMode="auto">
          <a:xfrm>
            <a:off x="3962400" y="4343400"/>
            <a:ext cx="1295400" cy="1905000"/>
          </a:xfrm>
          <a:prstGeom prst="rect">
            <a:avLst/>
          </a:prstGeom>
          <a:solidFill>
            <a:srgbClr val="969696"/>
          </a:solidFill>
          <a:ln w="9525">
            <a:solidFill>
              <a:schemeClr val="tx1"/>
            </a:solidFill>
            <a:miter lim="800000"/>
            <a:headEnd/>
            <a:tailEnd/>
          </a:ln>
        </p:spPr>
        <p:txBody>
          <a:bodyPr wrap="none" anchor="ctr"/>
          <a:lstStyle/>
          <a:p>
            <a:endParaRPr lang="en-US"/>
          </a:p>
        </p:txBody>
      </p:sp>
      <p:sp>
        <p:nvSpPr>
          <p:cNvPr id="63493" name="Rectangle 9"/>
          <p:cNvSpPr>
            <a:spLocks noChangeArrowheads="1"/>
          </p:cNvSpPr>
          <p:nvPr/>
        </p:nvSpPr>
        <p:spPr bwMode="auto">
          <a:xfrm>
            <a:off x="3962400" y="304800"/>
            <a:ext cx="1295400" cy="1905000"/>
          </a:xfrm>
          <a:prstGeom prst="rect">
            <a:avLst/>
          </a:prstGeom>
          <a:solidFill>
            <a:srgbClr val="FF3300"/>
          </a:solidFill>
          <a:ln w="9525">
            <a:solidFill>
              <a:schemeClr val="tx1"/>
            </a:solidFill>
            <a:miter lim="800000"/>
            <a:headEnd/>
            <a:tailEnd/>
          </a:ln>
        </p:spPr>
        <p:txBody>
          <a:bodyPr wrap="none" anchor="ctr"/>
          <a:lstStyle/>
          <a:p>
            <a:endParaRPr lang="en-US"/>
          </a:p>
        </p:txBody>
      </p:sp>
      <p:sp>
        <p:nvSpPr>
          <p:cNvPr id="63494" name="Text Box 12"/>
          <p:cNvSpPr txBox="1">
            <a:spLocks noChangeArrowheads="1"/>
          </p:cNvSpPr>
          <p:nvPr/>
        </p:nvSpPr>
        <p:spPr bwMode="auto">
          <a:xfrm>
            <a:off x="4343400" y="1371600"/>
            <a:ext cx="914400" cy="823913"/>
          </a:xfrm>
          <a:prstGeom prst="rect">
            <a:avLst/>
          </a:prstGeom>
          <a:noFill/>
          <a:ln w="9525">
            <a:noFill/>
            <a:miter lim="800000"/>
            <a:headEnd/>
            <a:tailEnd/>
          </a:ln>
        </p:spPr>
        <p:txBody>
          <a:bodyPr>
            <a:spAutoFit/>
          </a:bodyPr>
          <a:lstStyle/>
          <a:p>
            <a:pPr>
              <a:spcBef>
                <a:spcPct val="50000"/>
              </a:spcBef>
            </a:pPr>
            <a:r>
              <a:rPr lang="en-US" sz="4800"/>
              <a:t>N</a:t>
            </a:r>
          </a:p>
        </p:txBody>
      </p:sp>
      <p:sp>
        <p:nvSpPr>
          <p:cNvPr id="63495" name="Text Box 13"/>
          <p:cNvSpPr txBox="1">
            <a:spLocks noChangeArrowheads="1"/>
          </p:cNvSpPr>
          <p:nvPr/>
        </p:nvSpPr>
        <p:spPr bwMode="auto">
          <a:xfrm>
            <a:off x="4343400" y="4343400"/>
            <a:ext cx="914400" cy="823913"/>
          </a:xfrm>
          <a:prstGeom prst="rect">
            <a:avLst/>
          </a:prstGeom>
          <a:noFill/>
          <a:ln w="9525">
            <a:noFill/>
            <a:miter lim="800000"/>
            <a:headEnd/>
            <a:tailEnd/>
          </a:ln>
        </p:spPr>
        <p:txBody>
          <a:bodyPr>
            <a:spAutoFit/>
          </a:bodyPr>
          <a:lstStyle/>
          <a:p>
            <a:pPr>
              <a:spcBef>
                <a:spcPct val="50000"/>
              </a:spcBef>
            </a:pPr>
            <a:r>
              <a:rPr lang="en-US" sz="4800"/>
              <a:t>S</a:t>
            </a:r>
          </a:p>
        </p:txBody>
      </p:sp>
      <p:sp>
        <p:nvSpPr>
          <p:cNvPr id="63496" name="Freeform 15"/>
          <p:cNvSpPr>
            <a:spLocks/>
          </p:cNvSpPr>
          <p:nvPr/>
        </p:nvSpPr>
        <p:spPr bwMode="auto">
          <a:xfrm>
            <a:off x="3200400" y="2501900"/>
            <a:ext cx="1447800" cy="317500"/>
          </a:xfrm>
          <a:custGeom>
            <a:avLst/>
            <a:gdLst>
              <a:gd name="T0" fmla="*/ 2147483647 w 912"/>
              <a:gd name="T1" fmla="*/ 2147483647 h 200"/>
              <a:gd name="T2" fmla="*/ 2147483647 w 912"/>
              <a:gd name="T3" fmla="*/ 2147483647 h 200"/>
              <a:gd name="T4" fmla="*/ 2147483647 w 912"/>
              <a:gd name="T5" fmla="*/ 2147483647 h 200"/>
              <a:gd name="T6" fmla="*/ 0 w 912"/>
              <a:gd name="T7" fmla="*/ 2147483647 h 200"/>
              <a:gd name="T8" fmla="*/ 0 60000 65536"/>
              <a:gd name="T9" fmla="*/ 0 60000 65536"/>
              <a:gd name="T10" fmla="*/ 0 60000 65536"/>
              <a:gd name="T11" fmla="*/ 0 60000 65536"/>
              <a:gd name="T12" fmla="*/ 0 w 912"/>
              <a:gd name="T13" fmla="*/ 0 h 200"/>
              <a:gd name="T14" fmla="*/ 912 w 912"/>
              <a:gd name="T15" fmla="*/ 200 h 200"/>
            </a:gdLst>
            <a:ahLst/>
            <a:cxnLst>
              <a:cxn ang="T8">
                <a:pos x="T0" y="T1"/>
              </a:cxn>
              <a:cxn ang="T9">
                <a:pos x="T2" y="T3"/>
              </a:cxn>
              <a:cxn ang="T10">
                <a:pos x="T4" y="T5"/>
              </a:cxn>
              <a:cxn ang="T11">
                <a:pos x="T6" y="T7"/>
              </a:cxn>
            </a:cxnLst>
            <a:rect l="T12" t="T13" r="T14" b="T15"/>
            <a:pathLst>
              <a:path w="912" h="200">
                <a:moveTo>
                  <a:pt x="912" y="8"/>
                </a:moveTo>
                <a:cubicBezTo>
                  <a:pt x="780" y="4"/>
                  <a:pt x="648" y="0"/>
                  <a:pt x="528" y="8"/>
                </a:cubicBezTo>
                <a:cubicBezTo>
                  <a:pt x="408" y="16"/>
                  <a:pt x="280" y="24"/>
                  <a:pt x="192" y="56"/>
                </a:cubicBezTo>
                <a:cubicBezTo>
                  <a:pt x="104" y="88"/>
                  <a:pt x="52" y="144"/>
                  <a:pt x="0" y="200"/>
                </a:cubicBezTo>
              </a:path>
            </a:pathLst>
          </a:custGeom>
          <a:noFill/>
          <a:ln w="38100">
            <a:solidFill>
              <a:srgbClr val="000000"/>
            </a:solidFill>
            <a:round/>
            <a:headEnd/>
            <a:tailEnd/>
          </a:ln>
        </p:spPr>
        <p:txBody>
          <a:bodyPr/>
          <a:lstStyle/>
          <a:p>
            <a:endParaRPr lang="en-US"/>
          </a:p>
        </p:txBody>
      </p:sp>
      <p:sp>
        <p:nvSpPr>
          <p:cNvPr id="63497" name="Rectangle 16"/>
          <p:cNvSpPr>
            <a:spLocks noChangeArrowheads="1"/>
          </p:cNvSpPr>
          <p:nvPr/>
        </p:nvSpPr>
        <p:spPr bwMode="auto">
          <a:xfrm>
            <a:off x="4572000" y="2514600"/>
            <a:ext cx="152400" cy="76200"/>
          </a:xfrm>
          <a:prstGeom prst="rect">
            <a:avLst/>
          </a:prstGeom>
          <a:solidFill>
            <a:srgbClr val="000000"/>
          </a:solidFill>
          <a:ln w="9525">
            <a:solidFill>
              <a:srgbClr val="000000"/>
            </a:solidFill>
            <a:miter lim="800000"/>
            <a:headEnd/>
            <a:tailEnd/>
          </a:ln>
        </p:spPr>
        <p:txBody>
          <a:bodyPr wrap="none" anchor="ctr"/>
          <a:lstStyle/>
          <a:p>
            <a:endParaRPr lang="en-US"/>
          </a:p>
        </p:txBody>
      </p:sp>
      <p:sp>
        <p:nvSpPr>
          <p:cNvPr id="63498" name="Rectangle 17"/>
          <p:cNvSpPr>
            <a:spLocks noChangeArrowheads="1"/>
          </p:cNvSpPr>
          <p:nvPr/>
        </p:nvSpPr>
        <p:spPr bwMode="auto">
          <a:xfrm>
            <a:off x="4572000" y="3962400"/>
            <a:ext cx="152400" cy="76200"/>
          </a:xfrm>
          <a:prstGeom prst="rect">
            <a:avLst/>
          </a:prstGeom>
          <a:solidFill>
            <a:srgbClr val="000000"/>
          </a:solidFill>
          <a:ln w="9525">
            <a:solidFill>
              <a:srgbClr val="000000"/>
            </a:solidFill>
            <a:miter lim="800000"/>
            <a:headEnd/>
            <a:tailEnd/>
          </a:ln>
        </p:spPr>
        <p:txBody>
          <a:bodyPr wrap="none" anchor="ctr"/>
          <a:lstStyle/>
          <a:p>
            <a:endParaRPr lang="en-US"/>
          </a:p>
        </p:txBody>
      </p:sp>
      <p:sp>
        <p:nvSpPr>
          <p:cNvPr id="63499" name="Freeform 18"/>
          <p:cNvSpPr>
            <a:spLocks/>
          </p:cNvSpPr>
          <p:nvPr/>
        </p:nvSpPr>
        <p:spPr bwMode="auto">
          <a:xfrm>
            <a:off x="3187700" y="3733800"/>
            <a:ext cx="1460500" cy="330200"/>
          </a:xfrm>
          <a:custGeom>
            <a:avLst/>
            <a:gdLst>
              <a:gd name="T0" fmla="*/ 2147483647 w 920"/>
              <a:gd name="T1" fmla="*/ 2147483647 h 208"/>
              <a:gd name="T2" fmla="*/ 2147483647 w 920"/>
              <a:gd name="T3" fmla="*/ 2147483647 h 208"/>
              <a:gd name="T4" fmla="*/ 2147483647 w 920"/>
              <a:gd name="T5" fmla="*/ 2147483647 h 208"/>
              <a:gd name="T6" fmla="*/ 2147483647 w 920"/>
              <a:gd name="T7" fmla="*/ 2147483647 h 208"/>
              <a:gd name="T8" fmla="*/ 2147483647 w 920"/>
              <a:gd name="T9" fmla="*/ 0 h 208"/>
              <a:gd name="T10" fmla="*/ 0 60000 65536"/>
              <a:gd name="T11" fmla="*/ 0 60000 65536"/>
              <a:gd name="T12" fmla="*/ 0 60000 65536"/>
              <a:gd name="T13" fmla="*/ 0 60000 65536"/>
              <a:gd name="T14" fmla="*/ 0 60000 65536"/>
              <a:gd name="T15" fmla="*/ 0 w 920"/>
              <a:gd name="T16" fmla="*/ 0 h 208"/>
              <a:gd name="T17" fmla="*/ 920 w 920"/>
              <a:gd name="T18" fmla="*/ 208 h 208"/>
            </a:gdLst>
            <a:ahLst/>
            <a:cxnLst>
              <a:cxn ang="T10">
                <a:pos x="T0" y="T1"/>
              </a:cxn>
              <a:cxn ang="T11">
                <a:pos x="T2" y="T3"/>
              </a:cxn>
              <a:cxn ang="T12">
                <a:pos x="T4" y="T5"/>
              </a:cxn>
              <a:cxn ang="T13">
                <a:pos x="T6" y="T7"/>
              </a:cxn>
              <a:cxn ang="T14">
                <a:pos x="T8" y="T9"/>
              </a:cxn>
            </a:cxnLst>
            <a:rect l="T15" t="T16" r="T17" b="T18"/>
            <a:pathLst>
              <a:path w="920" h="208">
                <a:moveTo>
                  <a:pt x="920" y="192"/>
                </a:moveTo>
                <a:cubicBezTo>
                  <a:pt x="800" y="192"/>
                  <a:pt x="680" y="192"/>
                  <a:pt x="584" y="192"/>
                </a:cubicBezTo>
                <a:cubicBezTo>
                  <a:pt x="488" y="192"/>
                  <a:pt x="432" y="208"/>
                  <a:pt x="344" y="192"/>
                </a:cubicBezTo>
                <a:cubicBezTo>
                  <a:pt x="256" y="176"/>
                  <a:pt x="112" y="128"/>
                  <a:pt x="56" y="96"/>
                </a:cubicBezTo>
                <a:cubicBezTo>
                  <a:pt x="0" y="64"/>
                  <a:pt x="4" y="32"/>
                  <a:pt x="8" y="0"/>
                </a:cubicBezTo>
              </a:path>
            </a:pathLst>
          </a:custGeom>
          <a:noFill/>
          <a:ln w="38100">
            <a:solidFill>
              <a:srgbClr val="000000"/>
            </a:solidFill>
            <a:round/>
            <a:headEnd/>
            <a:tailEnd/>
          </a:ln>
        </p:spPr>
        <p:txBody>
          <a:bodyPr/>
          <a:lstStyle/>
          <a:p>
            <a:endParaRPr lang="en-US"/>
          </a:p>
        </p:txBody>
      </p:sp>
      <p:sp>
        <p:nvSpPr>
          <p:cNvPr id="63500" name="Line 19"/>
          <p:cNvSpPr>
            <a:spLocks noChangeShapeType="1"/>
          </p:cNvSpPr>
          <p:nvPr/>
        </p:nvSpPr>
        <p:spPr bwMode="auto">
          <a:xfrm>
            <a:off x="1143000" y="3124200"/>
            <a:ext cx="457200" cy="0"/>
          </a:xfrm>
          <a:prstGeom prst="line">
            <a:avLst/>
          </a:prstGeom>
          <a:noFill/>
          <a:ln w="76200">
            <a:solidFill>
              <a:schemeClr val="tx1"/>
            </a:solidFill>
            <a:round/>
            <a:headEnd/>
            <a:tailEnd/>
          </a:ln>
        </p:spPr>
        <p:txBody>
          <a:bodyPr/>
          <a:lstStyle/>
          <a:p>
            <a:endParaRPr lang="en-US"/>
          </a:p>
        </p:txBody>
      </p:sp>
      <p:sp>
        <p:nvSpPr>
          <p:cNvPr id="63501" name="Line 20"/>
          <p:cNvSpPr>
            <a:spLocks noChangeShapeType="1"/>
          </p:cNvSpPr>
          <p:nvPr/>
        </p:nvSpPr>
        <p:spPr bwMode="auto">
          <a:xfrm>
            <a:off x="914400" y="3352800"/>
            <a:ext cx="914400" cy="0"/>
          </a:xfrm>
          <a:prstGeom prst="line">
            <a:avLst/>
          </a:prstGeom>
          <a:noFill/>
          <a:ln w="76200">
            <a:solidFill>
              <a:schemeClr val="tx1"/>
            </a:solidFill>
            <a:round/>
            <a:headEnd/>
            <a:tailEnd/>
          </a:ln>
        </p:spPr>
        <p:txBody>
          <a:bodyPr/>
          <a:lstStyle/>
          <a:p>
            <a:endParaRPr lang="en-US"/>
          </a:p>
        </p:txBody>
      </p:sp>
      <p:sp>
        <p:nvSpPr>
          <p:cNvPr id="63502" name="Oval 21"/>
          <p:cNvSpPr>
            <a:spLocks noChangeArrowheads="1"/>
          </p:cNvSpPr>
          <p:nvPr/>
        </p:nvSpPr>
        <p:spPr bwMode="auto">
          <a:xfrm>
            <a:off x="3124200" y="2743200"/>
            <a:ext cx="152400" cy="152400"/>
          </a:xfrm>
          <a:prstGeom prst="ellipse">
            <a:avLst/>
          </a:prstGeom>
          <a:solidFill>
            <a:srgbClr val="000000"/>
          </a:solidFill>
          <a:ln w="9525">
            <a:solidFill>
              <a:srgbClr val="000000"/>
            </a:solidFill>
            <a:round/>
            <a:headEnd/>
            <a:tailEnd/>
          </a:ln>
        </p:spPr>
        <p:txBody>
          <a:bodyPr wrap="none" anchor="ctr"/>
          <a:lstStyle/>
          <a:p>
            <a:endParaRPr lang="en-US"/>
          </a:p>
        </p:txBody>
      </p:sp>
      <p:sp>
        <p:nvSpPr>
          <p:cNvPr id="63503" name="Oval 22"/>
          <p:cNvSpPr>
            <a:spLocks noChangeArrowheads="1"/>
          </p:cNvSpPr>
          <p:nvPr/>
        </p:nvSpPr>
        <p:spPr bwMode="auto">
          <a:xfrm>
            <a:off x="3124200" y="3657600"/>
            <a:ext cx="152400" cy="152400"/>
          </a:xfrm>
          <a:prstGeom prst="ellipse">
            <a:avLst/>
          </a:prstGeom>
          <a:solidFill>
            <a:srgbClr val="000000"/>
          </a:solidFill>
          <a:ln w="9525">
            <a:solidFill>
              <a:srgbClr val="000000"/>
            </a:solidFill>
            <a:round/>
            <a:headEnd/>
            <a:tailEnd/>
          </a:ln>
        </p:spPr>
        <p:txBody>
          <a:bodyPr wrap="none" anchor="ctr"/>
          <a:lstStyle/>
          <a:p>
            <a:endParaRPr lang="en-US"/>
          </a:p>
        </p:txBody>
      </p:sp>
      <p:sp>
        <p:nvSpPr>
          <p:cNvPr id="63504" name="Freeform 23"/>
          <p:cNvSpPr>
            <a:spLocks/>
          </p:cNvSpPr>
          <p:nvPr/>
        </p:nvSpPr>
        <p:spPr bwMode="auto">
          <a:xfrm>
            <a:off x="1320800" y="3352800"/>
            <a:ext cx="1879600" cy="939800"/>
          </a:xfrm>
          <a:custGeom>
            <a:avLst/>
            <a:gdLst>
              <a:gd name="T0" fmla="*/ 2147483647 w 1184"/>
              <a:gd name="T1" fmla="*/ 2147483647 h 592"/>
              <a:gd name="T2" fmla="*/ 2147483647 w 1184"/>
              <a:gd name="T3" fmla="*/ 2147483647 h 592"/>
              <a:gd name="T4" fmla="*/ 2147483647 w 1184"/>
              <a:gd name="T5" fmla="*/ 2147483647 h 592"/>
              <a:gd name="T6" fmla="*/ 2147483647 w 1184"/>
              <a:gd name="T7" fmla="*/ 2147483647 h 592"/>
              <a:gd name="T8" fmla="*/ 2147483647 w 1184"/>
              <a:gd name="T9" fmla="*/ 2147483647 h 592"/>
              <a:gd name="T10" fmla="*/ 2147483647 w 1184"/>
              <a:gd name="T11" fmla="*/ 0 h 592"/>
              <a:gd name="T12" fmla="*/ 0 60000 65536"/>
              <a:gd name="T13" fmla="*/ 0 60000 65536"/>
              <a:gd name="T14" fmla="*/ 0 60000 65536"/>
              <a:gd name="T15" fmla="*/ 0 60000 65536"/>
              <a:gd name="T16" fmla="*/ 0 60000 65536"/>
              <a:gd name="T17" fmla="*/ 0 60000 65536"/>
              <a:gd name="T18" fmla="*/ 0 w 1184"/>
              <a:gd name="T19" fmla="*/ 0 h 592"/>
              <a:gd name="T20" fmla="*/ 1184 w 1184"/>
              <a:gd name="T21" fmla="*/ 592 h 592"/>
            </a:gdLst>
            <a:ahLst/>
            <a:cxnLst>
              <a:cxn ang="T12">
                <a:pos x="T0" y="T1"/>
              </a:cxn>
              <a:cxn ang="T13">
                <a:pos x="T2" y="T3"/>
              </a:cxn>
              <a:cxn ang="T14">
                <a:pos x="T4" y="T5"/>
              </a:cxn>
              <a:cxn ang="T15">
                <a:pos x="T6" y="T7"/>
              </a:cxn>
              <a:cxn ang="T16">
                <a:pos x="T8" y="T9"/>
              </a:cxn>
              <a:cxn ang="T17">
                <a:pos x="T10" y="T11"/>
              </a:cxn>
            </a:cxnLst>
            <a:rect l="T18" t="T19" r="T20" b="T21"/>
            <a:pathLst>
              <a:path w="1184" h="592">
                <a:moveTo>
                  <a:pt x="1184" y="240"/>
                </a:moveTo>
                <a:cubicBezTo>
                  <a:pt x="1144" y="308"/>
                  <a:pt x="1104" y="376"/>
                  <a:pt x="992" y="432"/>
                </a:cubicBezTo>
                <a:cubicBezTo>
                  <a:pt x="880" y="488"/>
                  <a:pt x="664" y="560"/>
                  <a:pt x="512" y="576"/>
                </a:cubicBezTo>
                <a:cubicBezTo>
                  <a:pt x="360" y="592"/>
                  <a:pt x="160" y="592"/>
                  <a:pt x="80" y="528"/>
                </a:cubicBezTo>
                <a:cubicBezTo>
                  <a:pt x="0" y="464"/>
                  <a:pt x="40" y="280"/>
                  <a:pt x="32" y="192"/>
                </a:cubicBezTo>
                <a:cubicBezTo>
                  <a:pt x="24" y="104"/>
                  <a:pt x="28" y="52"/>
                  <a:pt x="32" y="0"/>
                </a:cubicBezTo>
              </a:path>
            </a:pathLst>
          </a:custGeom>
          <a:noFill/>
          <a:ln w="38100">
            <a:solidFill>
              <a:srgbClr val="000000"/>
            </a:solidFill>
            <a:round/>
            <a:headEnd/>
            <a:tailEnd/>
          </a:ln>
        </p:spPr>
        <p:txBody>
          <a:bodyPr/>
          <a:lstStyle/>
          <a:p>
            <a:endParaRPr lang="en-US"/>
          </a:p>
        </p:txBody>
      </p:sp>
      <p:sp>
        <p:nvSpPr>
          <p:cNvPr id="63505" name="Freeform 25"/>
          <p:cNvSpPr>
            <a:spLocks/>
          </p:cNvSpPr>
          <p:nvPr/>
        </p:nvSpPr>
        <p:spPr bwMode="auto">
          <a:xfrm>
            <a:off x="2667000" y="2362200"/>
            <a:ext cx="533400" cy="457200"/>
          </a:xfrm>
          <a:custGeom>
            <a:avLst/>
            <a:gdLst>
              <a:gd name="T0" fmla="*/ 2147483647 w 336"/>
              <a:gd name="T1" fmla="*/ 2147483647 h 288"/>
              <a:gd name="T2" fmla="*/ 2147483647 w 336"/>
              <a:gd name="T3" fmla="*/ 2147483647 h 288"/>
              <a:gd name="T4" fmla="*/ 0 w 336"/>
              <a:gd name="T5" fmla="*/ 0 h 288"/>
              <a:gd name="T6" fmla="*/ 0 60000 65536"/>
              <a:gd name="T7" fmla="*/ 0 60000 65536"/>
              <a:gd name="T8" fmla="*/ 0 60000 65536"/>
              <a:gd name="T9" fmla="*/ 0 w 336"/>
              <a:gd name="T10" fmla="*/ 0 h 288"/>
              <a:gd name="T11" fmla="*/ 336 w 336"/>
              <a:gd name="T12" fmla="*/ 288 h 288"/>
            </a:gdLst>
            <a:ahLst/>
            <a:cxnLst>
              <a:cxn ang="T6">
                <a:pos x="T0" y="T1"/>
              </a:cxn>
              <a:cxn ang="T7">
                <a:pos x="T2" y="T3"/>
              </a:cxn>
              <a:cxn ang="T8">
                <a:pos x="T4" y="T5"/>
              </a:cxn>
            </a:cxnLst>
            <a:rect l="T9" t="T10" r="T11" b="T12"/>
            <a:pathLst>
              <a:path w="336" h="288">
                <a:moveTo>
                  <a:pt x="336" y="288"/>
                </a:moveTo>
                <a:cubicBezTo>
                  <a:pt x="292" y="240"/>
                  <a:pt x="248" y="192"/>
                  <a:pt x="192" y="144"/>
                </a:cubicBezTo>
                <a:cubicBezTo>
                  <a:pt x="136" y="96"/>
                  <a:pt x="68" y="48"/>
                  <a:pt x="0" y="0"/>
                </a:cubicBezTo>
              </a:path>
            </a:pathLst>
          </a:custGeom>
          <a:noFill/>
          <a:ln w="38100">
            <a:solidFill>
              <a:srgbClr val="000000"/>
            </a:solidFill>
            <a:round/>
            <a:headEnd/>
            <a:tailEnd/>
          </a:ln>
        </p:spPr>
        <p:txBody>
          <a:bodyPr/>
          <a:lstStyle/>
          <a:p>
            <a:endParaRPr lang="en-US"/>
          </a:p>
        </p:txBody>
      </p:sp>
      <p:sp>
        <p:nvSpPr>
          <p:cNvPr id="63506" name="Oval 26"/>
          <p:cNvSpPr>
            <a:spLocks noChangeArrowheads="1"/>
          </p:cNvSpPr>
          <p:nvPr/>
        </p:nvSpPr>
        <p:spPr bwMode="auto">
          <a:xfrm>
            <a:off x="2590800" y="2286000"/>
            <a:ext cx="152400" cy="152400"/>
          </a:xfrm>
          <a:prstGeom prst="ellipse">
            <a:avLst/>
          </a:prstGeom>
          <a:solidFill>
            <a:srgbClr val="000000"/>
          </a:solidFill>
          <a:ln w="9525">
            <a:solidFill>
              <a:srgbClr val="000000"/>
            </a:solidFill>
            <a:round/>
            <a:headEnd/>
            <a:tailEnd/>
          </a:ln>
        </p:spPr>
        <p:txBody>
          <a:bodyPr wrap="none" anchor="ctr"/>
          <a:lstStyle/>
          <a:p>
            <a:endParaRPr lang="en-US"/>
          </a:p>
        </p:txBody>
      </p:sp>
      <p:sp>
        <p:nvSpPr>
          <p:cNvPr id="63507" name="Oval 27"/>
          <p:cNvSpPr>
            <a:spLocks noChangeArrowheads="1"/>
          </p:cNvSpPr>
          <p:nvPr/>
        </p:nvSpPr>
        <p:spPr bwMode="auto">
          <a:xfrm>
            <a:off x="1981200" y="2286000"/>
            <a:ext cx="152400" cy="152400"/>
          </a:xfrm>
          <a:prstGeom prst="ellipse">
            <a:avLst/>
          </a:prstGeom>
          <a:solidFill>
            <a:srgbClr val="000000"/>
          </a:solidFill>
          <a:ln w="9525">
            <a:solidFill>
              <a:srgbClr val="000000"/>
            </a:solidFill>
            <a:round/>
            <a:headEnd/>
            <a:tailEnd/>
          </a:ln>
        </p:spPr>
        <p:txBody>
          <a:bodyPr wrap="none" anchor="ctr"/>
          <a:lstStyle/>
          <a:p>
            <a:endParaRPr lang="en-US"/>
          </a:p>
        </p:txBody>
      </p:sp>
      <p:sp>
        <p:nvSpPr>
          <p:cNvPr id="90140" name="Line 28"/>
          <p:cNvSpPr>
            <a:spLocks noChangeShapeType="1"/>
          </p:cNvSpPr>
          <p:nvPr/>
        </p:nvSpPr>
        <p:spPr bwMode="auto">
          <a:xfrm flipH="1" flipV="1">
            <a:off x="2133600" y="2057400"/>
            <a:ext cx="533400" cy="304800"/>
          </a:xfrm>
          <a:prstGeom prst="line">
            <a:avLst/>
          </a:prstGeom>
          <a:noFill/>
          <a:ln w="38100">
            <a:solidFill>
              <a:srgbClr val="000000"/>
            </a:solidFill>
            <a:round/>
            <a:headEnd/>
            <a:tailEnd/>
          </a:ln>
        </p:spPr>
        <p:txBody>
          <a:bodyPr/>
          <a:lstStyle/>
          <a:p>
            <a:endParaRPr lang="en-US"/>
          </a:p>
        </p:txBody>
      </p:sp>
      <p:sp>
        <p:nvSpPr>
          <p:cNvPr id="63509" name="Freeform 29"/>
          <p:cNvSpPr>
            <a:spLocks/>
          </p:cNvSpPr>
          <p:nvPr/>
        </p:nvSpPr>
        <p:spPr bwMode="auto">
          <a:xfrm>
            <a:off x="1371600" y="2349500"/>
            <a:ext cx="685800" cy="698500"/>
          </a:xfrm>
          <a:custGeom>
            <a:avLst/>
            <a:gdLst>
              <a:gd name="T0" fmla="*/ 2147483647 w 432"/>
              <a:gd name="T1" fmla="*/ 2147483647 h 440"/>
              <a:gd name="T2" fmla="*/ 2147483647 w 432"/>
              <a:gd name="T3" fmla="*/ 2147483647 h 440"/>
              <a:gd name="T4" fmla="*/ 2147483647 w 432"/>
              <a:gd name="T5" fmla="*/ 2147483647 h 440"/>
              <a:gd name="T6" fmla="*/ 2147483647 w 432"/>
              <a:gd name="T7" fmla="*/ 2147483647 h 440"/>
              <a:gd name="T8" fmla="*/ 0 w 432"/>
              <a:gd name="T9" fmla="*/ 2147483647 h 440"/>
              <a:gd name="T10" fmla="*/ 0 60000 65536"/>
              <a:gd name="T11" fmla="*/ 0 60000 65536"/>
              <a:gd name="T12" fmla="*/ 0 60000 65536"/>
              <a:gd name="T13" fmla="*/ 0 60000 65536"/>
              <a:gd name="T14" fmla="*/ 0 60000 65536"/>
              <a:gd name="T15" fmla="*/ 0 w 432"/>
              <a:gd name="T16" fmla="*/ 0 h 440"/>
              <a:gd name="T17" fmla="*/ 432 w 432"/>
              <a:gd name="T18" fmla="*/ 440 h 440"/>
            </a:gdLst>
            <a:ahLst/>
            <a:cxnLst>
              <a:cxn ang="T10">
                <a:pos x="T0" y="T1"/>
              </a:cxn>
              <a:cxn ang="T11">
                <a:pos x="T2" y="T3"/>
              </a:cxn>
              <a:cxn ang="T12">
                <a:pos x="T4" y="T5"/>
              </a:cxn>
              <a:cxn ang="T13">
                <a:pos x="T6" y="T7"/>
              </a:cxn>
              <a:cxn ang="T14">
                <a:pos x="T8" y="T9"/>
              </a:cxn>
            </a:cxnLst>
            <a:rect l="T15" t="T16" r="T17" b="T18"/>
            <a:pathLst>
              <a:path w="432" h="440">
                <a:moveTo>
                  <a:pt x="432" y="8"/>
                </a:moveTo>
                <a:cubicBezTo>
                  <a:pt x="364" y="4"/>
                  <a:pt x="296" y="0"/>
                  <a:pt x="240" y="8"/>
                </a:cubicBezTo>
                <a:cubicBezTo>
                  <a:pt x="184" y="16"/>
                  <a:pt x="128" y="16"/>
                  <a:pt x="96" y="56"/>
                </a:cubicBezTo>
                <a:cubicBezTo>
                  <a:pt x="64" y="96"/>
                  <a:pt x="64" y="184"/>
                  <a:pt x="48" y="248"/>
                </a:cubicBezTo>
                <a:cubicBezTo>
                  <a:pt x="32" y="312"/>
                  <a:pt x="16" y="376"/>
                  <a:pt x="0" y="440"/>
                </a:cubicBezTo>
              </a:path>
            </a:pathLst>
          </a:custGeom>
          <a:noFill/>
          <a:ln w="38100">
            <a:solidFill>
              <a:srgbClr val="000000"/>
            </a:solidFill>
            <a:round/>
            <a:headEnd/>
            <a:tailEnd/>
          </a:ln>
        </p:spPr>
        <p:txBody>
          <a:bodyPr/>
          <a:lstStyle/>
          <a:p>
            <a:endParaRPr lang="en-US"/>
          </a:p>
        </p:txBody>
      </p:sp>
      <p:sp>
        <p:nvSpPr>
          <p:cNvPr id="90142" name="Line 30"/>
          <p:cNvSpPr>
            <a:spLocks noChangeShapeType="1"/>
          </p:cNvSpPr>
          <p:nvPr/>
        </p:nvSpPr>
        <p:spPr bwMode="auto">
          <a:xfrm flipH="1">
            <a:off x="2057400" y="2362200"/>
            <a:ext cx="609600" cy="0"/>
          </a:xfrm>
          <a:prstGeom prst="line">
            <a:avLst/>
          </a:prstGeom>
          <a:noFill/>
          <a:ln w="38100">
            <a:solidFill>
              <a:srgbClr val="000000"/>
            </a:solidFill>
            <a:round/>
            <a:headEnd/>
            <a:tailEnd/>
          </a:ln>
        </p:spPr>
        <p:txBody>
          <a:bodyPr/>
          <a:lstStyle/>
          <a:p>
            <a:endParaRPr lang="en-US"/>
          </a:p>
        </p:txBody>
      </p:sp>
      <p:grpSp>
        <p:nvGrpSpPr>
          <p:cNvPr id="2" name="Group 34"/>
          <p:cNvGrpSpPr>
            <a:grpSpLocks/>
          </p:cNvGrpSpPr>
          <p:nvPr/>
        </p:nvGrpSpPr>
        <p:grpSpPr bwMode="auto">
          <a:xfrm>
            <a:off x="3962400" y="2590800"/>
            <a:ext cx="1371600" cy="1371600"/>
            <a:chOff x="3936" y="1632"/>
            <a:chExt cx="816" cy="864"/>
          </a:xfrm>
        </p:grpSpPr>
        <p:sp>
          <p:nvSpPr>
            <p:cNvPr id="63542" name="AutoShape 32"/>
            <p:cNvSpPr>
              <a:spLocks noChangeArrowheads="1"/>
            </p:cNvSpPr>
            <p:nvPr/>
          </p:nvSpPr>
          <p:spPr bwMode="auto">
            <a:xfrm>
              <a:off x="3936" y="1632"/>
              <a:ext cx="816" cy="76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06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rgbClr val="FF3300"/>
            </a:solidFill>
            <a:ln w="9525">
              <a:solidFill>
                <a:schemeClr val="tx1"/>
              </a:solidFill>
              <a:miter lim="800000"/>
              <a:headEnd/>
              <a:tailEnd/>
            </a:ln>
          </p:spPr>
          <p:txBody>
            <a:bodyPr wrap="none" anchor="ctr"/>
            <a:lstStyle/>
            <a:p>
              <a:endParaRPr lang="en-US"/>
            </a:p>
          </p:txBody>
        </p:sp>
        <p:sp>
          <p:nvSpPr>
            <p:cNvPr id="63543" name="AutoShape 33"/>
            <p:cNvSpPr>
              <a:spLocks noChangeArrowheads="1"/>
            </p:cNvSpPr>
            <p:nvPr/>
          </p:nvSpPr>
          <p:spPr bwMode="auto">
            <a:xfrm rot="10800000">
              <a:off x="3936" y="1728"/>
              <a:ext cx="816" cy="76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06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rgbClr val="969696"/>
            </a:solidFill>
            <a:ln w="9525">
              <a:solidFill>
                <a:schemeClr val="tx1"/>
              </a:solidFill>
              <a:miter lim="800000"/>
              <a:headEnd/>
              <a:tailEnd/>
            </a:ln>
          </p:spPr>
          <p:txBody>
            <a:bodyPr wrap="none" anchor="ctr"/>
            <a:lstStyle/>
            <a:p>
              <a:endParaRPr lang="en-US"/>
            </a:p>
          </p:txBody>
        </p:sp>
      </p:grpSp>
      <p:sp>
        <p:nvSpPr>
          <p:cNvPr id="90148" name="AutoShape 36"/>
          <p:cNvSpPr>
            <a:spLocks noChangeArrowheads="1"/>
          </p:cNvSpPr>
          <p:nvPr/>
        </p:nvSpPr>
        <p:spPr bwMode="auto">
          <a:xfrm rot="5400000">
            <a:off x="4038600" y="2667000"/>
            <a:ext cx="1371600" cy="12192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rgbClr val="FF3300"/>
          </a:solidFill>
          <a:ln w="9525">
            <a:solidFill>
              <a:schemeClr val="tx1"/>
            </a:solidFill>
            <a:miter lim="800000"/>
            <a:headEnd/>
            <a:tailEnd/>
          </a:ln>
        </p:spPr>
        <p:txBody>
          <a:bodyPr wrap="none" anchor="ctr"/>
          <a:lstStyle/>
          <a:p>
            <a:endParaRPr lang="en-US"/>
          </a:p>
        </p:txBody>
      </p:sp>
      <p:sp>
        <p:nvSpPr>
          <p:cNvPr id="90149" name="AutoShape 37"/>
          <p:cNvSpPr>
            <a:spLocks noChangeArrowheads="1"/>
          </p:cNvSpPr>
          <p:nvPr/>
        </p:nvSpPr>
        <p:spPr bwMode="auto">
          <a:xfrm rot="-5400000">
            <a:off x="3886200" y="2667000"/>
            <a:ext cx="1371600" cy="12192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rgbClr val="969696"/>
          </a:solidFill>
          <a:ln w="9525">
            <a:solidFill>
              <a:schemeClr val="tx1"/>
            </a:solidFill>
            <a:miter lim="800000"/>
            <a:headEnd/>
            <a:tailEnd/>
          </a:ln>
        </p:spPr>
        <p:txBody>
          <a:bodyPr wrap="none" anchor="ctr"/>
          <a:lstStyle/>
          <a:p>
            <a:endParaRPr lang="en-US"/>
          </a:p>
        </p:txBody>
      </p:sp>
      <p:grpSp>
        <p:nvGrpSpPr>
          <p:cNvPr id="3" name="Group 41"/>
          <p:cNvGrpSpPr>
            <a:grpSpLocks/>
          </p:cNvGrpSpPr>
          <p:nvPr/>
        </p:nvGrpSpPr>
        <p:grpSpPr bwMode="auto">
          <a:xfrm>
            <a:off x="3962400" y="2590800"/>
            <a:ext cx="1371600" cy="1371600"/>
            <a:chOff x="3792" y="2304"/>
            <a:chExt cx="864" cy="816"/>
          </a:xfrm>
        </p:grpSpPr>
        <p:sp>
          <p:nvSpPr>
            <p:cNvPr id="63540" name="AutoShape 39"/>
            <p:cNvSpPr>
              <a:spLocks noChangeArrowheads="1"/>
            </p:cNvSpPr>
            <p:nvPr/>
          </p:nvSpPr>
          <p:spPr bwMode="auto">
            <a:xfrm rot="5400000">
              <a:off x="3864" y="2328"/>
              <a:ext cx="816" cy="76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06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chemeClr val="bg1"/>
            </a:solidFill>
            <a:ln w="9525">
              <a:solidFill>
                <a:schemeClr val="tx1"/>
              </a:solidFill>
              <a:miter lim="800000"/>
              <a:headEnd/>
              <a:tailEnd/>
            </a:ln>
          </p:spPr>
          <p:txBody>
            <a:bodyPr wrap="none" anchor="ctr"/>
            <a:lstStyle/>
            <a:p>
              <a:endParaRPr lang="en-US"/>
            </a:p>
          </p:txBody>
        </p:sp>
        <p:sp>
          <p:nvSpPr>
            <p:cNvPr id="63541" name="AutoShape 40"/>
            <p:cNvSpPr>
              <a:spLocks noChangeArrowheads="1"/>
            </p:cNvSpPr>
            <p:nvPr/>
          </p:nvSpPr>
          <p:spPr bwMode="auto">
            <a:xfrm rot="-5400000">
              <a:off x="3768" y="2328"/>
              <a:ext cx="816" cy="76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06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chemeClr val="bg1"/>
            </a:solidFill>
            <a:ln w="9525">
              <a:solidFill>
                <a:schemeClr val="tx1"/>
              </a:solidFill>
              <a:miter lim="800000"/>
              <a:headEnd/>
              <a:tailEnd/>
            </a:ln>
          </p:spPr>
          <p:txBody>
            <a:bodyPr wrap="none" anchor="ctr"/>
            <a:lstStyle/>
            <a:p>
              <a:endParaRPr lang="en-US"/>
            </a:p>
          </p:txBody>
        </p:sp>
      </p:grpSp>
      <p:grpSp>
        <p:nvGrpSpPr>
          <p:cNvPr id="4" name="Group 52"/>
          <p:cNvGrpSpPr>
            <a:grpSpLocks/>
          </p:cNvGrpSpPr>
          <p:nvPr/>
        </p:nvGrpSpPr>
        <p:grpSpPr bwMode="auto">
          <a:xfrm>
            <a:off x="3962400" y="2590800"/>
            <a:ext cx="1371600" cy="1371600"/>
            <a:chOff x="3936" y="1632"/>
            <a:chExt cx="816" cy="864"/>
          </a:xfrm>
        </p:grpSpPr>
        <p:sp>
          <p:nvSpPr>
            <p:cNvPr id="63538" name="AutoShape 53"/>
            <p:cNvSpPr>
              <a:spLocks noChangeArrowheads="1"/>
            </p:cNvSpPr>
            <p:nvPr/>
          </p:nvSpPr>
          <p:spPr bwMode="auto">
            <a:xfrm>
              <a:off x="3936" y="1632"/>
              <a:ext cx="816" cy="76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06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rgbClr val="FF3300"/>
            </a:solidFill>
            <a:ln w="9525">
              <a:solidFill>
                <a:schemeClr val="tx1"/>
              </a:solidFill>
              <a:miter lim="800000"/>
              <a:headEnd/>
              <a:tailEnd/>
            </a:ln>
          </p:spPr>
          <p:txBody>
            <a:bodyPr wrap="none" anchor="ctr"/>
            <a:lstStyle/>
            <a:p>
              <a:endParaRPr lang="en-US"/>
            </a:p>
          </p:txBody>
        </p:sp>
        <p:sp>
          <p:nvSpPr>
            <p:cNvPr id="63539" name="AutoShape 54"/>
            <p:cNvSpPr>
              <a:spLocks noChangeArrowheads="1"/>
            </p:cNvSpPr>
            <p:nvPr/>
          </p:nvSpPr>
          <p:spPr bwMode="auto">
            <a:xfrm rot="10800000">
              <a:off x="3936" y="1728"/>
              <a:ext cx="816" cy="76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06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rgbClr val="969696"/>
            </a:solidFill>
            <a:ln w="9525">
              <a:solidFill>
                <a:schemeClr val="tx1"/>
              </a:solidFill>
              <a:miter lim="800000"/>
              <a:headEnd/>
              <a:tailEnd/>
            </a:ln>
          </p:spPr>
          <p:txBody>
            <a:bodyPr wrap="none" anchor="ctr"/>
            <a:lstStyle/>
            <a:p>
              <a:endParaRPr lang="en-US"/>
            </a:p>
          </p:txBody>
        </p:sp>
      </p:grpSp>
      <p:sp>
        <p:nvSpPr>
          <p:cNvPr id="90167" name="AutoShape 55"/>
          <p:cNvSpPr>
            <a:spLocks noChangeArrowheads="1"/>
          </p:cNvSpPr>
          <p:nvPr/>
        </p:nvSpPr>
        <p:spPr bwMode="auto">
          <a:xfrm>
            <a:off x="3962400" y="2590800"/>
            <a:ext cx="1371600" cy="12192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chemeClr val="bg1"/>
          </a:solidFill>
          <a:ln w="9525">
            <a:solidFill>
              <a:schemeClr val="tx1"/>
            </a:solidFill>
            <a:miter lim="800000"/>
            <a:headEnd/>
            <a:tailEnd/>
          </a:ln>
        </p:spPr>
        <p:txBody>
          <a:bodyPr wrap="none" anchor="ctr"/>
          <a:lstStyle/>
          <a:p>
            <a:endParaRPr lang="en-US"/>
          </a:p>
        </p:txBody>
      </p:sp>
      <p:sp>
        <p:nvSpPr>
          <p:cNvPr id="90168" name="AutoShape 56"/>
          <p:cNvSpPr>
            <a:spLocks noChangeArrowheads="1"/>
          </p:cNvSpPr>
          <p:nvPr/>
        </p:nvSpPr>
        <p:spPr bwMode="auto">
          <a:xfrm rot="10800000">
            <a:off x="3962400" y="2743200"/>
            <a:ext cx="1371600" cy="12192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chemeClr val="bg1"/>
          </a:solidFill>
          <a:ln w="9525">
            <a:solidFill>
              <a:schemeClr val="tx1"/>
            </a:solidFill>
            <a:miter lim="800000"/>
            <a:headEnd/>
            <a:tailEnd/>
          </a:ln>
        </p:spPr>
        <p:txBody>
          <a:bodyPr wrap="none" anchor="ctr"/>
          <a:lstStyle/>
          <a:p>
            <a:endParaRPr lang="en-US"/>
          </a:p>
        </p:txBody>
      </p:sp>
      <p:sp>
        <p:nvSpPr>
          <p:cNvPr id="90170" name="AutoShape 58"/>
          <p:cNvSpPr>
            <a:spLocks noChangeArrowheads="1"/>
          </p:cNvSpPr>
          <p:nvPr/>
        </p:nvSpPr>
        <p:spPr bwMode="auto">
          <a:xfrm rot="5400000">
            <a:off x="4038600" y="2667000"/>
            <a:ext cx="1371600" cy="12192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rgbClr val="FF3300"/>
          </a:solidFill>
          <a:ln w="9525">
            <a:solidFill>
              <a:schemeClr val="tx1"/>
            </a:solidFill>
            <a:miter lim="800000"/>
            <a:headEnd/>
            <a:tailEnd/>
          </a:ln>
        </p:spPr>
        <p:txBody>
          <a:bodyPr wrap="none" anchor="ctr"/>
          <a:lstStyle/>
          <a:p>
            <a:endParaRPr lang="en-US"/>
          </a:p>
        </p:txBody>
      </p:sp>
      <p:sp>
        <p:nvSpPr>
          <p:cNvPr id="90171" name="AutoShape 59"/>
          <p:cNvSpPr>
            <a:spLocks noChangeArrowheads="1"/>
          </p:cNvSpPr>
          <p:nvPr/>
        </p:nvSpPr>
        <p:spPr bwMode="auto">
          <a:xfrm rot="-5400000">
            <a:off x="3886200" y="2667000"/>
            <a:ext cx="1371600" cy="12192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rgbClr val="969696"/>
          </a:solidFill>
          <a:ln w="9525">
            <a:solidFill>
              <a:schemeClr val="tx1"/>
            </a:solidFill>
            <a:miter lim="800000"/>
            <a:headEnd/>
            <a:tailEnd/>
          </a:ln>
        </p:spPr>
        <p:txBody>
          <a:bodyPr wrap="none" anchor="ctr"/>
          <a:lstStyle/>
          <a:p>
            <a:endParaRPr lang="en-US"/>
          </a:p>
        </p:txBody>
      </p:sp>
      <p:grpSp>
        <p:nvGrpSpPr>
          <p:cNvPr id="5" name="Group 60"/>
          <p:cNvGrpSpPr>
            <a:grpSpLocks/>
          </p:cNvGrpSpPr>
          <p:nvPr/>
        </p:nvGrpSpPr>
        <p:grpSpPr bwMode="auto">
          <a:xfrm>
            <a:off x="3962400" y="2590800"/>
            <a:ext cx="1371600" cy="1371600"/>
            <a:chOff x="3792" y="2304"/>
            <a:chExt cx="864" cy="816"/>
          </a:xfrm>
        </p:grpSpPr>
        <p:sp>
          <p:nvSpPr>
            <p:cNvPr id="63536" name="AutoShape 61"/>
            <p:cNvSpPr>
              <a:spLocks noChangeArrowheads="1"/>
            </p:cNvSpPr>
            <p:nvPr/>
          </p:nvSpPr>
          <p:spPr bwMode="auto">
            <a:xfrm rot="5400000">
              <a:off x="3864" y="2328"/>
              <a:ext cx="816" cy="76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06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chemeClr val="bg1"/>
            </a:solidFill>
            <a:ln w="9525">
              <a:solidFill>
                <a:schemeClr val="tx1"/>
              </a:solidFill>
              <a:miter lim="800000"/>
              <a:headEnd/>
              <a:tailEnd/>
            </a:ln>
          </p:spPr>
          <p:txBody>
            <a:bodyPr wrap="none" anchor="ctr"/>
            <a:lstStyle/>
            <a:p>
              <a:endParaRPr lang="en-US"/>
            </a:p>
          </p:txBody>
        </p:sp>
        <p:sp>
          <p:nvSpPr>
            <p:cNvPr id="63537" name="AutoShape 62"/>
            <p:cNvSpPr>
              <a:spLocks noChangeArrowheads="1"/>
            </p:cNvSpPr>
            <p:nvPr/>
          </p:nvSpPr>
          <p:spPr bwMode="auto">
            <a:xfrm rot="-5400000">
              <a:off x="3768" y="2328"/>
              <a:ext cx="816" cy="76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06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chemeClr val="bg1"/>
            </a:solidFill>
            <a:ln w="9525">
              <a:solidFill>
                <a:schemeClr val="tx1"/>
              </a:solidFill>
              <a:miter lim="800000"/>
              <a:headEnd/>
              <a:tailEnd/>
            </a:ln>
          </p:spPr>
          <p:txBody>
            <a:bodyPr wrap="none" anchor="ctr"/>
            <a:lstStyle/>
            <a:p>
              <a:endParaRPr lang="en-US"/>
            </a:p>
          </p:txBody>
        </p:sp>
      </p:grpSp>
      <p:sp>
        <p:nvSpPr>
          <p:cNvPr id="90175" name="AutoShape 63"/>
          <p:cNvSpPr>
            <a:spLocks noChangeArrowheads="1"/>
          </p:cNvSpPr>
          <p:nvPr/>
        </p:nvSpPr>
        <p:spPr bwMode="auto">
          <a:xfrm>
            <a:off x="3962400" y="2590800"/>
            <a:ext cx="1371600" cy="12192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chemeClr val="bg1"/>
          </a:solidFill>
          <a:ln w="9525">
            <a:solidFill>
              <a:schemeClr val="tx1"/>
            </a:solidFill>
            <a:miter lim="800000"/>
            <a:headEnd/>
            <a:tailEnd/>
          </a:ln>
        </p:spPr>
        <p:txBody>
          <a:bodyPr wrap="none" anchor="ctr"/>
          <a:lstStyle/>
          <a:p>
            <a:endParaRPr lang="en-US"/>
          </a:p>
        </p:txBody>
      </p:sp>
      <p:sp>
        <p:nvSpPr>
          <p:cNvPr id="90176" name="AutoShape 64"/>
          <p:cNvSpPr>
            <a:spLocks noChangeArrowheads="1"/>
          </p:cNvSpPr>
          <p:nvPr/>
        </p:nvSpPr>
        <p:spPr bwMode="auto">
          <a:xfrm rot="10800000">
            <a:off x="3962400" y="2743200"/>
            <a:ext cx="1371600" cy="12192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chemeClr val="bg1"/>
          </a:solidFill>
          <a:ln w="9525">
            <a:solidFill>
              <a:schemeClr val="tx1"/>
            </a:solidFill>
            <a:miter lim="800000"/>
            <a:headEnd/>
            <a:tailEnd/>
          </a:ln>
        </p:spPr>
        <p:txBody>
          <a:bodyPr wrap="none" anchor="ctr"/>
          <a:lstStyle/>
          <a:p>
            <a:endParaRPr lang="en-US"/>
          </a:p>
        </p:txBody>
      </p:sp>
      <p:sp>
        <p:nvSpPr>
          <p:cNvPr id="63523" name="Text Box 65"/>
          <p:cNvSpPr txBox="1">
            <a:spLocks noChangeArrowheads="1"/>
          </p:cNvSpPr>
          <p:nvPr/>
        </p:nvSpPr>
        <p:spPr bwMode="auto">
          <a:xfrm>
            <a:off x="1066800" y="533400"/>
            <a:ext cx="2286000" cy="366713"/>
          </a:xfrm>
          <a:prstGeom prst="rect">
            <a:avLst/>
          </a:prstGeom>
          <a:noFill/>
          <a:ln w="9525">
            <a:noFill/>
            <a:miter lim="800000"/>
            <a:headEnd/>
            <a:tailEnd/>
          </a:ln>
        </p:spPr>
        <p:txBody>
          <a:bodyPr>
            <a:spAutoFit/>
          </a:bodyPr>
          <a:lstStyle/>
          <a:p>
            <a:pPr>
              <a:spcBef>
                <a:spcPct val="50000"/>
              </a:spcBef>
            </a:pPr>
            <a:r>
              <a:rPr lang="en-US"/>
              <a:t>Permanent Magnet</a:t>
            </a:r>
          </a:p>
        </p:txBody>
      </p:sp>
      <p:sp>
        <p:nvSpPr>
          <p:cNvPr id="63524" name="Line 66"/>
          <p:cNvSpPr>
            <a:spLocks noChangeShapeType="1"/>
          </p:cNvSpPr>
          <p:nvPr/>
        </p:nvSpPr>
        <p:spPr bwMode="auto">
          <a:xfrm>
            <a:off x="3124200" y="762000"/>
            <a:ext cx="1143000" cy="762000"/>
          </a:xfrm>
          <a:prstGeom prst="line">
            <a:avLst/>
          </a:prstGeom>
          <a:noFill/>
          <a:ln w="9525">
            <a:solidFill>
              <a:schemeClr val="tx1"/>
            </a:solidFill>
            <a:round/>
            <a:headEnd/>
            <a:tailEnd type="triangle" w="med" len="med"/>
          </a:ln>
        </p:spPr>
        <p:txBody>
          <a:bodyPr/>
          <a:lstStyle/>
          <a:p>
            <a:endParaRPr lang="en-US"/>
          </a:p>
        </p:txBody>
      </p:sp>
      <p:sp>
        <p:nvSpPr>
          <p:cNvPr id="63525" name="Freeform 67"/>
          <p:cNvSpPr>
            <a:spLocks/>
          </p:cNvSpPr>
          <p:nvPr/>
        </p:nvSpPr>
        <p:spPr bwMode="auto">
          <a:xfrm>
            <a:off x="215900" y="838200"/>
            <a:ext cx="4051300" cy="4432300"/>
          </a:xfrm>
          <a:custGeom>
            <a:avLst/>
            <a:gdLst>
              <a:gd name="T0" fmla="*/ 2147483647 w 2552"/>
              <a:gd name="T1" fmla="*/ 0 h 2792"/>
              <a:gd name="T2" fmla="*/ 2147483647 w 2552"/>
              <a:gd name="T3" fmla="*/ 2147483647 h 2792"/>
              <a:gd name="T4" fmla="*/ 2147483647 w 2552"/>
              <a:gd name="T5" fmla="*/ 2147483647 h 2792"/>
              <a:gd name="T6" fmla="*/ 2147483647 w 2552"/>
              <a:gd name="T7" fmla="*/ 2147483647 h 2792"/>
              <a:gd name="T8" fmla="*/ 2147483647 w 2552"/>
              <a:gd name="T9" fmla="*/ 2147483647 h 2792"/>
              <a:gd name="T10" fmla="*/ 2147483647 w 2552"/>
              <a:gd name="T11" fmla="*/ 2147483647 h 2792"/>
              <a:gd name="T12" fmla="*/ 2147483647 w 2552"/>
              <a:gd name="T13" fmla="*/ 2147483647 h 2792"/>
              <a:gd name="T14" fmla="*/ 0 60000 65536"/>
              <a:gd name="T15" fmla="*/ 0 60000 65536"/>
              <a:gd name="T16" fmla="*/ 0 60000 65536"/>
              <a:gd name="T17" fmla="*/ 0 60000 65536"/>
              <a:gd name="T18" fmla="*/ 0 60000 65536"/>
              <a:gd name="T19" fmla="*/ 0 60000 65536"/>
              <a:gd name="T20" fmla="*/ 0 60000 65536"/>
              <a:gd name="T21" fmla="*/ 0 w 2552"/>
              <a:gd name="T22" fmla="*/ 0 h 2792"/>
              <a:gd name="T23" fmla="*/ 2552 w 2552"/>
              <a:gd name="T24" fmla="*/ 2792 h 2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52" h="2792">
                <a:moveTo>
                  <a:pt x="632" y="0"/>
                </a:moveTo>
                <a:cubicBezTo>
                  <a:pt x="512" y="156"/>
                  <a:pt x="392" y="312"/>
                  <a:pt x="296" y="528"/>
                </a:cubicBezTo>
                <a:cubicBezTo>
                  <a:pt x="200" y="744"/>
                  <a:pt x="80" y="1024"/>
                  <a:pt x="56" y="1296"/>
                </a:cubicBezTo>
                <a:cubicBezTo>
                  <a:pt x="32" y="1568"/>
                  <a:pt x="0" y="1936"/>
                  <a:pt x="152" y="2160"/>
                </a:cubicBezTo>
                <a:cubicBezTo>
                  <a:pt x="304" y="2384"/>
                  <a:pt x="736" y="2536"/>
                  <a:pt x="968" y="2640"/>
                </a:cubicBezTo>
                <a:cubicBezTo>
                  <a:pt x="1200" y="2744"/>
                  <a:pt x="1280" y="2792"/>
                  <a:pt x="1544" y="2784"/>
                </a:cubicBezTo>
                <a:cubicBezTo>
                  <a:pt x="1808" y="2776"/>
                  <a:pt x="2180" y="2684"/>
                  <a:pt x="2552" y="2592"/>
                </a:cubicBezTo>
              </a:path>
            </a:pathLst>
          </a:custGeom>
          <a:noFill/>
          <a:ln w="9525">
            <a:solidFill>
              <a:schemeClr val="tx1"/>
            </a:solidFill>
            <a:round/>
            <a:headEnd/>
            <a:tailEnd type="triangle" w="med" len="med"/>
          </a:ln>
        </p:spPr>
        <p:txBody>
          <a:bodyPr/>
          <a:lstStyle/>
          <a:p>
            <a:endParaRPr lang="en-US"/>
          </a:p>
        </p:txBody>
      </p:sp>
      <p:sp>
        <p:nvSpPr>
          <p:cNvPr id="63526" name="Text Box 68"/>
          <p:cNvSpPr txBox="1">
            <a:spLocks noChangeArrowheads="1"/>
          </p:cNvSpPr>
          <p:nvPr/>
        </p:nvSpPr>
        <p:spPr bwMode="auto">
          <a:xfrm>
            <a:off x="1600200" y="1295400"/>
            <a:ext cx="990600" cy="366713"/>
          </a:xfrm>
          <a:prstGeom prst="rect">
            <a:avLst/>
          </a:prstGeom>
          <a:noFill/>
          <a:ln w="9525">
            <a:noFill/>
            <a:miter lim="800000"/>
            <a:headEnd/>
            <a:tailEnd/>
          </a:ln>
        </p:spPr>
        <p:txBody>
          <a:bodyPr>
            <a:spAutoFit/>
          </a:bodyPr>
          <a:lstStyle/>
          <a:p>
            <a:pPr>
              <a:spcBef>
                <a:spcPct val="50000"/>
              </a:spcBef>
            </a:pPr>
            <a:r>
              <a:rPr lang="en-US"/>
              <a:t>Brushes</a:t>
            </a:r>
          </a:p>
        </p:txBody>
      </p:sp>
      <p:sp>
        <p:nvSpPr>
          <p:cNvPr id="63527" name="Line 69"/>
          <p:cNvSpPr>
            <a:spLocks noChangeShapeType="1"/>
          </p:cNvSpPr>
          <p:nvPr/>
        </p:nvSpPr>
        <p:spPr bwMode="auto">
          <a:xfrm>
            <a:off x="2514600" y="1524000"/>
            <a:ext cx="2057400" cy="990600"/>
          </a:xfrm>
          <a:prstGeom prst="line">
            <a:avLst/>
          </a:prstGeom>
          <a:noFill/>
          <a:ln w="9525">
            <a:solidFill>
              <a:schemeClr val="tx1"/>
            </a:solidFill>
            <a:round/>
            <a:headEnd/>
            <a:tailEnd type="triangle" w="med" len="med"/>
          </a:ln>
        </p:spPr>
        <p:txBody>
          <a:bodyPr/>
          <a:lstStyle/>
          <a:p>
            <a:endParaRPr lang="en-US"/>
          </a:p>
        </p:txBody>
      </p:sp>
      <p:sp>
        <p:nvSpPr>
          <p:cNvPr id="63528" name="Freeform 70"/>
          <p:cNvSpPr>
            <a:spLocks/>
          </p:cNvSpPr>
          <p:nvPr/>
        </p:nvSpPr>
        <p:spPr bwMode="auto">
          <a:xfrm>
            <a:off x="2514600" y="1524000"/>
            <a:ext cx="2260600" cy="2438400"/>
          </a:xfrm>
          <a:custGeom>
            <a:avLst/>
            <a:gdLst>
              <a:gd name="T0" fmla="*/ 0 w 1424"/>
              <a:gd name="T1" fmla="*/ 0 h 1536"/>
              <a:gd name="T2" fmla="*/ 2147483647 w 1424"/>
              <a:gd name="T3" fmla="*/ 2147483647 h 1536"/>
              <a:gd name="T4" fmla="*/ 2147483647 w 1424"/>
              <a:gd name="T5" fmla="*/ 2147483647 h 1536"/>
              <a:gd name="T6" fmla="*/ 2147483647 w 1424"/>
              <a:gd name="T7" fmla="*/ 2147483647 h 1536"/>
              <a:gd name="T8" fmla="*/ 0 60000 65536"/>
              <a:gd name="T9" fmla="*/ 0 60000 65536"/>
              <a:gd name="T10" fmla="*/ 0 60000 65536"/>
              <a:gd name="T11" fmla="*/ 0 60000 65536"/>
              <a:gd name="T12" fmla="*/ 0 w 1424"/>
              <a:gd name="T13" fmla="*/ 0 h 1536"/>
              <a:gd name="T14" fmla="*/ 1424 w 1424"/>
              <a:gd name="T15" fmla="*/ 1536 h 1536"/>
            </a:gdLst>
            <a:ahLst/>
            <a:cxnLst>
              <a:cxn ang="T8">
                <a:pos x="T0" y="T1"/>
              </a:cxn>
              <a:cxn ang="T9">
                <a:pos x="T2" y="T3"/>
              </a:cxn>
              <a:cxn ang="T10">
                <a:pos x="T4" y="T5"/>
              </a:cxn>
              <a:cxn ang="T11">
                <a:pos x="T6" y="T7"/>
              </a:cxn>
            </a:cxnLst>
            <a:rect l="T12" t="T13" r="T14" b="T15"/>
            <a:pathLst>
              <a:path w="1424" h="1536">
                <a:moveTo>
                  <a:pt x="0" y="0"/>
                </a:moveTo>
                <a:cubicBezTo>
                  <a:pt x="180" y="144"/>
                  <a:pt x="360" y="288"/>
                  <a:pt x="576" y="480"/>
                </a:cubicBezTo>
                <a:cubicBezTo>
                  <a:pt x="792" y="672"/>
                  <a:pt x="1168" y="976"/>
                  <a:pt x="1296" y="1152"/>
                </a:cubicBezTo>
                <a:cubicBezTo>
                  <a:pt x="1424" y="1328"/>
                  <a:pt x="1384" y="1432"/>
                  <a:pt x="1344" y="1536"/>
                </a:cubicBezTo>
              </a:path>
            </a:pathLst>
          </a:custGeom>
          <a:noFill/>
          <a:ln w="9525">
            <a:solidFill>
              <a:schemeClr val="tx1"/>
            </a:solidFill>
            <a:round/>
            <a:headEnd/>
            <a:tailEnd type="triangle" w="med" len="med"/>
          </a:ln>
        </p:spPr>
        <p:txBody>
          <a:bodyPr/>
          <a:lstStyle/>
          <a:p>
            <a:endParaRPr lang="en-US"/>
          </a:p>
        </p:txBody>
      </p:sp>
      <p:sp>
        <p:nvSpPr>
          <p:cNvPr id="63529" name="Text Box 71"/>
          <p:cNvSpPr txBox="1">
            <a:spLocks noChangeArrowheads="1"/>
          </p:cNvSpPr>
          <p:nvPr/>
        </p:nvSpPr>
        <p:spPr bwMode="auto">
          <a:xfrm>
            <a:off x="2057400" y="4572000"/>
            <a:ext cx="1600200" cy="366713"/>
          </a:xfrm>
          <a:prstGeom prst="rect">
            <a:avLst/>
          </a:prstGeom>
          <a:noFill/>
          <a:ln w="9525">
            <a:noFill/>
            <a:miter lim="800000"/>
            <a:headEnd/>
            <a:tailEnd/>
          </a:ln>
        </p:spPr>
        <p:txBody>
          <a:bodyPr>
            <a:spAutoFit/>
          </a:bodyPr>
          <a:lstStyle/>
          <a:p>
            <a:pPr>
              <a:spcBef>
                <a:spcPct val="50000"/>
              </a:spcBef>
            </a:pPr>
            <a:r>
              <a:rPr lang="en-US"/>
              <a:t>Wire coil</a:t>
            </a:r>
          </a:p>
        </p:txBody>
      </p:sp>
      <p:sp>
        <p:nvSpPr>
          <p:cNvPr id="63530" name="Line 72"/>
          <p:cNvSpPr>
            <a:spLocks noChangeShapeType="1"/>
          </p:cNvSpPr>
          <p:nvPr/>
        </p:nvSpPr>
        <p:spPr bwMode="auto">
          <a:xfrm flipV="1">
            <a:off x="3048000" y="3581400"/>
            <a:ext cx="1143000" cy="1143000"/>
          </a:xfrm>
          <a:prstGeom prst="line">
            <a:avLst/>
          </a:prstGeom>
          <a:noFill/>
          <a:ln w="9525">
            <a:solidFill>
              <a:schemeClr val="tx1"/>
            </a:solidFill>
            <a:round/>
            <a:headEnd/>
            <a:tailEnd type="triangle" w="med" len="med"/>
          </a:ln>
        </p:spPr>
        <p:txBody>
          <a:bodyPr/>
          <a:lstStyle/>
          <a:p>
            <a:endParaRPr lang="en-US"/>
          </a:p>
        </p:txBody>
      </p:sp>
      <p:sp>
        <p:nvSpPr>
          <p:cNvPr id="90185" name="Text Box 73"/>
          <p:cNvSpPr txBox="1">
            <a:spLocks noChangeArrowheads="1"/>
          </p:cNvSpPr>
          <p:nvPr/>
        </p:nvSpPr>
        <p:spPr bwMode="auto">
          <a:xfrm>
            <a:off x="5791200" y="381000"/>
            <a:ext cx="2895600" cy="915988"/>
          </a:xfrm>
          <a:prstGeom prst="rect">
            <a:avLst/>
          </a:prstGeom>
          <a:noFill/>
          <a:ln w="9525">
            <a:noFill/>
            <a:miter lim="800000"/>
            <a:headEnd/>
            <a:tailEnd/>
          </a:ln>
        </p:spPr>
        <p:txBody>
          <a:bodyPr>
            <a:spAutoFit/>
          </a:bodyPr>
          <a:lstStyle/>
          <a:p>
            <a:pPr>
              <a:spcBef>
                <a:spcPct val="50000"/>
              </a:spcBef>
            </a:pPr>
            <a:r>
              <a:rPr lang="en-US"/>
              <a:t>Running electricity through a wire coil produces a magnetic field</a:t>
            </a:r>
          </a:p>
        </p:txBody>
      </p:sp>
      <p:sp>
        <p:nvSpPr>
          <p:cNvPr id="90186" name="Text Box 74"/>
          <p:cNvSpPr txBox="1">
            <a:spLocks noChangeArrowheads="1"/>
          </p:cNvSpPr>
          <p:nvPr/>
        </p:nvSpPr>
        <p:spPr bwMode="auto">
          <a:xfrm>
            <a:off x="5791200" y="1447800"/>
            <a:ext cx="2895600" cy="915988"/>
          </a:xfrm>
          <a:prstGeom prst="rect">
            <a:avLst/>
          </a:prstGeom>
          <a:noFill/>
          <a:ln w="9525">
            <a:noFill/>
            <a:miter lim="800000"/>
            <a:headEnd/>
            <a:tailEnd/>
          </a:ln>
        </p:spPr>
        <p:txBody>
          <a:bodyPr>
            <a:spAutoFit/>
          </a:bodyPr>
          <a:lstStyle/>
          <a:p>
            <a:pPr>
              <a:spcBef>
                <a:spcPct val="50000"/>
              </a:spcBef>
            </a:pPr>
            <a:r>
              <a:rPr lang="en-US"/>
              <a:t>The similar poles ‘repel’ each other causing the wire coil to rotate.</a:t>
            </a:r>
          </a:p>
        </p:txBody>
      </p:sp>
      <p:sp>
        <p:nvSpPr>
          <p:cNvPr id="90187" name="Text Box 75"/>
          <p:cNvSpPr txBox="1">
            <a:spLocks noChangeArrowheads="1"/>
          </p:cNvSpPr>
          <p:nvPr/>
        </p:nvSpPr>
        <p:spPr bwMode="auto">
          <a:xfrm>
            <a:off x="5867400" y="2438400"/>
            <a:ext cx="2743200" cy="1190625"/>
          </a:xfrm>
          <a:prstGeom prst="rect">
            <a:avLst/>
          </a:prstGeom>
          <a:noFill/>
          <a:ln w="9525">
            <a:noFill/>
            <a:miter lim="800000"/>
            <a:headEnd/>
            <a:tailEnd/>
          </a:ln>
        </p:spPr>
        <p:txBody>
          <a:bodyPr>
            <a:spAutoFit/>
          </a:bodyPr>
          <a:lstStyle/>
          <a:p>
            <a:pPr>
              <a:spcBef>
                <a:spcPct val="50000"/>
              </a:spcBef>
            </a:pPr>
            <a:r>
              <a:rPr lang="en-US"/>
              <a:t>When the gap in the wire coil reaches the brushes, the magnetic field disappears.</a:t>
            </a:r>
          </a:p>
        </p:txBody>
      </p:sp>
      <p:sp>
        <p:nvSpPr>
          <p:cNvPr id="90188" name="Text Box 76"/>
          <p:cNvSpPr txBox="1">
            <a:spLocks noChangeArrowheads="1"/>
          </p:cNvSpPr>
          <p:nvPr/>
        </p:nvSpPr>
        <p:spPr bwMode="auto">
          <a:xfrm>
            <a:off x="5867400" y="3657600"/>
            <a:ext cx="2590800" cy="1739900"/>
          </a:xfrm>
          <a:prstGeom prst="rect">
            <a:avLst/>
          </a:prstGeom>
          <a:noFill/>
          <a:ln w="9525">
            <a:noFill/>
            <a:miter lim="800000"/>
            <a:headEnd/>
            <a:tailEnd/>
          </a:ln>
        </p:spPr>
        <p:txBody>
          <a:bodyPr>
            <a:spAutoFit/>
          </a:bodyPr>
          <a:lstStyle/>
          <a:p>
            <a:pPr>
              <a:spcBef>
                <a:spcPct val="50000"/>
              </a:spcBef>
            </a:pPr>
            <a:r>
              <a:rPr lang="en-US"/>
              <a:t>The wire coil will continue to rotate in the same direction, which will produce a new magnetic field in the same direction.</a:t>
            </a:r>
          </a:p>
        </p:txBody>
      </p:sp>
      <p:sp>
        <p:nvSpPr>
          <p:cNvPr id="90189" name="Text Box 77"/>
          <p:cNvSpPr txBox="1">
            <a:spLocks noChangeArrowheads="1"/>
          </p:cNvSpPr>
          <p:nvPr/>
        </p:nvSpPr>
        <p:spPr bwMode="auto">
          <a:xfrm>
            <a:off x="5867400" y="5410200"/>
            <a:ext cx="2514600" cy="1190625"/>
          </a:xfrm>
          <a:prstGeom prst="rect">
            <a:avLst/>
          </a:prstGeom>
          <a:noFill/>
          <a:ln w="9525">
            <a:noFill/>
            <a:miter lim="800000"/>
            <a:headEnd/>
            <a:tailEnd/>
          </a:ln>
        </p:spPr>
        <p:txBody>
          <a:bodyPr>
            <a:spAutoFit/>
          </a:bodyPr>
          <a:lstStyle/>
          <a:p>
            <a:pPr>
              <a:spcBef>
                <a:spcPct val="50000"/>
              </a:spcBef>
            </a:pPr>
            <a:r>
              <a:rPr lang="en-US"/>
              <a:t>This process continues producing a continuously rotating coil.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90140"/>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9014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mph" presetSubtype="2" fill="hold" nodeType="clickEffect">
                                  <p:stCondLst>
                                    <p:cond delay="0"/>
                                  </p:stCondLst>
                                  <p:childTnLst>
                                    <p:animClr clrSpc="rgb" dir="cw">
                                      <p:cBhvr>
                                        <p:cTn id="12" dur="500" fill="hold"/>
                                        <p:tgtEl>
                                          <p:spTgt spid="90116"/>
                                        </p:tgtEl>
                                        <p:attrNameLst>
                                          <p:attrName>fillcolor</p:attrName>
                                        </p:attrNameLst>
                                      </p:cBhvr>
                                      <p:to>
                                        <a:srgbClr val="FF3300"/>
                                      </p:to>
                                    </p:animClr>
                                    <p:set>
                                      <p:cBhvr>
                                        <p:cTn id="13" dur="500" fill="hold"/>
                                        <p:tgtEl>
                                          <p:spTgt spid="90116"/>
                                        </p:tgtEl>
                                        <p:attrNameLst>
                                          <p:attrName>fill.type</p:attrName>
                                        </p:attrNameLst>
                                      </p:cBhvr>
                                      <p:to>
                                        <p:strVal val="solid"/>
                                      </p:to>
                                    </p:set>
                                    <p:set>
                                      <p:cBhvr>
                                        <p:cTn id="14" dur="500" fill="hold"/>
                                        <p:tgtEl>
                                          <p:spTgt spid="90116"/>
                                        </p:tgtEl>
                                        <p:attrNameLst>
                                          <p:attrName>fill.on</p:attrName>
                                        </p:attrNameLst>
                                      </p:cBhvr>
                                      <p:to>
                                        <p:strVal val="true"/>
                                      </p:to>
                                    </p:set>
                                  </p:childTnLst>
                                </p:cTn>
                              </p:par>
                              <p:par>
                                <p:cTn id="15" presetID="1" presetClass="emph" presetSubtype="2" fill="hold" nodeType="withEffect">
                                  <p:stCondLst>
                                    <p:cond delay="0"/>
                                  </p:stCondLst>
                                  <p:childTnLst>
                                    <p:animClr clrSpc="rgb" dir="cw">
                                      <p:cBhvr>
                                        <p:cTn id="16" dur="500" fill="hold"/>
                                        <p:tgtEl>
                                          <p:spTgt spid="90117"/>
                                        </p:tgtEl>
                                        <p:attrNameLst>
                                          <p:attrName>fillcolor</p:attrName>
                                        </p:attrNameLst>
                                      </p:cBhvr>
                                      <p:to>
                                        <a:srgbClr val="969696"/>
                                      </p:to>
                                    </p:animClr>
                                    <p:set>
                                      <p:cBhvr>
                                        <p:cTn id="17" dur="500" fill="hold"/>
                                        <p:tgtEl>
                                          <p:spTgt spid="90117"/>
                                        </p:tgtEl>
                                        <p:attrNameLst>
                                          <p:attrName>fill.type</p:attrName>
                                        </p:attrNameLst>
                                      </p:cBhvr>
                                      <p:to>
                                        <p:strVal val="solid"/>
                                      </p:to>
                                    </p:set>
                                    <p:set>
                                      <p:cBhvr>
                                        <p:cTn id="18" dur="500" fill="hold"/>
                                        <p:tgtEl>
                                          <p:spTgt spid="90117"/>
                                        </p:tgtEl>
                                        <p:attrNameLst>
                                          <p:attrName>fill.on</p:attrName>
                                        </p:attrNameLst>
                                      </p:cBhvr>
                                      <p:to>
                                        <p:strVal val="true"/>
                                      </p:to>
                                    </p:set>
                                  </p:childTnLst>
                                </p:cTn>
                              </p:par>
                            </p:childTnLst>
                          </p:cTn>
                        </p:par>
                        <p:par>
                          <p:cTn id="19" fill="hold">
                            <p:stCondLst>
                              <p:cond delay="500"/>
                            </p:stCondLst>
                            <p:childTnLst>
                              <p:par>
                                <p:cTn id="20" presetID="1" presetClass="exit" presetSubtype="0" fill="hold" grpId="0" nodeType="afterEffect">
                                  <p:stCondLst>
                                    <p:cond delay="0"/>
                                  </p:stCondLst>
                                  <p:childTnLst>
                                    <p:set>
                                      <p:cBhvr>
                                        <p:cTn id="21" dur="1" fill="hold">
                                          <p:stCondLst>
                                            <p:cond delay="0"/>
                                          </p:stCondLst>
                                        </p:cTn>
                                        <p:tgtEl>
                                          <p:spTgt spid="90185"/>
                                        </p:tgtEl>
                                        <p:attrNameLst>
                                          <p:attrName>style.visibility</p:attrName>
                                        </p:attrNameLst>
                                      </p:cBhvr>
                                      <p:to>
                                        <p:strVal val="hidden"/>
                                      </p:to>
                                    </p:set>
                                  </p:childTnLst>
                                </p:cTn>
                              </p:par>
                              <p:par>
                                <p:cTn id="22" presetID="1" presetClass="entr" presetSubtype="0" fill="hold" grpId="0" nodeType="withEffect">
                                  <p:stCondLst>
                                    <p:cond delay="0"/>
                                  </p:stCondLst>
                                  <p:childTnLst>
                                    <p:set>
                                      <p:cBhvr>
                                        <p:cTn id="23" dur="1" fill="hold">
                                          <p:stCondLst>
                                            <p:cond delay="0"/>
                                          </p:stCondLst>
                                        </p:cTn>
                                        <p:tgtEl>
                                          <p:spTgt spid="90186"/>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xit" presetSubtype="0" fill="hold" grpId="0" nodeType="clickEffect">
                                  <p:stCondLst>
                                    <p:cond delay="0"/>
                                  </p:stCondLst>
                                  <p:childTnLst>
                                    <p:set>
                                      <p:cBhvr>
                                        <p:cTn id="27" dur="1" fill="hold">
                                          <p:stCondLst>
                                            <p:cond delay="0"/>
                                          </p:stCondLst>
                                        </p:cTn>
                                        <p:tgtEl>
                                          <p:spTgt spid="90116"/>
                                        </p:tgtEl>
                                        <p:attrNameLst>
                                          <p:attrName>style.visibility</p:attrName>
                                        </p:attrNameLst>
                                      </p:cBhvr>
                                      <p:to>
                                        <p:strVal val="hidden"/>
                                      </p:to>
                                    </p:set>
                                  </p:childTnLst>
                                </p:cTn>
                              </p:par>
                              <p:par>
                                <p:cTn id="28" presetID="1" presetClass="exit" presetSubtype="0" fill="hold" grpId="0" nodeType="withEffect">
                                  <p:stCondLst>
                                    <p:cond delay="0"/>
                                  </p:stCondLst>
                                  <p:childTnLst>
                                    <p:set>
                                      <p:cBhvr>
                                        <p:cTn id="29" dur="1" fill="hold">
                                          <p:stCondLst>
                                            <p:cond delay="0"/>
                                          </p:stCondLst>
                                        </p:cTn>
                                        <p:tgtEl>
                                          <p:spTgt spid="90117"/>
                                        </p:tgtEl>
                                        <p:attrNameLst>
                                          <p:attrName>style.visibility</p:attrName>
                                        </p:attrNameLst>
                                      </p:cBhvr>
                                      <p:to>
                                        <p:strVal val="hidden"/>
                                      </p:to>
                                    </p:set>
                                  </p:childTnLst>
                                </p:cTn>
                              </p:par>
                              <p:par>
                                <p:cTn id="30" presetID="1" presetClass="entr" presetSubtype="0" fill="hold" nodeType="withEffect">
                                  <p:stCondLst>
                                    <p:cond delay="0"/>
                                  </p:stCondLst>
                                  <p:childTnLst>
                                    <p:set>
                                      <p:cBhvr>
                                        <p:cTn id="31" dur="1" fill="hold">
                                          <p:stCondLst>
                                            <p:cond delay="0"/>
                                          </p:stCondLst>
                                        </p:cTn>
                                        <p:tgtEl>
                                          <p:spTgt spid="2"/>
                                        </p:tgtEl>
                                        <p:attrNameLst>
                                          <p:attrName>style.visibility</p:attrName>
                                        </p:attrNameLst>
                                      </p:cBhvr>
                                      <p:to>
                                        <p:strVal val="visible"/>
                                      </p:to>
                                    </p:set>
                                  </p:childTnLst>
                                </p:cTn>
                              </p:par>
                            </p:childTnLst>
                          </p:cTn>
                        </p:par>
                        <p:par>
                          <p:cTn id="32" fill="hold">
                            <p:stCondLst>
                              <p:cond delay="0"/>
                            </p:stCondLst>
                            <p:childTnLst>
                              <p:par>
                                <p:cTn id="33" presetID="8" presetClass="emph" presetSubtype="0" fill="hold" nodeType="afterEffect">
                                  <p:stCondLst>
                                    <p:cond delay="0"/>
                                  </p:stCondLst>
                                  <p:childTnLst>
                                    <p:animRot by="5400000">
                                      <p:cBhvr>
                                        <p:cTn id="34" dur="2000" fill="hold"/>
                                        <p:tgtEl>
                                          <p:spTgt spid="2"/>
                                        </p:tgtEl>
                                        <p:attrNameLst>
                                          <p:attrName>r</p:attrName>
                                        </p:attrNameLst>
                                      </p:cBhvr>
                                    </p:animRot>
                                  </p:childTnLst>
                                </p:cTn>
                              </p:par>
                            </p:childTnLst>
                          </p:cTn>
                        </p:par>
                        <p:par>
                          <p:cTn id="35" fill="hold">
                            <p:stCondLst>
                              <p:cond delay="2000"/>
                            </p:stCondLst>
                            <p:childTnLst>
                              <p:par>
                                <p:cTn id="36" presetID="1" presetClass="exit" presetSubtype="0" fill="hold" grpId="1" nodeType="afterEffect">
                                  <p:stCondLst>
                                    <p:cond delay="0"/>
                                  </p:stCondLst>
                                  <p:childTnLst>
                                    <p:set>
                                      <p:cBhvr>
                                        <p:cTn id="37" dur="1" fill="hold">
                                          <p:stCondLst>
                                            <p:cond delay="0"/>
                                          </p:stCondLst>
                                        </p:cTn>
                                        <p:tgtEl>
                                          <p:spTgt spid="90186"/>
                                        </p:tgtEl>
                                        <p:attrNameLst>
                                          <p:attrName>style.visibility</p:attrName>
                                        </p:attrNameLst>
                                      </p:cBhvr>
                                      <p:to>
                                        <p:strVal val="hidden"/>
                                      </p:to>
                                    </p:set>
                                  </p:childTnLst>
                                </p:cTn>
                              </p:par>
                              <p:par>
                                <p:cTn id="38" presetID="1" presetClass="entr" presetSubtype="0" fill="hold" grpId="0" nodeType="withEffect">
                                  <p:stCondLst>
                                    <p:cond delay="0"/>
                                  </p:stCondLst>
                                  <p:childTnLst>
                                    <p:set>
                                      <p:cBhvr>
                                        <p:cTn id="39" dur="1" fill="hold">
                                          <p:stCondLst>
                                            <p:cond delay="0"/>
                                          </p:stCondLst>
                                        </p:cTn>
                                        <p:tgtEl>
                                          <p:spTgt spid="90187"/>
                                        </p:tgtEl>
                                        <p:attrNameLst>
                                          <p:attrName>style.visibility</p:attrName>
                                        </p:attrNameLst>
                                      </p:cBhvr>
                                      <p:to>
                                        <p:strVal val="visible"/>
                                      </p:to>
                                    </p:set>
                                  </p:childTnLst>
                                </p:cTn>
                              </p:par>
                            </p:childTnLst>
                          </p:cTn>
                        </p:par>
                        <p:par>
                          <p:cTn id="40" fill="hold">
                            <p:stCondLst>
                              <p:cond delay="2000"/>
                            </p:stCondLst>
                            <p:childTnLst>
                              <p:par>
                                <p:cTn id="41" presetID="1" presetClass="exit" presetSubtype="0" fill="hold" nodeType="afterEffect">
                                  <p:stCondLst>
                                    <p:cond delay="0"/>
                                  </p:stCondLst>
                                  <p:childTnLst>
                                    <p:set>
                                      <p:cBhvr>
                                        <p:cTn id="42" dur="1" fill="hold">
                                          <p:stCondLst>
                                            <p:cond delay="0"/>
                                          </p:stCondLst>
                                        </p:cTn>
                                        <p:tgtEl>
                                          <p:spTgt spid="2"/>
                                        </p:tgtEl>
                                        <p:attrNameLst>
                                          <p:attrName>style.visibility</p:attrName>
                                        </p:attrNameLst>
                                      </p:cBhvr>
                                      <p:to>
                                        <p:strVal val="hidden"/>
                                      </p:to>
                                    </p:set>
                                  </p:childTnLst>
                                </p:cTn>
                              </p:par>
                              <p:par>
                                <p:cTn id="43" presetID="1" presetClass="entr" presetSubtype="0" fill="hold" grpId="0" nodeType="withEffect">
                                  <p:stCondLst>
                                    <p:cond delay="0"/>
                                  </p:stCondLst>
                                  <p:childTnLst>
                                    <p:set>
                                      <p:cBhvr>
                                        <p:cTn id="44" dur="1" fill="hold">
                                          <p:stCondLst>
                                            <p:cond delay="0"/>
                                          </p:stCondLst>
                                        </p:cTn>
                                        <p:tgtEl>
                                          <p:spTgt spid="90149"/>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9014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mph" presetSubtype="2" fill="hold" nodeType="clickEffect">
                                  <p:stCondLst>
                                    <p:cond delay="0"/>
                                  </p:stCondLst>
                                  <p:childTnLst>
                                    <p:animClr clrSpc="rgb" dir="cw">
                                      <p:cBhvr>
                                        <p:cTn id="50" dur="500" fill="hold"/>
                                        <p:tgtEl>
                                          <p:spTgt spid="90148"/>
                                        </p:tgtEl>
                                        <p:attrNameLst>
                                          <p:attrName>fillcolor</p:attrName>
                                        </p:attrNameLst>
                                      </p:cBhvr>
                                      <p:to>
                                        <a:srgbClr val="4D6A2A"/>
                                      </p:to>
                                    </p:animClr>
                                    <p:set>
                                      <p:cBhvr>
                                        <p:cTn id="51" dur="500" fill="hold"/>
                                        <p:tgtEl>
                                          <p:spTgt spid="90148"/>
                                        </p:tgtEl>
                                        <p:attrNameLst>
                                          <p:attrName>fill.type</p:attrName>
                                        </p:attrNameLst>
                                      </p:cBhvr>
                                      <p:to>
                                        <p:strVal val="solid"/>
                                      </p:to>
                                    </p:set>
                                    <p:set>
                                      <p:cBhvr>
                                        <p:cTn id="52" dur="500" fill="hold"/>
                                        <p:tgtEl>
                                          <p:spTgt spid="90148"/>
                                        </p:tgtEl>
                                        <p:attrNameLst>
                                          <p:attrName>fill.on</p:attrName>
                                        </p:attrNameLst>
                                      </p:cBhvr>
                                      <p:to>
                                        <p:strVal val="true"/>
                                      </p:to>
                                    </p:set>
                                  </p:childTnLst>
                                </p:cTn>
                              </p:par>
                              <p:par>
                                <p:cTn id="53" presetID="1" presetClass="emph" presetSubtype="2" fill="hold" nodeType="withEffect">
                                  <p:stCondLst>
                                    <p:cond delay="0"/>
                                  </p:stCondLst>
                                  <p:childTnLst>
                                    <p:animClr clrSpc="rgb" dir="cw">
                                      <p:cBhvr>
                                        <p:cTn id="54" dur="500" fill="hold"/>
                                        <p:tgtEl>
                                          <p:spTgt spid="90149"/>
                                        </p:tgtEl>
                                        <p:attrNameLst>
                                          <p:attrName>fillcolor</p:attrName>
                                        </p:attrNameLst>
                                      </p:cBhvr>
                                      <p:to>
                                        <a:srgbClr val="4D6A2A"/>
                                      </p:to>
                                    </p:animClr>
                                    <p:set>
                                      <p:cBhvr>
                                        <p:cTn id="55" dur="500" fill="hold"/>
                                        <p:tgtEl>
                                          <p:spTgt spid="90149"/>
                                        </p:tgtEl>
                                        <p:attrNameLst>
                                          <p:attrName>fill.type</p:attrName>
                                        </p:attrNameLst>
                                      </p:cBhvr>
                                      <p:to>
                                        <p:strVal val="solid"/>
                                      </p:to>
                                    </p:set>
                                    <p:set>
                                      <p:cBhvr>
                                        <p:cTn id="56" dur="500" fill="hold"/>
                                        <p:tgtEl>
                                          <p:spTgt spid="90149"/>
                                        </p:tgtEl>
                                        <p:attrNameLst>
                                          <p:attrName>fill.on</p:attrName>
                                        </p:attrNameLst>
                                      </p:cBhvr>
                                      <p:to>
                                        <p:strVal val="true"/>
                                      </p:to>
                                    </p:set>
                                  </p:childTnLst>
                                </p:cTn>
                              </p:par>
                            </p:childTnLst>
                          </p:cTn>
                        </p:par>
                        <p:par>
                          <p:cTn id="57" fill="hold">
                            <p:stCondLst>
                              <p:cond delay="500"/>
                            </p:stCondLst>
                            <p:childTnLst>
                              <p:par>
                                <p:cTn id="58" presetID="1" presetClass="exit" presetSubtype="0" fill="hold" grpId="1" nodeType="afterEffect">
                                  <p:stCondLst>
                                    <p:cond delay="0"/>
                                  </p:stCondLst>
                                  <p:childTnLst>
                                    <p:set>
                                      <p:cBhvr>
                                        <p:cTn id="59" dur="1" fill="hold">
                                          <p:stCondLst>
                                            <p:cond delay="0"/>
                                          </p:stCondLst>
                                        </p:cTn>
                                        <p:tgtEl>
                                          <p:spTgt spid="90187"/>
                                        </p:tgtEl>
                                        <p:attrNameLst>
                                          <p:attrName>style.visibility</p:attrName>
                                        </p:attrNameLst>
                                      </p:cBhvr>
                                      <p:to>
                                        <p:strVal val="hidden"/>
                                      </p:to>
                                    </p:set>
                                  </p:childTnLst>
                                </p:cTn>
                              </p:par>
                              <p:par>
                                <p:cTn id="60" presetID="1" presetClass="entr" presetSubtype="0" fill="hold" grpId="0" nodeType="withEffect">
                                  <p:stCondLst>
                                    <p:cond delay="0"/>
                                  </p:stCondLst>
                                  <p:childTnLst>
                                    <p:set>
                                      <p:cBhvr>
                                        <p:cTn id="61" dur="1" fill="hold">
                                          <p:stCondLst>
                                            <p:cond delay="0"/>
                                          </p:stCondLst>
                                        </p:cTn>
                                        <p:tgtEl>
                                          <p:spTgt spid="90188"/>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 presetClass="exit" presetSubtype="0" fill="hold" grpId="1" nodeType="clickEffect">
                                  <p:stCondLst>
                                    <p:cond delay="0"/>
                                  </p:stCondLst>
                                  <p:childTnLst>
                                    <p:set>
                                      <p:cBhvr>
                                        <p:cTn id="65" dur="1" fill="hold">
                                          <p:stCondLst>
                                            <p:cond delay="0"/>
                                          </p:stCondLst>
                                        </p:cTn>
                                        <p:tgtEl>
                                          <p:spTgt spid="90149"/>
                                        </p:tgtEl>
                                        <p:attrNameLst>
                                          <p:attrName>style.visibility</p:attrName>
                                        </p:attrNameLst>
                                      </p:cBhvr>
                                      <p:to>
                                        <p:strVal val="hidden"/>
                                      </p:to>
                                    </p:set>
                                  </p:childTnLst>
                                </p:cTn>
                              </p:par>
                              <p:par>
                                <p:cTn id="66" presetID="1" presetClass="exit" presetSubtype="0" fill="hold" grpId="1" nodeType="withEffect">
                                  <p:stCondLst>
                                    <p:cond delay="0"/>
                                  </p:stCondLst>
                                  <p:childTnLst>
                                    <p:set>
                                      <p:cBhvr>
                                        <p:cTn id="67" dur="1" fill="hold">
                                          <p:stCondLst>
                                            <p:cond delay="0"/>
                                          </p:stCondLst>
                                        </p:cTn>
                                        <p:tgtEl>
                                          <p:spTgt spid="90148"/>
                                        </p:tgtEl>
                                        <p:attrNameLst>
                                          <p:attrName>style.visibility</p:attrName>
                                        </p:attrNameLst>
                                      </p:cBhvr>
                                      <p:to>
                                        <p:strVal val="hidden"/>
                                      </p:to>
                                    </p:set>
                                  </p:childTnLst>
                                </p:cTn>
                              </p:par>
                              <p:par>
                                <p:cTn id="68" presetID="1" presetClass="entr" presetSubtype="0" fill="hold" nodeType="withEffect">
                                  <p:stCondLst>
                                    <p:cond delay="0"/>
                                  </p:stCondLst>
                                  <p:childTnLst>
                                    <p:set>
                                      <p:cBhvr>
                                        <p:cTn id="69" dur="1" fill="hold">
                                          <p:stCondLst>
                                            <p:cond delay="0"/>
                                          </p:stCondLst>
                                        </p:cTn>
                                        <p:tgtEl>
                                          <p:spTgt spid="3"/>
                                        </p:tgtEl>
                                        <p:attrNameLst>
                                          <p:attrName>style.visibility</p:attrName>
                                        </p:attrNameLst>
                                      </p:cBhvr>
                                      <p:to>
                                        <p:strVal val="visible"/>
                                      </p:to>
                                    </p:set>
                                  </p:childTnLst>
                                </p:cTn>
                              </p:par>
                            </p:childTnLst>
                          </p:cTn>
                        </p:par>
                        <p:par>
                          <p:cTn id="70" fill="hold">
                            <p:stCondLst>
                              <p:cond delay="0"/>
                            </p:stCondLst>
                            <p:childTnLst>
                              <p:par>
                                <p:cTn id="71" presetID="8" presetClass="emph" presetSubtype="0" fill="hold" nodeType="afterEffect">
                                  <p:stCondLst>
                                    <p:cond delay="0"/>
                                  </p:stCondLst>
                                  <p:childTnLst>
                                    <p:animRot by="5400000">
                                      <p:cBhvr>
                                        <p:cTn id="72" dur="2000" fill="hold"/>
                                        <p:tgtEl>
                                          <p:spTgt spid="3"/>
                                        </p:tgtEl>
                                        <p:attrNameLst>
                                          <p:attrName>r</p:attrName>
                                        </p:attrNameLst>
                                      </p:cBhvr>
                                    </p:animRot>
                                  </p:childTnLst>
                                </p:cTn>
                              </p:par>
                            </p:childTnLst>
                          </p:cTn>
                        </p:par>
                      </p:childTnLst>
                    </p:cTn>
                  </p:par>
                  <p:par>
                    <p:cTn id="73" fill="hold">
                      <p:stCondLst>
                        <p:cond delay="indefinite"/>
                      </p:stCondLst>
                      <p:childTnLst>
                        <p:par>
                          <p:cTn id="74" fill="hold">
                            <p:stCondLst>
                              <p:cond delay="0"/>
                            </p:stCondLst>
                            <p:childTnLst>
                              <p:par>
                                <p:cTn id="75" presetID="1" presetClass="exit" presetSubtype="0" fill="hold" nodeType="clickEffect">
                                  <p:stCondLst>
                                    <p:cond delay="0"/>
                                  </p:stCondLst>
                                  <p:childTnLst>
                                    <p:set>
                                      <p:cBhvr>
                                        <p:cTn id="76" dur="1" fill="hold">
                                          <p:stCondLst>
                                            <p:cond delay="0"/>
                                          </p:stCondLst>
                                        </p:cTn>
                                        <p:tgtEl>
                                          <p:spTgt spid="3"/>
                                        </p:tgtEl>
                                        <p:attrNameLst>
                                          <p:attrName>style.visibility</p:attrName>
                                        </p:attrNameLst>
                                      </p:cBhvr>
                                      <p:to>
                                        <p:strVal val="hidden"/>
                                      </p:to>
                                    </p:set>
                                  </p:childTnLst>
                                </p:cTn>
                              </p:par>
                              <p:par>
                                <p:cTn id="77" presetID="1" presetClass="entr" presetSubtype="0" fill="hold" grpId="0" nodeType="withEffect">
                                  <p:stCondLst>
                                    <p:cond delay="0"/>
                                  </p:stCondLst>
                                  <p:childTnLst>
                                    <p:set>
                                      <p:cBhvr>
                                        <p:cTn id="78" dur="1" fill="hold">
                                          <p:stCondLst>
                                            <p:cond delay="0"/>
                                          </p:stCondLst>
                                        </p:cTn>
                                        <p:tgtEl>
                                          <p:spTgt spid="90167"/>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90168"/>
                                        </p:tgtEl>
                                        <p:attrNameLst>
                                          <p:attrName>style.visibility</p:attrName>
                                        </p:attrNameLst>
                                      </p:cBhvr>
                                      <p:to>
                                        <p:strVal val="visible"/>
                                      </p:to>
                                    </p:set>
                                  </p:childTnLst>
                                </p:cTn>
                              </p:par>
                            </p:childTnLst>
                          </p:cTn>
                        </p:par>
                        <p:par>
                          <p:cTn id="81" fill="hold">
                            <p:stCondLst>
                              <p:cond delay="0"/>
                            </p:stCondLst>
                            <p:childTnLst>
                              <p:par>
                                <p:cTn id="82" presetID="1" presetClass="emph" presetSubtype="2" fill="hold" nodeType="afterEffect">
                                  <p:stCondLst>
                                    <p:cond delay="0"/>
                                  </p:stCondLst>
                                  <p:childTnLst>
                                    <p:animClr clrSpc="rgb" dir="cw">
                                      <p:cBhvr>
                                        <p:cTn id="83" dur="50" fill="hold"/>
                                        <p:tgtEl>
                                          <p:spTgt spid="90167"/>
                                        </p:tgtEl>
                                        <p:attrNameLst>
                                          <p:attrName>fillcolor</p:attrName>
                                        </p:attrNameLst>
                                      </p:cBhvr>
                                      <p:to>
                                        <a:srgbClr val="FF3300"/>
                                      </p:to>
                                    </p:animClr>
                                    <p:set>
                                      <p:cBhvr>
                                        <p:cTn id="84" dur="50" fill="hold"/>
                                        <p:tgtEl>
                                          <p:spTgt spid="90167"/>
                                        </p:tgtEl>
                                        <p:attrNameLst>
                                          <p:attrName>fill.type</p:attrName>
                                        </p:attrNameLst>
                                      </p:cBhvr>
                                      <p:to>
                                        <p:strVal val="solid"/>
                                      </p:to>
                                    </p:set>
                                    <p:set>
                                      <p:cBhvr>
                                        <p:cTn id="85" dur="50" fill="hold"/>
                                        <p:tgtEl>
                                          <p:spTgt spid="90167"/>
                                        </p:tgtEl>
                                        <p:attrNameLst>
                                          <p:attrName>fill.on</p:attrName>
                                        </p:attrNameLst>
                                      </p:cBhvr>
                                      <p:to>
                                        <p:strVal val="true"/>
                                      </p:to>
                                    </p:set>
                                  </p:childTnLst>
                                </p:cTn>
                              </p:par>
                              <p:par>
                                <p:cTn id="86" presetID="1" presetClass="emph" presetSubtype="2" fill="hold" nodeType="withEffect">
                                  <p:stCondLst>
                                    <p:cond delay="0"/>
                                  </p:stCondLst>
                                  <p:childTnLst>
                                    <p:animClr clrSpc="rgb" dir="cw">
                                      <p:cBhvr>
                                        <p:cTn id="87" dur="50" fill="hold"/>
                                        <p:tgtEl>
                                          <p:spTgt spid="90168"/>
                                        </p:tgtEl>
                                        <p:attrNameLst>
                                          <p:attrName>fillcolor</p:attrName>
                                        </p:attrNameLst>
                                      </p:cBhvr>
                                      <p:to>
                                        <a:srgbClr val="FF3300"/>
                                      </p:to>
                                    </p:animClr>
                                    <p:set>
                                      <p:cBhvr>
                                        <p:cTn id="88" dur="50" fill="hold"/>
                                        <p:tgtEl>
                                          <p:spTgt spid="90168"/>
                                        </p:tgtEl>
                                        <p:attrNameLst>
                                          <p:attrName>fill.type</p:attrName>
                                        </p:attrNameLst>
                                      </p:cBhvr>
                                      <p:to>
                                        <p:strVal val="solid"/>
                                      </p:to>
                                    </p:set>
                                    <p:set>
                                      <p:cBhvr>
                                        <p:cTn id="89" dur="50" fill="hold"/>
                                        <p:tgtEl>
                                          <p:spTgt spid="90168"/>
                                        </p:tgtEl>
                                        <p:attrNameLst>
                                          <p:attrName>fill.on</p:attrName>
                                        </p:attrNameLst>
                                      </p:cBhvr>
                                      <p:to>
                                        <p:strVal val="true"/>
                                      </p:to>
                                    </p:set>
                                  </p:childTnLst>
                                </p:cTn>
                              </p:par>
                            </p:childTnLst>
                          </p:cTn>
                        </p:par>
                        <p:par>
                          <p:cTn id="90" fill="hold">
                            <p:stCondLst>
                              <p:cond delay="50"/>
                            </p:stCondLst>
                            <p:childTnLst>
                              <p:par>
                                <p:cTn id="91" presetID="1" presetClass="exit" presetSubtype="0" fill="hold" grpId="1" nodeType="afterEffect">
                                  <p:stCondLst>
                                    <p:cond delay="0"/>
                                  </p:stCondLst>
                                  <p:childTnLst>
                                    <p:set>
                                      <p:cBhvr>
                                        <p:cTn id="92" dur="1" fill="hold">
                                          <p:stCondLst>
                                            <p:cond delay="0"/>
                                          </p:stCondLst>
                                        </p:cTn>
                                        <p:tgtEl>
                                          <p:spTgt spid="90188"/>
                                        </p:tgtEl>
                                        <p:attrNameLst>
                                          <p:attrName>style.visibility</p:attrName>
                                        </p:attrNameLst>
                                      </p:cBhvr>
                                      <p:to>
                                        <p:strVal val="hidden"/>
                                      </p:to>
                                    </p:set>
                                  </p:childTnLst>
                                </p:cTn>
                              </p:par>
                              <p:par>
                                <p:cTn id="93" presetID="1" presetClass="entr" presetSubtype="0" fill="hold" grpId="0" nodeType="withEffect">
                                  <p:stCondLst>
                                    <p:cond delay="0"/>
                                  </p:stCondLst>
                                  <p:childTnLst>
                                    <p:set>
                                      <p:cBhvr>
                                        <p:cTn id="94" dur="1" fill="hold">
                                          <p:stCondLst>
                                            <p:cond delay="0"/>
                                          </p:stCondLst>
                                        </p:cTn>
                                        <p:tgtEl>
                                          <p:spTgt spid="90189"/>
                                        </p:tgtEl>
                                        <p:attrNameLst>
                                          <p:attrName>style.visibility</p:attrName>
                                        </p:attrNameLst>
                                      </p:cBhvr>
                                      <p:to>
                                        <p:strVal val="visible"/>
                                      </p:to>
                                    </p:set>
                                  </p:childTnLst>
                                </p:cTn>
                              </p:par>
                            </p:childTnLst>
                          </p:cTn>
                        </p:par>
                        <p:par>
                          <p:cTn id="95" fill="hold">
                            <p:stCondLst>
                              <p:cond delay="50"/>
                            </p:stCondLst>
                            <p:childTnLst>
                              <p:par>
                                <p:cTn id="96" presetID="1" presetClass="exit" presetSubtype="0" fill="hold" grpId="1" nodeType="afterEffect">
                                  <p:stCondLst>
                                    <p:cond delay="0"/>
                                  </p:stCondLst>
                                  <p:childTnLst>
                                    <p:set>
                                      <p:cBhvr>
                                        <p:cTn id="97" dur="1" fill="hold">
                                          <p:stCondLst>
                                            <p:cond delay="0"/>
                                          </p:stCondLst>
                                        </p:cTn>
                                        <p:tgtEl>
                                          <p:spTgt spid="90167"/>
                                        </p:tgtEl>
                                        <p:attrNameLst>
                                          <p:attrName>style.visibility</p:attrName>
                                        </p:attrNameLst>
                                      </p:cBhvr>
                                      <p:to>
                                        <p:strVal val="hidden"/>
                                      </p:to>
                                    </p:set>
                                  </p:childTnLst>
                                </p:cTn>
                              </p:par>
                              <p:par>
                                <p:cTn id="98" presetID="1" presetClass="exit" presetSubtype="0" fill="hold" grpId="1" nodeType="withEffect">
                                  <p:stCondLst>
                                    <p:cond delay="0"/>
                                  </p:stCondLst>
                                  <p:childTnLst>
                                    <p:set>
                                      <p:cBhvr>
                                        <p:cTn id="99" dur="1" fill="hold">
                                          <p:stCondLst>
                                            <p:cond delay="0"/>
                                          </p:stCondLst>
                                        </p:cTn>
                                        <p:tgtEl>
                                          <p:spTgt spid="90168"/>
                                        </p:tgtEl>
                                        <p:attrNameLst>
                                          <p:attrName>style.visibility</p:attrName>
                                        </p:attrNameLst>
                                      </p:cBhvr>
                                      <p:to>
                                        <p:strVal val="hidden"/>
                                      </p:to>
                                    </p:set>
                                  </p:childTnLst>
                                </p:cTn>
                              </p:par>
                              <p:par>
                                <p:cTn id="100" presetID="1" presetClass="entr" presetSubtype="0" fill="hold" nodeType="withEffect">
                                  <p:stCondLst>
                                    <p:cond delay="0"/>
                                  </p:stCondLst>
                                  <p:childTnLst>
                                    <p:set>
                                      <p:cBhvr>
                                        <p:cTn id="101" dur="1" fill="hold">
                                          <p:stCondLst>
                                            <p:cond delay="0"/>
                                          </p:stCondLst>
                                        </p:cTn>
                                        <p:tgtEl>
                                          <p:spTgt spid="4"/>
                                        </p:tgtEl>
                                        <p:attrNameLst>
                                          <p:attrName>style.visibility</p:attrName>
                                        </p:attrNameLst>
                                      </p:cBhvr>
                                      <p:to>
                                        <p:strVal val="visible"/>
                                      </p:to>
                                    </p:set>
                                  </p:childTnLst>
                                </p:cTn>
                              </p:par>
                            </p:childTnLst>
                          </p:cTn>
                        </p:par>
                        <p:par>
                          <p:cTn id="102" fill="hold">
                            <p:stCondLst>
                              <p:cond delay="50"/>
                            </p:stCondLst>
                            <p:childTnLst>
                              <p:par>
                                <p:cTn id="103" presetID="8" presetClass="emph" presetSubtype="0" fill="hold" nodeType="afterEffect">
                                  <p:stCondLst>
                                    <p:cond delay="0"/>
                                  </p:stCondLst>
                                  <p:childTnLst>
                                    <p:animRot by="5400000">
                                      <p:cBhvr>
                                        <p:cTn id="104" dur="2000" fill="hold"/>
                                        <p:tgtEl>
                                          <p:spTgt spid="4"/>
                                        </p:tgtEl>
                                        <p:attrNameLst>
                                          <p:attrName>r</p:attrName>
                                        </p:attrNameLst>
                                      </p:cBhvr>
                                    </p:animRot>
                                  </p:childTnLst>
                                </p:cTn>
                              </p:par>
                            </p:childTnLst>
                          </p:cTn>
                        </p:par>
                        <p:par>
                          <p:cTn id="105" fill="hold">
                            <p:stCondLst>
                              <p:cond delay="2050"/>
                            </p:stCondLst>
                            <p:childTnLst>
                              <p:par>
                                <p:cTn id="106" presetID="1" presetClass="exit" presetSubtype="0" fill="hold" nodeType="afterEffect">
                                  <p:stCondLst>
                                    <p:cond delay="0"/>
                                  </p:stCondLst>
                                  <p:childTnLst>
                                    <p:set>
                                      <p:cBhvr>
                                        <p:cTn id="107" dur="1" fill="hold">
                                          <p:stCondLst>
                                            <p:cond delay="0"/>
                                          </p:stCondLst>
                                        </p:cTn>
                                        <p:tgtEl>
                                          <p:spTgt spid="4"/>
                                        </p:tgtEl>
                                        <p:attrNameLst>
                                          <p:attrName>style.visibility</p:attrName>
                                        </p:attrNameLst>
                                      </p:cBhvr>
                                      <p:to>
                                        <p:strVal val="hidden"/>
                                      </p:to>
                                    </p:set>
                                  </p:childTnLst>
                                </p:cTn>
                              </p:par>
                              <p:par>
                                <p:cTn id="108" presetID="1" presetClass="entr" presetSubtype="0" fill="hold" grpId="0" nodeType="withEffect">
                                  <p:stCondLst>
                                    <p:cond delay="0"/>
                                  </p:stCondLst>
                                  <p:childTnLst>
                                    <p:set>
                                      <p:cBhvr>
                                        <p:cTn id="109" dur="1" fill="hold">
                                          <p:stCondLst>
                                            <p:cond delay="0"/>
                                          </p:stCondLst>
                                        </p:cTn>
                                        <p:tgtEl>
                                          <p:spTgt spid="90171"/>
                                        </p:tgtEl>
                                        <p:attrNameLst>
                                          <p:attrName>style.visibility</p:attrName>
                                        </p:attrNameLst>
                                      </p:cBhvr>
                                      <p:to>
                                        <p:strVal val="visible"/>
                                      </p:to>
                                    </p:set>
                                  </p:childTnLst>
                                </p:cTn>
                              </p:par>
                              <p:par>
                                <p:cTn id="110" presetID="1" presetClass="entr" presetSubtype="0" fill="hold" grpId="0" nodeType="withEffect">
                                  <p:stCondLst>
                                    <p:cond delay="0"/>
                                  </p:stCondLst>
                                  <p:childTnLst>
                                    <p:set>
                                      <p:cBhvr>
                                        <p:cTn id="111" dur="1" fill="hold">
                                          <p:stCondLst>
                                            <p:cond delay="0"/>
                                          </p:stCondLst>
                                        </p:cTn>
                                        <p:tgtEl>
                                          <p:spTgt spid="90170"/>
                                        </p:tgtEl>
                                        <p:attrNameLst>
                                          <p:attrName>style.visibility</p:attrName>
                                        </p:attrNameLst>
                                      </p:cBhvr>
                                      <p:to>
                                        <p:strVal val="visible"/>
                                      </p:to>
                                    </p:set>
                                  </p:childTnLst>
                                </p:cTn>
                              </p:par>
                            </p:childTnLst>
                          </p:cTn>
                        </p:par>
                        <p:par>
                          <p:cTn id="112" fill="hold">
                            <p:stCondLst>
                              <p:cond delay="2050"/>
                            </p:stCondLst>
                            <p:childTnLst>
                              <p:par>
                                <p:cTn id="113" presetID="1" presetClass="emph" presetSubtype="2" fill="hold" nodeType="afterEffect">
                                  <p:stCondLst>
                                    <p:cond delay="0"/>
                                  </p:stCondLst>
                                  <p:childTnLst>
                                    <p:animClr clrSpc="rgb" dir="cw">
                                      <p:cBhvr>
                                        <p:cTn id="114" dur="50" fill="hold"/>
                                        <p:tgtEl>
                                          <p:spTgt spid="90170"/>
                                        </p:tgtEl>
                                        <p:attrNameLst>
                                          <p:attrName>fillcolor</p:attrName>
                                        </p:attrNameLst>
                                      </p:cBhvr>
                                      <p:to>
                                        <a:srgbClr val="4D6A2A"/>
                                      </p:to>
                                    </p:animClr>
                                    <p:set>
                                      <p:cBhvr>
                                        <p:cTn id="115" dur="50" fill="hold"/>
                                        <p:tgtEl>
                                          <p:spTgt spid="90170"/>
                                        </p:tgtEl>
                                        <p:attrNameLst>
                                          <p:attrName>fill.type</p:attrName>
                                        </p:attrNameLst>
                                      </p:cBhvr>
                                      <p:to>
                                        <p:strVal val="solid"/>
                                      </p:to>
                                    </p:set>
                                    <p:set>
                                      <p:cBhvr>
                                        <p:cTn id="116" dur="50" fill="hold"/>
                                        <p:tgtEl>
                                          <p:spTgt spid="90170"/>
                                        </p:tgtEl>
                                        <p:attrNameLst>
                                          <p:attrName>fill.on</p:attrName>
                                        </p:attrNameLst>
                                      </p:cBhvr>
                                      <p:to>
                                        <p:strVal val="true"/>
                                      </p:to>
                                    </p:set>
                                  </p:childTnLst>
                                </p:cTn>
                              </p:par>
                              <p:par>
                                <p:cTn id="117" presetID="1" presetClass="emph" presetSubtype="2" fill="hold" nodeType="withEffect">
                                  <p:stCondLst>
                                    <p:cond delay="0"/>
                                  </p:stCondLst>
                                  <p:childTnLst>
                                    <p:animClr clrSpc="rgb" dir="cw">
                                      <p:cBhvr>
                                        <p:cTn id="118" dur="50" fill="hold"/>
                                        <p:tgtEl>
                                          <p:spTgt spid="90171"/>
                                        </p:tgtEl>
                                        <p:attrNameLst>
                                          <p:attrName>fillcolor</p:attrName>
                                        </p:attrNameLst>
                                      </p:cBhvr>
                                      <p:to>
                                        <a:srgbClr val="4D6A2A"/>
                                      </p:to>
                                    </p:animClr>
                                    <p:set>
                                      <p:cBhvr>
                                        <p:cTn id="119" dur="50" fill="hold"/>
                                        <p:tgtEl>
                                          <p:spTgt spid="90171"/>
                                        </p:tgtEl>
                                        <p:attrNameLst>
                                          <p:attrName>fill.type</p:attrName>
                                        </p:attrNameLst>
                                      </p:cBhvr>
                                      <p:to>
                                        <p:strVal val="solid"/>
                                      </p:to>
                                    </p:set>
                                    <p:set>
                                      <p:cBhvr>
                                        <p:cTn id="120" dur="50" fill="hold"/>
                                        <p:tgtEl>
                                          <p:spTgt spid="90171"/>
                                        </p:tgtEl>
                                        <p:attrNameLst>
                                          <p:attrName>fill.on</p:attrName>
                                        </p:attrNameLst>
                                      </p:cBhvr>
                                      <p:to>
                                        <p:strVal val="true"/>
                                      </p:to>
                                    </p:set>
                                  </p:childTnLst>
                                </p:cTn>
                              </p:par>
                            </p:childTnLst>
                          </p:cTn>
                        </p:par>
                        <p:par>
                          <p:cTn id="121" fill="hold">
                            <p:stCondLst>
                              <p:cond delay="2100"/>
                            </p:stCondLst>
                            <p:childTnLst>
                              <p:par>
                                <p:cTn id="122" presetID="1" presetClass="exit" presetSubtype="0" fill="hold" grpId="1" nodeType="afterEffect">
                                  <p:stCondLst>
                                    <p:cond delay="0"/>
                                  </p:stCondLst>
                                  <p:childTnLst>
                                    <p:set>
                                      <p:cBhvr>
                                        <p:cTn id="123" dur="1" fill="hold">
                                          <p:stCondLst>
                                            <p:cond delay="0"/>
                                          </p:stCondLst>
                                        </p:cTn>
                                        <p:tgtEl>
                                          <p:spTgt spid="90171"/>
                                        </p:tgtEl>
                                        <p:attrNameLst>
                                          <p:attrName>style.visibility</p:attrName>
                                        </p:attrNameLst>
                                      </p:cBhvr>
                                      <p:to>
                                        <p:strVal val="hidden"/>
                                      </p:to>
                                    </p:set>
                                  </p:childTnLst>
                                </p:cTn>
                              </p:par>
                              <p:par>
                                <p:cTn id="124" presetID="1" presetClass="exit" presetSubtype="0" fill="hold" grpId="1" nodeType="withEffect">
                                  <p:stCondLst>
                                    <p:cond delay="0"/>
                                  </p:stCondLst>
                                  <p:childTnLst>
                                    <p:set>
                                      <p:cBhvr>
                                        <p:cTn id="125" dur="1" fill="hold">
                                          <p:stCondLst>
                                            <p:cond delay="0"/>
                                          </p:stCondLst>
                                        </p:cTn>
                                        <p:tgtEl>
                                          <p:spTgt spid="90170"/>
                                        </p:tgtEl>
                                        <p:attrNameLst>
                                          <p:attrName>style.visibility</p:attrName>
                                        </p:attrNameLst>
                                      </p:cBhvr>
                                      <p:to>
                                        <p:strVal val="hidden"/>
                                      </p:to>
                                    </p:set>
                                  </p:childTnLst>
                                </p:cTn>
                              </p:par>
                              <p:par>
                                <p:cTn id="126" presetID="1" presetClass="entr" presetSubtype="0" fill="hold" nodeType="withEffect">
                                  <p:stCondLst>
                                    <p:cond delay="0"/>
                                  </p:stCondLst>
                                  <p:childTnLst>
                                    <p:set>
                                      <p:cBhvr>
                                        <p:cTn id="127" dur="1" fill="hold">
                                          <p:stCondLst>
                                            <p:cond delay="0"/>
                                          </p:stCondLst>
                                        </p:cTn>
                                        <p:tgtEl>
                                          <p:spTgt spid="5"/>
                                        </p:tgtEl>
                                        <p:attrNameLst>
                                          <p:attrName>style.visibility</p:attrName>
                                        </p:attrNameLst>
                                      </p:cBhvr>
                                      <p:to>
                                        <p:strVal val="visible"/>
                                      </p:to>
                                    </p:set>
                                  </p:childTnLst>
                                </p:cTn>
                              </p:par>
                            </p:childTnLst>
                          </p:cTn>
                        </p:par>
                        <p:par>
                          <p:cTn id="128" fill="hold">
                            <p:stCondLst>
                              <p:cond delay="2100"/>
                            </p:stCondLst>
                            <p:childTnLst>
                              <p:par>
                                <p:cTn id="129" presetID="8" presetClass="emph" presetSubtype="0" fill="hold" nodeType="afterEffect">
                                  <p:stCondLst>
                                    <p:cond delay="0"/>
                                  </p:stCondLst>
                                  <p:childTnLst>
                                    <p:animRot by="5400000">
                                      <p:cBhvr>
                                        <p:cTn id="130" dur="2000" fill="hold"/>
                                        <p:tgtEl>
                                          <p:spTgt spid="5"/>
                                        </p:tgtEl>
                                        <p:attrNameLst>
                                          <p:attrName>r</p:attrName>
                                        </p:attrNameLst>
                                      </p:cBhvr>
                                    </p:animRot>
                                  </p:childTnLst>
                                </p:cTn>
                              </p:par>
                            </p:childTnLst>
                          </p:cTn>
                        </p:par>
                        <p:par>
                          <p:cTn id="131" fill="hold">
                            <p:stCondLst>
                              <p:cond delay="4100"/>
                            </p:stCondLst>
                            <p:childTnLst>
                              <p:par>
                                <p:cTn id="132" presetID="1" presetClass="exit" presetSubtype="0" fill="hold" nodeType="afterEffect">
                                  <p:stCondLst>
                                    <p:cond delay="0"/>
                                  </p:stCondLst>
                                  <p:childTnLst>
                                    <p:set>
                                      <p:cBhvr>
                                        <p:cTn id="133" dur="1" fill="hold">
                                          <p:stCondLst>
                                            <p:cond delay="0"/>
                                          </p:stCondLst>
                                        </p:cTn>
                                        <p:tgtEl>
                                          <p:spTgt spid="5"/>
                                        </p:tgtEl>
                                        <p:attrNameLst>
                                          <p:attrName>style.visibility</p:attrName>
                                        </p:attrNameLst>
                                      </p:cBhvr>
                                      <p:to>
                                        <p:strVal val="hidden"/>
                                      </p:to>
                                    </p:set>
                                  </p:childTnLst>
                                </p:cTn>
                              </p:par>
                              <p:par>
                                <p:cTn id="134" presetID="1" presetClass="entr" presetSubtype="0" fill="hold" grpId="0" nodeType="withEffect">
                                  <p:stCondLst>
                                    <p:cond delay="0"/>
                                  </p:stCondLst>
                                  <p:childTnLst>
                                    <p:set>
                                      <p:cBhvr>
                                        <p:cTn id="135" dur="1" fill="hold">
                                          <p:stCondLst>
                                            <p:cond delay="0"/>
                                          </p:stCondLst>
                                        </p:cTn>
                                        <p:tgtEl>
                                          <p:spTgt spid="90176"/>
                                        </p:tgtEl>
                                        <p:attrNameLst>
                                          <p:attrName>style.visibility</p:attrName>
                                        </p:attrNameLst>
                                      </p:cBhvr>
                                      <p:to>
                                        <p:strVal val="visible"/>
                                      </p:to>
                                    </p:set>
                                  </p:childTnLst>
                                </p:cTn>
                              </p:par>
                              <p:par>
                                <p:cTn id="136" presetID="1" presetClass="entr" presetSubtype="0" fill="hold" grpId="0" nodeType="withEffect">
                                  <p:stCondLst>
                                    <p:cond delay="0"/>
                                  </p:stCondLst>
                                  <p:childTnLst>
                                    <p:set>
                                      <p:cBhvr>
                                        <p:cTn id="137" dur="1" fill="hold">
                                          <p:stCondLst>
                                            <p:cond delay="0"/>
                                          </p:stCondLst>
                                        </p:cTn>
                                        <p:tgtEl>
                                          <p:spTgt spid="90175"/>
                                        </p:tgtEl>
                                        <p:attrNameLst>
                                          <p:attrName>style.visibility</p:attrName>
                                        </p:attrNameLst>
                                      </p:cBhvr>
                                      <p:to>
                                        <p:strVal val="visible"/>
                                      </p:to>
                                    </p:set>
                                  </p:childTnLst>
                                </p:cTn>
                              </p:par>
                            </p:childTnLst>
                          </p:cTn>
                        </p:par>
                        <p:par>
                          <p:cTn id="138" fill="hold">
                            <p:stCondLst>
                              <p:cond delay="4100"/>
                            </p:stCondLst>
                            <p:childTnLst>
                              <p:par>
                                <p:cTn id="139" presetID="1" presetClass="emph" presetSubtype="2" fill="hold" nodeType="afterEffect">
                                  <p:stCondLst>
                                    <p:cond delay="0"/>
                                  </p:stCondLst>
                                  <p:childTnLst>
                                    <p:animClr clrSpc="rgb" dir="cw">
                                      <p:cBhvr>
                                        <p:cTn id="140" dur="50" fill="hold"/>
                                        <p:tgtEl>
                                          <p:spTgt spid="90175"/>
                                        </p:tgtEl>
                                        <p:attrNameLst>
                                          <p:attrName>fillcolor</p:attrName>
                                        </p:attrNameLst>
                                      </p:cBhvr>
                                      <p:to>
                                        <a:srgbClr val="FF3300"/>
                                      </p:to>
                                    </p:animClr>
                                    <p:set>
                                      <p:cBhvr>
                                        <p:cTn id="141" dur="50" fill="hold"/>
                                        <p:tgtEl>
                                          <p:spTgt spid="90175"/>
                                        </p:tgtEl>
                                        <p:attrNameLst>
                                          <p:attrName>fill.type</p:attrName>
                                        </p:attrNameLst>
                                      </p:cBhvr>
                                      <p:to>
                                        <p:strVal val="solid"/>
                                      </p:to>
                                    </p:set>
                                    <p:set>
                                      <p:cBhvr>
                                        <p:cTn id="142" dur="50" fill="hold"/>
                                        <p:tgtEl>
                                          <p:spTgt spid="90175"/>
                                        </p:tgtEl>
                                        <p:attrNameLst>
                                          <p:attrName>fill.on</p:attrName>
                                        </p:attrNameLst>
                                      </p:cBhvr>
                                      <p:to>
                                        <p:strVal val="true"/>
                                      </p:to>
                                    </p:set>
                                  </p:childTnLst>
                                </p:cTn>
                              </p:par>
                              <p:par>
                                <p:cTn id="143" presetID="1" presetClass="emph" presetSubtype="2" fill="hold" nodeType="withEffect">
                                  <p:stCondLst>
                                    <p:cond delay="0"/>
                                  </p:stCondLst>
                                  <p:childTnLst>
                                    <p:animClr clrSpc="rgb" dir="cw">
                                      <p:cBhvr>
                                        <p:cTn id="144" dur="50" fill="hold"/>
                                        <p:tgtEl>
                                          <p:spTgt spid="90176"/>
                                        </p:tgtEl>
                                        <p:attrNameLst>
                                          <p:attrName>fillcolor</p:attrName>
                                        </p:attrNameLst>
                                      </p:cBhvr>
                                      <p:to>
                                        <a:srgbClr val="969696"/>
                                      </p:to>
                                    </p:animClr>
                                    <p:set>
                                      <p:cBhvr>
                                        <p:cTn id="145" dur="50" fill="hold"/>
                                        <p:tgtEl>
                                          <p:spTgt spid="90176"/>
                                        </p:tgtEl>
                                        <p:attrNameLst>
                                          <p:attrName>fill.type</p:attrName>
                                        </p:attrNameLst>
                                      </p:cBhvr>
                                      <p:to>
                                        <p:strVal val="solid"/>
                                      </p:to>
                                    </p:set>
                                    <p:set>
                                      <p:cBhvr>
                                        <p:cTn id="146" dur="50" fill="hold"/>
                                        <p:tgtEl>
                                          <p:spTgt spid="90176"/>
                                        </p:tgtEl>
                                        <p:attrNameLst>
                                          <p:attrName>fill.on</p:attrName>
                                        </p:attrNameLst>
                                      </p:cBhvr>
                                      <p:to>
                                        <p:strVal val="true"/>
                                      </p:to>
                                    </p:set>
                                  </p:childTnLst>
                                </p:cTn>
                              </p:par>
                            </p:childTnLst>
                          </p:cTn>
                        </p:par>
                      </p:childTnLst>
                    </p:cTn>
                  </p:par>
                  <p:par>
                    <p:cTn id="147" fill="hold">
                      <p:stCondLst>
                        <p:cond delay="indefinite"/>
                      </p:stCondLst>
                      <p:childTnLst>
                        <p:par>
                          <p:cTn id="148" fill="hold">
                            <p:stCondLst>
                              <p:cond delay="0"/>
                            </p:stCondLst>
                            <p:childTnLst>
                              <p:par>
                                <p:cTn id="149" presetID="1" presetClass="exit" presetSubtype="0" fill="hold" grpId="1" nodeType="clickEffect">
                                  <p:stCondLst>
                                    <p:cond delay="0"/>
                                  </p:stCondLst>
                                  <p:childTnLst>
                                    <p:set>
                                      <p:cBhvr>
                                        <p:cTn id="150" dur="1" fill="hold">
                                          <p:stCondLst>
                                            <p:cond delay="0"/>
                                          </p:stCondLst>
                                        </p:cTn>
                                        <p:tgtEl>
                                          <p:spTgt spid="90175"/>
                                        </p:tgtEl>
                                        <p:attrNameLst>
                                          <p:attrName>style.visibility</p:attrName>
                                        </p:attrNameLst>
                                      </p:cBhvr>
                                      <p:to>
                                        <p:strVal val="hidden"/>
                                      </p:to>
                                    </p:set>
                                  </p:childTnLst>
                                </p:cTn>
                              </p:par>
                              <p:par>
                                <p:cTn id="151" presetID="1" presetClass="exit" presetSubtype="0" fill="hold" grpId="1" nodeType="withEffect">
                                  <p:stCondLst>
                                    <p:cond delay="0"/>
                                  </p:stCondLst>
                                  <p:childTnLst>
                                    <p:set>
                                      <p:cBhvr>
                                        <p:cTn id="152" dur="1" fill="hold">
                                          <p:stCondLst>
                                            <p:cond delay="0"/>
                                          </p:stCondLst>
                                        </p:cTn>
                                        <p:tgtEl>
                                          <p:spTgt spid="9017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6" grpId="0" animBg="1"/>
      <p:bldP spid="90117" grpId="0" animBg="1"/>
      <p:bldP spid="90140" grpId="0" animBg="1"/>
      <p:bldP spid="90142" grpId="0" animBg="1"/>
      <p:bldP spid="90148" grpId="0" animBg="1"/>
      <p:bldP spid="90148" grpId="1" animBg="1"/>
      <p:bldP spid="90149" grpId="0" animBg="1"/>
      <p:bldP spid="90149" grpId="1" animBg="1"/>
      <p:bldP spid="90167" grpId="0" animBg="1"/>
      <p:bldP spid="90167" grpId="1" animBg="1"/>
      <p:bldP spid="90168" grpId="0" animBg="1"/>
      <p:bldP spid="90168" grpId="1" animBg="1"/>
      <p:bldP spid="90170" grpId="0" animBg="1"/>
      <p:bldP spid="90170" grpId="1" animBg="1"/>
      <p:bldP spid="90171" grpId="0" animBg="1"/>
      <p:bldP spid="90171" grpId="1" animBg="1"/>
      <p:bldP spid="90175" grpId="0" animBg="1"/>
      <p:bldP spid="90175" grpId="1" animBg="1"/>
      <p:bldP spid="90176" grpId="0" animBg="1"/>
      <p:bldP spid="90176" grpId="1" animBg="1"/>
      <p:bldP spid="90185" grpId="0"/>
      <p:bldP spid="90186" grpId="0"/>
      <p:bldP spid="90186" grpId="1"/>
      <p:bldP spid="90187" grpId="0"/>
      <p:bldP spid="90187" grpId="1"/>
      <p:bldP spid="90188" grpId="0"/>
      <p:bldP spid="90188" grpId="1"/>
      <p:bldP spid="9018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eaLnBrk="1" hangingPunct="1">
              <a:defRPr/>
            </a:pPr>
            <a:r>
              <a:rPr lang="en-US" dirty="0" smtClean="0"/>
              <a:t>Thermodynamics</a:t>
            </a:r>
          </a:p>
        </p:txBody>
      </p:sp>
      <p:sp>
        <p:nvSpPr>
          <p:cNvPr id="74755" name="Rectangle 3"/>
          <p:cNvSpPr>
            <a:spLocks noGrp="1" noChangeArrowheads="1"/>
          </p:cNvSpPr>
          <p:nvPr>
            <p:ph type="body" idx="1"/>
          </p:nvPr>
        </p:nvSpPr>
        <p:spPr/>
        <p:txBody>
          <a:bodyPr/>
          <a:lstStyle/>
          <a:p>
            <a:pPr eaLnBrk="1" hangingPunct="1">
              <a:defRPr/>
            </a:pPr>
            <a:r>
              <a:rPr lang="en-US" dirty="0" smtClean="0"/>
              <a:t>The second law of thermodynamics tells us that every time energy is transformed from one type of energy to the next type, some of the energy is transformed into an unusable form.</a:t>
            </a:r>
          </a:p>
          <a:p>
            <a:pPr lvl="1" eaLnBrk="1" hangingPunct="1">
              <a:defRPr/>
            </a:pPr>
            <a:r>
              <a:rPr lang="en-US" dirty="0" smtClean="0"/>
              <a:t>Not all the energy is converted.</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Box 2"/>
          <p:cNvSpPr txBox="1">
            <a:spLocks noChangeArrowheads="1"/>
          </p:cNvSpPr>
          <p:nvPr/>
        </p:nvSpPr>
        <p:spPr bwMode="auto">
          <a:xfrm>
            <a:off x="0" y="990600"/>
            <a:ext cx="5029200" cy="1311275"/>
          </a:xfrm>
          <a:prstGeom prst="rect">
            <a:avLst/>
          </a:prstGeom>
          <a:noFill/>
          <a:ln w="9525">
            <a:noFill/>
            <a:miter lim="800000"/>
            <a:headEnd/>
            <a:tailEnd/>
          </a:ln>
        </p:spPr>
        <p:txBody>
          <a:bodyPr>
            <a:spAutoFit/>
          </a:bodyPr>
          <a:lstStyle/>
          <a:p>
            <a:pPr>
              <a:spcBef>
                <a:spcPct val="50000"/>
              </a:spcBef>
            </a:pPr>
            <a:r>
              <a:rPr lang="en-US" sz="8000"/>
              <a:t>Electricity</a:t>
            </a:r>
          </a:p>
        </p:txBody>
      </p:sp>
      <p:sp>
        <p:nvSpPr>
          <p:cNvPr id="78851" name="AutoShape 3"/>
          <p:cNvSpPr>
            <a:spLocks noChangeArrowheads="1"/>
          </p:cNvSpPr>
          <p:nvPr/>
        </p:nvSpPr>
        <p:spPr bwMode="auto">
          <a:xfrm>
            <a:off x="1066800" y="2133600"/>
            <a:ext cx="990600" cy="1219200"/>
          </a:xfrm>
          <a:prstGeom prst="lightningBolt">
            <a:avLst/>
          </a:prstGeom>
          <a:solidFill>
            <a:srgbClr val="FFFF00"/>
          </a:solidFill>
          <a:ln w="9525">
            <a:solidFill>
              <a:schemeClr val="tx1"/>
            </a:solidFill>
            <a:miter lim="800000"/>
            <a:headEnd/>
            <a:tailEnd/>
          </a:ln>
        </p:spPr>
        <p:txBody>
          <a:bodyPr wrap="none" anchor="ctr"/>
          <a:lstStyle/>
          <a:p>
            <a:endParaRPr lang="en-US"/>
          </a:p>
        </p:txBody>
      </p:sp>
      <p:sp>
        <p:nvSpPr>
          <p:cNvPr id="78852" name="AutoShape 4"/>
          <p:cNvSpPr>
            <a:spLocks noChangeArrowheads="1"/>
          </p:cNvSpPr>
          <p:nvPr/>
        </p:nvSpPr>
        <p:spPr bwMode="auto">
          <a:xfrm rot="4203308">
            <a:off x="2971800" y="2057400"/>
            <a:ext cx="990600" cy="1219200"/>
          </a:xfrm>
          <a:prstGeom prst="lightningBolt">
            <a:avLst/>
          </a:prstGeom>
          <a:solidFill>
            <a:srgbClr val="FFFF00"/>
          </a:solidFill>
          <a:ln w="9525">
            <a:solidFill>
              <a:schemeClr val="tx1"/>
            </a:solidFill>
            <a:miter lim="800000"/>
            <a:headEnd/>
            <a:tailEnd/>
          </a:ln>
        </p:spPr>
        <p:txBody>
          <a:bodyPr wrap="none" anchor="ctr"/>
          <a:lstStyle/>
          <a:p>
            <a:endParaRPr lang="en-US"/>
          </a:p>
        </p:txBody>
      </p:sp>
      <p:sp>
        <p:nvSpPr>
          <p:cNvPr id="78853" name="AutoShape 5"/>
          <p:cNvSpPr>
            <a:spLocks noChangeArrowheads="1"/>
          </p:cNvSpPr>
          <p:nvPr/>
        </p:nvSpPr>
        <p:spPr bwMode="auto">
          <a:xfrm rot="3998666">
            <a:off x="952500" y="38100"/>
            <a:ext cx="990600" cy="1219200"/>
          </a:xfrm>
          <a:prstGeom prst="lightningBolt">
            <a:avLst/>
          </a:prstGeom>
          <a:solidFill>
            <a:srgbClr val="FFFF00"/>
          </a:solidFill>
          <a:ln w="9525">
            <a:solidFill>
              <a:schemeClr val="tx1"/>
            </a:solidFill>
            <a:miter lim="800000"/>
            <a:headEnd/>
            <a:tailEnd/>
          </a:ln>
        </p:spPr>
        <p:txBody>
          <a:bodyPr wrap="none" anchor="ctr"/>
          <a:lstStyle/>
          <a:p>
            <a:endParaRPr lang="en-US"/>
          </a:p>
        </p:txBody>
      </p:sp>
      <p:sp>
        <p:nvSpPr>
          <p:cNvPr id="78854" name="AutoShape 6"/>
          <p:cNvSpPr>
            <a:spLocks noChangeArrowheads="1"/>
          </p:cNvSpPr>
          <p:nvPr/>
        </p:nvSpPr>
        <p:spPr bwMode="auto">
          <a:xfrm>
            <a:off x="2895600" y="0"/>
            <a:ext cx="990600" cy="1219200"/>
          </a:xfrm>
          <a:prstGeom prst="lightningBolt">
            <a:avLst/>
          </a:prstGeom>
          <a:solidFill>
            <a:srgbClr val="FFFF00"/>
          </a:solidFill>
          <a:ln w="9525">
            <a:solidFill>
              <a:schemeClr val="tx1"/>
            </a:solidFill>
            <a:miter lim="800000"/>
            <a:headEnd/>
            <a:tailEnd/>
          </a:ln>
        </p:spPr>
        <p:txBody>
          <a:bodyPr wrap="none" anchor="ctr"/>
          <a:lstStyle/>
          <a:p>
            <a:endParaRPr lang="en-US"/>
          </a:p>
        </p:txBody>
      </p:sp>
      <p:sp>
        <p:nvSpPr>
          <p:cNvPr id="65543" name="Line 7"/>
          <p:cNvSpPr>
            <a:spLocks noChangeShapeType="1"/>
          </p:cNvSpPr>
          <p:nvPr/>
        </p:nvSpPr>
        <p:spPr bwMode="auto">
          <a:xfrm>
            <a:off x="3962400" y="3200400"/>
            <a:ext cx="990600" cy="1143000"/>
          </a:xfrm>
          <a:prstGeom prst="line">
            <a:avLst/>
          </a:prstGeom>
          <a:noFill/>
          <a:ln w="76200">
            <a:solidFill>
              <a:srgbClr val="000000"/>
            </a:solidFill>
            <a:round/>
            <a:headEnd/>
            <a:tailEnd type="triangle" w="med" len="med"/>
          </a:ln>
        </p:spPr>
        <p:txBody>
          <a:bodyPr/>
          <a:lstStyle/>
          <a:p>
            <a:endParaRPr lang="en-US"/>
          </a:p>
        </p:txBody>
      </p:sp>
      <p:sp>
        <p:nvSpPr>
          <p:cNvPr id="78856" name="Text Box 8"/>
          <p:cNvSpPr txBox="1">
            <a:spLocks noChangeArrowheads="1"/>
          </p:cNvSpPr>
          <p:nvPr/>
        </p:nvSpPr>
        <p:spPr bwMode="auto">
          <a:xfrm>
            <a:off x="3429000" y="3200400"/>
            <a:ext cx="2590800" cy="1311275"/>
          </a:xfrm>
          <a:prstGeom prst="rect">
            <a:avLst/>
          </a:prstGeom>
          <a:noFill/>
          <a:ln w="9525">
            <a:noFill/>
            <a:miter lim="800000"/>
            <a:headEnd/>
            <a:tailEnd/>
          </a:ln>
        </p:spPr>
        <p:txBody>
          <a:bodyPr>
            <a:spAutoFit/>
          </a:bodyPr>
          <a:lstStyle/>
          <a:p>
            <a:pPr>
              <a:spcBef>
                <a:spcPct val="50000"/>
              </a:spcBef>
            </a:pPr>
            <a:r>
              <a:rPr lang="en-US" sz="8000"/>
              <a:t>Light</a:t>
            </a:r>
          </a:p>
        </p:txBody>
      </p:sp>
      <p:sp>
        <p:nvSpPr>
          <p:cNvPr id="78857" name="Litebulb"/>
          <p:cNvSpPr>
            <a:spLocks noEditPoints="1" noChangeArrowheads="1"/>
          </p:cNvSpPr>
          <p:nvPr/>
        </p:nvSpPr>
        <p:spPr bwMode="auto">
          <a:xfrm>
            <a:off x="3124200" y="4419600"/>
            <a:ext cx="969963" cy="1325563"/>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0 60000 65536"/>
              <a:gd name="T9" fmla="*/ 0 60000 65536"/>
              <a:gd name="T10" fmla="*/ 0 60000 65536"/>
              <a:gd name="T11" fmla="*/ 0 60000 65536"/>
              <a:gd name="T12" fmla="*/ 3556 w 21600"/>
              <a:gd name="T13" fmla="*/ 2188 h 21600"/>
              <a:gd name="T14" fmla="*/ 18277 w 21600"/>
              <a:gd name="T15" fmla="*/ 9282 h 21600"/>
            </a:gdLst>
            <a:ahLst/>
            <a:cxnLst>
              <a:cxn ang="T8">
                <a:pos x="T0" y="T1"/>
              </a:cxn>
              <a:cxn ang="T9">
                <a:pos x="T2" y="T3"/>
              </a:cxn>
              <a:cxn ang="T10">
                <a:pos x="T4" y="T5"/>
              </a:cxn>
              <a:cxn ang="T11">
                <a:pos x="T6" y="T7"/>
              </a:cxn>
            </a:cxnLst>
            <a:rect l="T12" t="T13" r="T14" b="T15"/>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rgbClr val="FFFFCC"/>
          </a:solidFill>
          <a:ln w="57150">
            <a:solidFill>
              <a:srgbClr val="000000"/>
            </a:solidFill>
            <a:miter lim="800000"/>
            <a:headEnd/>
            <a:tailEnd/>
          </a:ln>
        </p:spPr>
        <p:txBody>
          <a:bodyPr/>
          <a:lstStyle/>
          <a:p>
            <a:endParaRPr lang="en-US"/>
          </a:p>
        </p:txBody>
      </p:sp>
      <p:sp>
        <p:nvSpPr>
          <p:cNvPr id="78858" name="Litebulb"/>
          <p:cNvSpPr>
            <a:spLocks noEditPoints="1" noChangeArrowheads="1"/>
          </p:cNvSpPr>
          <p:nvPr/>
        </p:nvSpPr>
        <p:spPr bwMode="auto">
          <a:xfrm>
            <a:off x="3048000" y="2057400"/>
            <a:ext cx="969963" cy="1325563"/>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0 60000 65536"/>
              <a:gd name="T9" fmla="*/ 0 60000 65536"/>
              <a:gd name="T10" fmla="*/ 0 60000 65536"/>
              <a:gd name="T11" fmla="*/ 0 60000 65536"/>
              <a:gd name="T12" fmla="*/ 3556 w 21600"/>
              <a:gd name="T13" fmla="*/ 2188 h 21600"/>
              <a:gd name="T14" fmla="*/ 18277 w 21600"/>
              <a:gd name="T15" fmla="*/ 9282 h 21600"/>
            </a:gdLst>
            <a:ahLst/>
            <a:cxnLst>
              <a:cxn ang="T8">
                <a:pos x="T0" y="T1"/>
              </a:cxn>
              <a:cxn ang="T9">
                <a:pos x="T2" y="T3"/>
              </a:cxn>
              <a:cxn ang="T10">
                <a:pos x="T4" y="T5"/>
              </a:cxn>
              <a:cxn ang="T11">
                <a:pos x="T6" y="T7"/>
              </a:cxn>
            </a:cxnLst>
            <a:rect l="T12" t="T13" r="T14" b="T15"/>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rgbClr val="FFFFCC"/>
          </a:solidFill>
          <a:ln w="57150">
            <a:solidFill>
              <a:srgbClr val="000000"/>
            </a:solidFill>
            <a:miter lim="800000"/>
            <a:headEnd/>
            <a:tailEnd/>
          </a:ln>
        </p:spPr>
        <p:txBody>
          <a:bodyPr/>
          <a:lstStyle/>
          <a:p>
            <a:endParaRPr lang="en-US"/>
          </a:p>
        </p:txBody>
      </p:sp>
      <p:sp>
        <p:nvSpPr>
          <p:cNvPr id="78859" name="Litebulb"/>
          <p:cNvSpPr>
            <a:spLocks noEditPoints="1" noChangeArrowheads="1"/>
          </p:cNvSpPr>
          <p:nvPr/>
        </p:nvSpPr>
        <p:spPr bwMode="auto">
          <a:xfrm>
            <a:off x="5181600" y="2057400"/>
            <a:ext cx="969963" cy="1325563"/>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0 60000 65536"/>
              <a:gd name="T9" fmla="*/ 0 60000 65536"/>
              <a:gd name="T10" fmla="*/ 0 60000 65536"/>
              <a:gd name="T11" fmla="*/ 0 60000 65536"/>
              <a:gd name="T12" fmla="*/ 3556 w 21600"/>
              <a:gd name="T13" fmla="*/ 2188 h 21600"/>
              <a:gd name="T14" fmla="*/ 18277 w 21600"/>
              <a:gd name="T15" fmla="*/ 9282 h 21600"/>
            </a:gdLst>
            <a:ahLst/>
            <a:cxnLst>
              <a:cxn ang="T8">
                <a:pos x="T0" y="T1"/>
              </a:cxn>
              <a:cxn ang="T9">
                <a:pos x="T2" y="T3"/>
              </a:cxn>
              <a:cxn ang="T10">
                <a:pos x="T4" y="T5"/>
              </a:cxn>
              <a:cxn ang="T11">
                <a:pos x="T6" y="T7"/>
              </a:cxn>
            </a:cxnLst>
            <a:rect l="T12" t="T13" r="T14" b="T15"/>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rgbClr val="FFFFCC"/>
          </a:solidFill>
          <a:ln w="57150">
            <a:solidFill>
              <a:srgbClr val="000000"/>
            </a:solidFill>
            <a:miter lim="800000"/>
            <a:headEnd/>
            <a:tailEnd/>
          </a:ln>
        </p:spPr>
        <p:txBody>
          <a:bodyPr/>
          <a:lstStyle/>
          <a:p>
            <a:endParaRPr lang="en-US"/>
          </a:p>
        </p:txBody>
      </p:sp>
      <p:sp>
        <p:nvSpPr>
          <p:cNvPr id="78860" name="Litebulb"/>
          <p:cNvSpPr>
            <a:spLocks noEditPoints="1" noChangeArrowheads="1"/>
          </p:cNvSpPr>
          <p:nvPr/>
        </p:nvSpPr>
        <p:spPr bwMode="auto">
          <a:xfrm>
            <a:off x="5181600" y="4419600"/>
            <a:ext cx="969963" cy="1325563"/>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0 60000 65536"/>
              <a:gd name="T9" fmla="*/ 0 60000 65536"/>
              <a:gd name="T10" fmla="*/ 0 60000 65536"/>
              <a:gd name="T11" fmla="*/ 0 60000 65536"/>
              <a:gd name="T12" fmla="*/ 3556 w 21600"/>
              <a:gd name="T13" fmla="*/ 2188 h 21600"/>
              <a:gd name="T14" fmla="*/ 18277 w 21600"/>
              <a:gd name="T15" fmla="*/ 9282 h 21600"/>
            </a:gdLst>
            <a:ahLst/>
            <a:cxnLst>
              <a:cxn ang="T8">
                <a:pos x="T0" y="T1"/>
              </a:cxn>
              <a:cxn ang="T9">
                <a:pos x="T2" y="T3"/>
              </a:cxn>
              <a:cxn ang="T10">
                <a:pos x="T4" y="T5"/>
              </a:cxn>
              <a:cxn ang="T11">
                <a:pos x="T6" y="T7"/>
              </a:cxn>
            </a:cxnLst>
            <a:rect l="T12" t="T13" r="T14" b="T15"/>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rgbClr val="FFFFCC"/>
          </a:solidFill>
          <a:ln w="57150">
            <a:solidFill>
              <a:srgbClr val="000000"/>
            </a:solidFill>
            <a:miter lim="800000"/>
            <a:headEnd/>
            <a:tailEnd/>
          </a:ln>
        </p:spPr>
        <p:txBody>
          <a:bodyPr/>
          <a:lstStyle/>
          <a:p>
            <a:endParaRPr lang="en-US"/>
          </a:p>
        </p:txBody>
      </p:sp>
      <p:sp>
        <p:nvSpPr>
          <p:cNvPr id="78861" name="Text Box 13"/>
          <p:cNvSpPr txBox="1">
            <a:spLocks noChangeArrowheads="1"/>
          </p:cNvSpPr>
          <p:nvPr/>
        </p:nvSpPr>
        <p:spPr bwMode="auto">
          <a:xfrm>
            <a:off x="3581400" y="3429000"/>
            <a:ext cx="1905000" cy="1006475"/>
          </a:xfrm>
          <a:prstGeom prst="rect">
            <a:avLst/>
          </a:prstGeom>
          <a:noFill/>
          <a:ln w="9525">
            <a:noFill/>
            <a:miter lim="800000"/>
            <a:headEnd/>
            <a:tailEnd/>
          </a:ln>
        </p:spPr>
        <p:txBody>
          <a:bodyPr>
            <a:spAutoFit/>
          </a:bodyPr>
          <a:lstStyle/>
          <a:p>
            <a:pPr>
              <a:spcBef>
                <a:spcPct val="50000"/>
              </a:spcBef>
            </a:pPr>
            <a:r>
              <a:rPr lang="en-US" sz="6000"/>
              <a:t>Heat</a:t>
            </a:r>
          </a:p>
        </p:txBody>
      </p:sp>
      <p:sp>
        <p:nvSpPr>
          <p:cNvPr id="78862" name="Text Box 14"/>
          <p:cNvSpPr txBox="1">
            <a:spLocks noChangeArrowheads="1"/>
          </p:cNvSpPr>
          <p:nvPr/>
        </p:nvSpPr>
        <p:spPr bwMode="auto">
          <a:xfrm>
            <a:off x="3276600" y="3352800"/>
            <a:ext cx="2667000" cy="1006475"/>
          </a:xfrm>
          <a:prstGeom prst="rect">
            <a:avLst/>
          </a:prstGeom>
          <a:noFill/>
          <a:ln w="9525">
            <a:noFill/>
            <a:miter lim="800000"/>
            <a:headEnd/>
            <a:tailEnd/>
          </a:ln>
        </p:spPr>
        <p:txBody>
          <a:bodyPr>
            <a:spAutoFit/>
          </a:bodyPr>
          <a:lstStyle/>
          <a:p>
            <a:pPr>
              <a:spcBef>
                <a:spcPct val="50000"/>
              </a:spcBef>
            </a:pPr>
            <a:r>
              <a:rPr lang="en-US" sz="6000"/>
              <a:t>Sound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1000"/>
                                        <p:tgtEl>
                                          <p:spTgt spid="78853"/>
                                        </p:tgtEl>
                                      </p:cBhvr>
                                    </p:animEffect>
                                    <p:set>
                                      <p:cBhvr>
                                        <p:cTn id="7" dur="1" fill="hold">
                                          <p:stCondLst>
                                            <p:cond delay="999"/>
                                          </p:stCondLst>
                                        </p:cTn>
                                        <p:tgtEl>
                                          <p:spTgt spid="78853"/>
                                        </p:tgtEl>
                                        <p:attrNameLst>
                                          <p:attrName>style.visibility</p:attrName>
                                        </p:attrNameLst>
                                      </p:cBhvr>
                                      <p:to>
                                        <p:strVal val="hidden"/>
                                      </p:to>
                                    </p:set>
                                  </p:childTnLst>
                                </p:cTn>
                              </p:par>
                              <p:par>
                                <p:cTn id="8" presetID="9" presetClass="exit" presetSubtype="0" fill="hold" grpId="0" nodeType="withEffect">
                                  <p:stCondLst>
                                    <p:cond delay="0"/>
                                  </p:stCondLst>
                                  <p:childTnLst>
                                    <p:animEffect transition="out" filter="dissolve">
                                      <p:cBhvr>
                                        <p:cTn id="9" dur="1000"/>
                                        <p:tgtEl>
                                          <p:spTgt spid="78854"/>
                                        </p:tgtEl>
                                      </p:cBhvr>
                                    </p:animEffect>
                                    <p:set>
                                      <p:cBhvr>
                                        <p:cTn id="10" dur="1" fill="hold">
                                          <p:stCondLst>
                                            <p:cond delay="999"/>
                                          </p:stCondLst>
                                        </p:cTn>
                                        <p:tgtEl>
                                          <p:spTgt spid="78854"/>
                                        </p:tgtEl>
                                        <p:attrNameLst>
                                          <p:attrName>style.visibility</p:attrName>
                                        </p:attrNameLst>
                                      </p:cBhvr>
                                      <p:to>
                                        <p:strVal val="hidden"/>
                                      </p:to>
                                    </p:set>
                                  </p:childTnLst>
                                </p:cTn>
                              </p:par>
                              <p:par>
                                <p:cTn id="11" presetID="9" presetClass="exit" presetSubtype="0" fill="hold" grpId="0" nodeType="withEffect">
                                  <p:stCondLst>
                                    <p:cond delay="0"/>
                                  </p:stCondLst>
                                  <p:childTnLst>
                                    <p:animEffect transition="out" filter="dissolve">
                                      <p:cBhvr>
                                        <p:cTn id="12" dur="1000"/>
                                        <p:tgtEl>
                                          <p:spTgt spid="78850"/>
                                        </p:tgtEl>
                                      </p:cBhvr>
                                    </p:animEffect>
                                    <p:set>
                                      <p:cBhvr>
                                        <p:cTn id="13" dur="1" fill="hold">
                                          <p:stCondLst>
                                            <p:cond delay="999"/>
                                          </p:stCondLst>
                                        </p:cTn>
                                        <p:tgtEl>
                                          <p:spTgt spid="78850"/>
                                        </p:tgtEl>
                                        <p:attrNameLst>
                                          <p:attrName>style.visibility</p:attrName>
                                        </p:attrNameLst>
                                      </p:cBhvr>
                                      <p:to>
                                        <p:strVal val="hidden"/>
                                      </p:to>
                                    </p:set>
                                  </p:childTnLst>
                                </p:cTn>
                              </p:par>
                              <p:par>
                                <p:cTn id="14" presetID="9" presetClass="exit" presetSubtype="0" fill="hold" grpId="0" nodeType="withEffect">
                                  <p:stCondLst>
                                    <p:cond delay="0"/>
                                  </p:stCondLst>
                                  <p:childTnLst>
                                    <p:animEffect transition="out" filter="dissolve">
                                      <p:cBhvr>
                                        <p:cTn id="15" dur="1000"/>
                                        <p:tgtEl>
                                          <p:spTgt spid="78851"/>
                                        </p:tgtEl>
                                      </p:cBhvr>
                                    </p:animEffect>
                                    <p:set>
                                      <p:cBhvr>
                                        <p:cTn id="16" dur="1" fill="hold">
                                          <p:stCondLst>
                                            <p:cond delay="999"/>
                                          </p:stCondLst>
                                        </p:cTn>
                                        <p:tgtEl>
                                          <p:spTgt spid="78851"/>
                                        </p:tgtEl>
                                        <p:attrNameLst>
                                          <p:attrName>style.visibility</p:attrName>
                                        </p:attrNameLst>
                                      </p:cBhvr>
                                      <p:to>
                                        <p:strVal val="hidden"/>
                                      </p:to>
                                    </p:set>
                                  </p:childTnLst>
                                </p:cTn>
                              </p:par>
                              <p:par>
                                <p:cTn id="17" presetID="9" presetClass="exit" presetSubtype="0" fill="hold" grpId="0" nodeType="withEffect">
                                  <p:stCondLst>
                                    <p:cond delay="0"/>
                                  </p:stCondLst>
                                  <p:childTnLst>
                                    <p:animEffect transition="out" filter="dissolve">
                                      <p:cBhvr>
                                        <p:cTn id="18" dur="1000"/>
                                        <p:tgtEl>
                                          <p:spTgt spid="78852"/>
                                        </p:tgtEl>
                                      </p:cBhvr>
                                    </p:animEffect>
                                    <p:set>
                                      <p:cBhvr>
                                        <p:cTn id="19" dur="1" fill="hold">
                                          <p:stCondLst>
                                            <p:cond delay="999"/>
                                          </p:stCondLst>
                                        </p:cTn>
                                        <p:tgtEl>
                                          <p:spTgt spid="78852"/>
                                        </p:tgtEl>
                                        <p:attrNameLst>
                                          <p:attrName>style.visibility</p:attrName>
                                        </p:attrNameLst>
                                      </p:cBhvr>
                                      <p:to>
                                        <p:strVal val="hidden"/>
                                      </p:to>
                                    </p:set>
                                  </p:childTnLst>
                                </p:cTn>
                              </p:par>
                              <p:par>
                                <p:cTn id="20" presetID="0" presetClass="path" presetSubtype="0" accel="50000" decel="50000" fill="hold" grpId="1" nodeType="withEffect">
                                  <p:stCondLst>
                                    <p:cond delay="0"/>
                                  </p:stCondLst>
                                  <p:childTnLst>
                                    <p:animMotion origin="layout" path="M 0.0 0.0 L 0.2 0.29979 " pathEditMode="relative" ptsTypes="AA">
                                      <p:cBhvr>
                                        <p:cTn id="21" dur="2000" fill="hold"/>
                                        <p:tgtEl>
                                          <p:spTgt spid="78853"/>
                                        </p:tgtEl>
                                        <p:attrNameLst>
                                          <p:attrName>ppt_x</p:attrName>
                                          <p:attrName>ppt_y</p:attrName>
                                        </p:attrNameLst>
                                      </p:cBhvr>
                                    </p:animMotion>
                                  </p:childTnLst>
                                </p:cTn>
                              </p:par>
                              <p:par>
                                <p:cTn id="22" presetID="0" presetClass="path" presetSubtype="0" accel="50000" decel="50000" fill="hold" grpId="1" nodeType="withEffect">
                                  <p:stCondLst>
                                    <p:cond delay="0"/>
                                  </p:stCondLst>
                                  <p:childTnLst>
                                    <p:animMotion origin="layout" path="M 0.0 0.0 L 0.2 0.29979 " pathEditMode="relative" ptsTypes="AA">
                                      <p:cBhvr>
                                        <p:cTn id="23" dur="2000" fill="hold"/>
                                        <p:tgtEl>
                                          <p:spTgt spid="78854"/>
                                        </p:tgtEl>
                                        <p:attrNameLst>
                                          <p:attrName>ppt_x</p:attrName>
                                          <p:attrName>ppt_y</p:attrName>
                                        </p:attrNameLst>
                                      </p:cBhvr>
                                    </p:animMotion>
                                  </p:childTnLst>
                                </p:cTn>
                              </p:par>
                              <p:par>
                                <p:cTn id="24" presetID="0" presetClass="path" presetSubtype="0" accel="50000" decel="50000" fill="hold" grpId="1" nodeType="withEffect">
                                  <p:stCondLst>
                                    <p:cond delay="0"/>
                                  </p:stCondLst>
                                  <p:childTnLst>
                                    <p:animMotion origin="layout" path="M 0.0 0.0 L 0.2 0.29979 " pathEditMode="relative" ptsTypes="AA">
                                      <p:cBhvr>
                                        <p:cTn id="25" dur="2000" fill="hold"/>
                                        <p:tgtEl>
                                          <p:spTgt spid="78850"/>
                                        </p:tgtEl>
                                        <p:attrNameLst>
                                          <p:attrName>ppt_x</p:attrName>
                                          <p:attrName>ppt_y</p:attrName>
                                        </p:attrNameLst>
                                      </p:cBhvr>
                                    </p:animMotion>
                                  </p:childTnLst>
                                </p:cTn>
                              </p:par>
                              <p:par>
                                <p:cTn id="26" presetID="0" presetClass="path" presetSubtype="0" accel="50000" decel="50000" fill="hold" grpId="1" nodeType="withEffect">
                                  <p:stCondLst>
                                    <p:cond delay="0"/>
                                  </p:stCondLst>
                                  <p:childTnLst>
                                    <p:animMotion origin="layout" path="M 0.0 0.0 L 0.2 0.29979 " pathEditMode="relative" ptsTypes="AA">
                                      <p:cBhvr>
                                        <p:cTn id="27" dur="2000" fill="hold"/>
                                        <p:tgtEl>
                                          <p:spTgt spid="78851"/>
                                        </p:tgtEl>
                                        <p:attrNameLst>
                                          <p:attrName>ppt_x</p:attrName>
                                          <p:attrName>ppt_y</p:attrName>
                                        </p:attrNameLst>
                                      </p:cBhvr>
                                    </p:animMotion>
                                  </p:childTnLst>
                                </p:cTn>
                              </p:par>
                              <p:par>
                                <p:cTn id="28" presetID="0" presetClass="path" presetSubtype="0" accel="50000" decel="50000" fill="hold" grpId="1" nodeType="withEffect">
                                  <p:stCondLst>
                                    <p:cond delay="0"/>
                                  </p:stCondLst>
                                  <p:childTnLst>
                                    <p:animMotion origin="layout" path="M 0.0 0.0 L 0.2 0.29979 " pathEditMode="relative" ptsTypes="AA">
                                      <p:cBhvr>
                                        <p:cTn id="29" dur="2000" fill="hold"/>
                                        <p:tgtEl>
                                          <p:spTgt spid="78852"/>
                                        </p:tgtEl>
                                        <p:attrNameLst>
                                          <p:attrName>ppt_x</p:attrName>
                                          <p:attrName>ppt_y</p:attrName>
                                        </p:attrNameLst>
                                      </p:cBhvr>
                                    </p:animMotion>
                                  </p:childTnLst>
                                </p:cTn>
                              </p:par>
                              <p:par>
                                <p:cTn id="30" presetID="9" presetClass="entr" presetSubtype="0" fill="hold" grpId="0" nodeType="withEffect">
                                  <p:stCondLst>
                                    <p:cond delay="0"/>
                                  </p:stCondLst>
                                  <p:childTnLst>
                                    <p:set>
                                      <p:cBhvr>
                                        <p:cTn id="31" dur="1" fill="hold">
                                          <p:stCondLst>
                                            <p:cond delay="0"/>
                                          </p:stCondLst>
                                        </p:cTn>
                                        <p:tgtEl>
                                          <p:spTgt spid="78859"/>
                                        </p:tgtEl>
                                        <p:attrNameLst>
                                          <p:attrName>style.visibility</p:attrName>
                                        </p:attrNameLst>
                                      </p:cBhvr>
                                      <p:to>
                                        <p:strVal val="visible"/>
                                      </p:to>
                                    </p:set>
                                    <p:animEffect transition="in" filter="dissolve">
                                      <p:cBhvr>
                                        <p:cTn id="32" dur="2000"/>
                                        <p:tgtEl>
                                          <p:spTgt spid="78859"/>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78858"/>
                                        </p:tgtEl>
                                        <p:attrNameLst>
                                          <p:attrName>style.visibility</p:attrName>
                                        </p:attrNameLst>
                                      </p:cBhvr>
                                      <p:to>
                                        <p:strVal val="visible"/>
                                      </p:to>
                                    </p:set>
                                    <p:animEffect transition="in" filter="dissolve">
                                      <p:cBhvr>
                                        <p:cTn id="35" dur="2000"/>
                                        <p:tgtEl>
                                          <p:spTgt spid="78858"/>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78856"/>
                                        </p:tgtEl>
                                        <p:attrNameLst>
                                          <p:attrName>style.visibility</p:attrName>
                                        </p:attrNameLst>
                                      </p:cBhvr>
                                      <p:to>
                                        <p:strVal val="visible"/>
                                      </p:to>
                                    </p:set>
                                    <p:animEffect transition="in" filter="dissolve">
                                      <p:cBhvr>
                                        <p:cTn id="38" dur="2000"/>
                                        <p:tgtEl>
                                          <p:spTgt spid="78856"/>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78857"/>
                                        </p:tgtEl>
                                        <p:attrNameLst>
                                          <p:attrName>style.visibility</p:attrName>
                                        </p:attrNameLst>
                                      </p:cBhvr>
                                      <p:to>
                                        <p:strVal val="visible"/>
                                      </p:to>
                                    </p:set>
                                    <p:animEffect transition="in" filter="dissolve">
                                      <p:cBhvr>
                                        <p:cTn id="41" dur="2000"/>
                                        <p:tgtEl>
                                          <p:spTgt spid="78857"/>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78860"/>
                                        </p:tgtEl>
                                        <p:attrNameLst>
                                          <p:attrName>style.visibility</p:attrName>
                                        </p:attrNameLst>
                                      </p:cBhvr>
                                      <p:to>
                                        <p:strVal val="visible"/>
                                      </p:to>
                                    </p:set>
                                    <p:animEffect transition="in" filter="dissolve">
                                      <p:cBhvr>
                                        <p:cTn id="44" dur="2000"/>
                                        <p:tgtEl>
                                          <p:spTgt spid="78860"/>
                                        </p:tgtEl>
                                      </p:cBhvr>
                                    </p:animEffect>
                                  </p:childTnLst>
                                </p:cTn>
                              </p:par>
                              <p:par>
                                <p:cTn id="45" presetID="0" presetClass="path" presetSubtype="0" accel="50000" decel="50000" fill="hold" grpId="1" nodeType="withEffect">
                                  <p:stCondLst>
                                    <p:cond delay="0"/>
                                  </p:stCondLst>
                                  <p:childTnLst>
                                    <p:animMotion origin="layout" path="M 0.0 0.0 L 0.29167 0.12214 " pathEditMode="relative" ptsTypes="AA">
                                      <p:cBhvr>
                                        <p:cTn id="46" dur="2000" fill="hold"/>
                                        <p:tgtEl>
                                          <p:spTgt spid="78858"/>
                                        </p:tgtEl>
                                        <p:attrNameLst>
                                          <p:attrName>ppt_x</p:attrName>
                                          <p:attrName>ppt_y</p:attrName>
                                        </p:attrNameLst>
                                      </p:cBhvr>
                                    </p:animMotion>
                                  </p:childTnLst>
                                </p:cTn>
                              </p:par>
                              <p:par>
                                <p:cTn id="47" presetID="0" presetClass="path" presetSubtype="0" accel="50000" decel="50000" fill="hold" grpId="1" nodeType="withEffect">
                                  <p:stCondLst>
                                    <p:cond delay="0"/>
                                  </p:stCondLst>
                                  <p:childTnLst>
                                    <p:animMotion origin="layout" path="M 0.0 0.0 L 0.29167 0.12214 " pathEditMode="relative" ptsTypes="AA">
                                      <p:cBhvr>
                                        <p:cTn id="48" dur="2000" fill="hold"/>
                                        <p:tgtEl>
                                          <p:spTgt spid="78859"/>
                                        </p:tgtEl>
                                        <p:attrNameLst>
                                          <p:attrName>ppt_x</p:attrName>
                                          <p:attrName>ppt_y</p:attrName>
                                        </p:attrNameLst>
                                      </p:cBhvr>
                                    </p:animMotion>
                                  </p:childTnLst>
                                </p:cTn>
                              </p:par>
                              <p:par>
                                <p:cTn id="49" presetID="0" presetClass="path" presetSubtype="0" accel="50000" decel="50000" fill="hold" grpId="1" nodeType="withEffect">
                                  <p:stCondLst>
                                    <p:cond delay="0"/>
                                  </p:stCondLst>
                                  <p:childTnLst>
                                    <p:animMotion origin="layout" path="M 0.0 0.0 L 0.29167 0.12214 " pathEditMode="relative" ptsTypes="AA">
                                      <p:cBhvr>
                                        <p:cTn id="50" dur="2000" fill="hold"/>
                                        <p:tgtEl>
                                          <p:spTgt spid="78856"/>
                                        </p:tgtEl>
                                        <p:attrNameLst>
                                          <p:attrName>ppt_x</p:attrName>
                                          <p:attrName>ppt_y</p:attrName>
                                        </p:attrNameLst>
                                      </p:cBhvr>
                                    </p:animMotion>
                                  </p:childTnLst>
                                </p:cTn>
                              </p:par>
                              <p:par>
                                <p:cTn id="51" presetID="0" presetClass="path" presetSubtype="0" accel="50000" decel="50000" fill="hold" grpId="1" nodeType="withEffect">
                                  <p:stCondLst>
                                    <p:cond delay="0"/>
                                  </p:stCondLst>
                                  <p:childTnLst>
                                    <p:animMotion origin="layout" path="M 0.0 0.0 L 0.29167 0.12214 " pathEditMode="relative" ptsTypes="AA">
                                      <p:cBhvr>
                                        <p:cTn id="52" dur="2000" fill="hold"/>
                                        <p:tgtEl>
                                          <p:spTgt spid="78857"/>
                                        </p:tgtEl>
                                        <p:attrNameLst>
                                          <p:attrName>ppt_x</p:attrName>
                                          <p:attrName>ppt_y</p:attrName>
                                        </p:attrNameLst>
                                      </p:cBhvr>
                                    </p:animMotion>
                                  </p:childTnLst>
                                </p:cTn>
                              </p:par>
                              <p:par>
                                <p:cTn id="53" presetID="0" presetClass="path" presetSubtype="0" accel="50000" decel="50000" fill="hold" grpId="1" nodeType="withEffect">
                                  <p:stCondLst>
                                    <p:cond delay="0"/>
                                  </p:stCondLst>
                                  <p:childTnLst>
                                    <p:animMotion origin="layout" path="M 0.0 0.0 L 0.29167 0.12214 " pathEditMode="relative" ptsTypes="AA">
                                      <p:cBhvr>
                                        <p:cTn id="54" dur="2000" fill="hold"/>
                                        <p:tgtEl>
                                          <p:spTgt spid="78860"/>
                                        </p:tgtEl>
                                        <p:attrNameLst>
                                          <p:attrName>ppt_x</p:attrName>
                                          <p:attrName>ppt_y</p:attrName>
                                        </p:attrNameLst>
                                      </p:cBhvr>
                                    </p:animMotion>
                                  </p:childTnLst>
                                </p:cTn>
                              </p:par>
                              <p:par>
                                <p:cTn id="55" presetID="9" presetClass="entr" presetSubtype="0" fill="hold" grpId="0" nodeType="withEffect">
                                  <p:stCondLst>
                                    <p:cond delay="0"/>
                                  </p:stCondLst>
                                  <p:childTnLst>
                                    <p:set>
                                      <p:cBhvr>
                                        <p:cTn id="56" dur="1" fill="hold">
                                          <p:stCondLst>
                                            <p:cond delay="0"/>
                                          </p:stCondLst>
                                        </p:cTn>
                                        <p:tgtEl>
                                          <p:spTgt spid="78862"/>
                                        </p:tgtEl>
                                        <p:attrNameLst>
                                          <p:attrName>style.visibility</p:attrName>
                                        </p:attrNameLst>
                                      </p:cBhvr>
                                      <p:to>
                                        <p:strVal val="visible"/>
                                      </p:to>
                                    </p:set>
                                    <p:animEffect transition="in" filter="dissolve">
                                      <p:cBhvr>
                                        <p:cTn id="57" dur="2000"/>
                                        <p:tgtEl>
                                          <p:spTgt spid="78862"/>
                                        </p:tgtEl>
                                      </p:cBhvr>
                                    </p:animEffect>
                                  </p:childTnLst>
                                </p:cTn>
                              </p:par>
                              <p:par>
                                <p:cTn id="58" presetID="0" presetClass="path" presetSubtype="0" accel="50000" decel="50000" fill="hold" grpId="1" nodeType="withEffect">
                                  <p:stCondLst>
                                    <p:cond delay="0"/>
                                  </p:stCondLst>
                                  <p:childTnLst>
                                    <p:animMotion origin="layout" path="M 0.0 0.0 L -0.29167 0.18876 " pathEditMode="relative" ptsTypes="AA">
                                      <p:cBhvr>
                                        <p:cTn id="59" dur="2000" fill="hold"/>
                                        <p:tgtEl>
                                          <p:spTgt spid="78862"/>
                                        </p:tgtEl>
                                        <p:attrNameLst>
                                          <p:attrName>ppt_x</p:attrName>
                                          <p:attrName>ppt_y</p:attrName>
                                        </p:attrNameLst>
                                      </p:cBhvr>
                                    </p:animMotion>
                                  </p:childTnLst>
                                </p:cTn>
                              </p:par>
                              <p:par>
                                <p:cTn id="60" presetID="9" presetClass="entr" presetSubtype="0" fill="hold" grpId="0" nodeType="withEffect">
                                  <p:stCondLst>
                                    <p:cond delay="0"/>
                                  </p:stCondLst>
                                  <p:childTnLst>
                                    <p:set>
                                      <p:cBhvr>
                                        <p:cTn id="61" dur="1" fill="hold">
                                          <p:stCondLst>
                                            <p:cond delay="0"/>
                                          </p:stCondLst>
                                        </p:cTn>
                                        <p:tgtEl>
                                          <p:spTgt spid="78861"/>
                                        </p:tgtEl>
                                        <p:attrNameLst>
                                          <p:attrName>style.visibility</p:attrName>
                                        </p:attrNameLst>
                                      </p:cBhvr>
                                      <p:to>
                                        <p:strVal val="visible"/>
                                      </p:to>
                                    </p:set>
                                    <p:animEffect transition="in" filter="dissolve">
                                      <p:cBhvr>
                                        <p:cTn id="62" dur="2000"/>
                                        <p:tgtEl>
                                          <p:spTgt spid="78861"/>
                                        </p:tgtEl>
                                      </p:cBhvr>
                                    </p:animEffect>
                                  </p:childTnLst>
                                </p:cTn>
                              </p:par>
                              <p:par>
                                <p:cTn id="63" presetID="0" presetClass="path" presetSubtype="0" accel="50000" decel="50000" fill="hold" grpId="1" nodeType="withEffect">
                                  <p:stCondLst>
                                    <p:cond delay="0"/>
                                  </p:stCondLst>
                                  <p:childTnLst>
                                    <p:animMotion origin="layout" path="M 0.0 0.0 L 0.25833 -0.35531 " pathEditMode="relative" ptsTypes="AA">
                                      <p:cBhvr>
                                        <p:cTn id="64" dur="2000" fill="hold"/>
                                        <p:tgtEl>
                                          <p:spTgt spid="78861"/>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0" grpId="0"/>
      <p:bldP spid="78850" grpId="1"/>
      <p:bldP spid="78851" grpId="0" animBg="1"/>
      <p:bldP spid="78851" grpId="1" animBg="1"/>
      <p:bldP spid="78852" grpId="0" animBg="1"/>
      <p:bldP spid="78852" grpId="1" animBg="1"/>
      <p:bldP spid="78853" grpId="0" animBg="1"/>
      <p:bldP spid="78853" grpId="1" animBg="1"/>
      <p:bldP spid="78854" grpId="0" animBg="1"/>
      <p:bldP spid="78854" grpId="1" animBg="1"/>
      <p:bldP spid="78856" grpId="0"/>
      <p:bldP spid="78856" grpId="1"/>
      <p:bldP spid="78857" grpId="0" animBg="1"/>
      <p:bldP spid="78857" grpId="1" animBg="1"/>
      <p:bldP spid="78858" grpId="0" animBg="1"/>
      <p:bldP spid="78858" grpId="1" animBg="1"/>
      <p:bldP spid="78859" grpId="0" animBg="1"/>
      <p:bldP spid="78859" grpId="1" animBg="1"/>
      <p:bldP spid="78860" grpId="0" animBg="1"/>
      <p:bldP spid="78860" grpId="1" animBg="1"/>
      <p:bldP spid="78861" grpId="0"/>
      <p:bldP spid="78861" grpId="1"/>
      <p:bldP spid="78862" grpId="0"/>
      <p:bldP spid="78862" grpId="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defRPr/>
            </a:pPr>
            <a:r>
              <a:rPr lang="en-US" dirty="0" smtClean="0"/>
              <a:t>Energy Loss</a:t>
            </a:r>
          </a:p>
        </p:txBody>
      </p:sp>
      <p:sp>
        <p:nvSpPr>
          <p:cNvPr id="91139" name="Rectangle 3"/>
          <p:cNvSpPr>
            <a:spLocks noGrp="1" noChangeArrowheads="1"/>
          </p:cNvSpPr>
          <p:nvPr>
            <p:ph type="body" idx="1"/>
          </p:nvPr>
        </p:nvSpPr>
        <p:spPr/>
        <p:txBody>
          <a:bodyPr/>
          <a:lstStyle/>
          <a:p>
            <a:pPr eaLnBrk="1" hangingPunct="1">
              <a:defRPr/>
            </a:pPr>
            <a:r>
              <a:rPr lang="en-US" dirty="0" smtClean="0"/>
              <a:t>Toaster- Electrical energy is converted to heat energy.</a:t>
            </a:r>
          </a:p>
          <a:p>
            <a:pPr lvl="1" eaLnBrk="1" hangingPunct="1">
              <a:defRPr/>
            </a:pPr>
            <a:r>
              <a:rPr lang="en-US" dirty="0" smtClean="0"/>
              <a:t>Energy is lost in the production of light and sound.</a:t>
            </a:r>
          </a:p>
        </p:txBody>
      </p:sp>
      <p:sp>
        <p:nvSpPr>
          <p:cNvPr id="66564" name="Text Box 4"/>
          <p:cNvSpPr txBox="1">
            <a:spLocks noChangeArrowheads="1"/>
          </p:cNvSpPr>
          <p:nvPr/>
        </p:nvSpPr>
        <p:spPr bwMode="auto">
          <a:xfrm>
            <a:off x="0" y="4724400"/>
            <a:ext cx="3657600" cy="1006475"/>
          </a:xfrm>
          <a:prstGeom prst="rect">
            <a:avLst/>
          </a:prstGeom>
          <a:noFill/>
          <a:ln w="9525">
            <a:noFill/>
            <a:miter lim="800000"/>
            <a:headEnd/>
            <a:tailEnd/>
          </a:ln>
        </p:spPr>
        <p:txBody>
          <a:bodyPr>
            <a:spAutoFit/>
          </a:bodyPr>
          <a:lstStyle/>
          <a:p>
            <a:pPr>
              <a:spcBef>
                <a:spcPct val="50000"/>
              </a:spcBef>
            </a:pPr>
            <a:r>
              <a:rPr lang="en-US" sz="6000"/>
              <a:t>Electricity</a:t>
            </a:r>
          </a:p>
        </p:txBody>
      </p:sp>
      <p:sp>
        <p:nvSpPr>
          <p:cNvPr id="66565" name="Line 5"/>
          <p:cNvSpPr>
            <a:spLocks noChangeShapeType="1"/>
          </p:cNvSpPr>
          <p:nvPr/>
        </p:nvSpPr>
        <p:spPr bwMode="auto">
          <a:xfrm>
            <a:off x="3352800" y="5334000"/>
            <a:ext cx="457200" cy="0"/>
          </a:xfrm>
          <a:prstGeom prst="line">
            <a:avLst/>
          </a:prstGeom>
          <a:noFill/>
          <a:ln w="76200">
            <a:solidFill>
              <a:srgbClr val="000000"/>
            </a:solidFill>
            <a:round/>
            <a:headEnd/>
            <a:tailEnd type="triangle" w="med" len="med"/>
          </a:ln>
        </p:spPr>
        <p:txBody>
          <a:bodyPr/>
          <a:lstStyle/>
          <a:p>
            <a:endParaRPr lang="en-US"/>
          </a:p>
        </p:txBody>
      </p:sp>
      <p:pic>
        <p:nvPicPr>
          <p:cNvPr id="66566" name="Picture 6" descr="j0199283"/>
          <p:cNvPicPr>
            <a:picLocks noChangeAspect="1" noChangeArrowheads="1"/>
          </p:cNvPicPr>
          <p:nvPr/>
        </p:nvPicPr>
        <p:blipFill>
          <a:blip r:embed="rId2" cstate="print"/>
          <a:srcRect/>
          <a:stretch>
            <a:fillRect/>
          </a:stretch>
        </p:blipFill>
        <p:spPr bwMode="auto">
          <a:xfrm>
            <a:off x="3810000" y="4495800"/>
            <a:ext cx="1841500" cy="1654175"/>
          </a:xfrm>
          <a:prstGeom prst="rect">
            <a:avLst/>
          </a:prstGeom>
          <a:noFill/>
          <a:ln w="9525">
            <a:noFill/>
            <a:miter lim="800000"/>
            <a:headEnd/>
            <a:tailEnd/>
          </a:ln>
        </p:spPr>
      </p:pic>
      <p:sp>
        <p:nvSpPr>
          <p:cNvPr id="66567" name="Line 7"/>
          <p:cNvSpPr>
            <a:spLocks noChangeShapeType="1"/>
          </p:cNvSpPr>
          <p:nvPr/>
        </p:nvSpPr>
        <p:spPr bwMode="auto">
          <a:xfrm>
            <a:off x="5638800" y="5334000"/>
            <a:ext cx="457200" cy="0"/>
          </a:xfrm>
          <a:prstGeom prst="line">
            <a:avLst/>
          </a:prstGeom>
          <a:noFill/>
          <a:ln w="76200">
            <a:solidFill>
              <a:srgbClr val="000000"/>
            </a:solidFill>
            <a:round/>
            <a:headEnd/>
            <a:tailEnd type="triangle" w="med" len="med"/>
          </a:ln>
        </p:spPr>
        <p:txBody>
          <a:bodyPr/>
          <a:lstStyle/>
          <a:p>
            <a:endParaRPr lang="en-US"/>
          </a:p>
        </p:txBody>
      </p:sp>
      <p:sp>
        <p:nvSpPr>
          <p:cNvPr id="66568" name="Text Box 8"/>
          <p:cNvSpPr txBox="1">
            <a:spLocks noChangeArrowheads="1"/>
          </p:cNvSpPr>
          <p:nvPr/>
        </p:nvSpPr>
        <p:spPr bwMode="auto">
          <a:xfrm>
            <a:off x="6248400" y="4724400"/>
            <a:ext cx="2514600" cy="1006475"/>
          </a:xfrm>
          <a:prstGeom prst="rect">
            <a:avLst/>
          </a:prstGeom>
          <a:noFill/>
          <a:ln w="9525">
            <a:noFill/>
            <a:miter lim="800000"/>
            <a:headEnd/>
            <a:tailEnd/>
          </a:ln>
        </p:spPr>
        <p:txBody>
          <a:bodyPr>
            <a:spAutoFit/>
          </a:bodyPr>
          <a:lstStyle/>
          <a:p>
            <a:pPr>
              <a:spcBef>
                <a:spcPct val="50000"/>
              </a:spcBef>
            </a:pPr>
            <a:r>
              <a:rPr lang="en-US" sz="6000"/>
              <a:t>Heat</a:t>
            </a:r>
          </a:p>
        </p:txBody>
      </p:sp>
      <p:sp>
        <p:nvSpPr>
          <p:cNvPr id="66569" name="Line 9"/>
          <p:cNvSpPr>
            <a:spLocks noChangeShapeType="1"/>
          </p:cNvSpPr>
          <p:nvPr/>
        </p:nvSpPr>
        <p:spPr bwMode="auto">
          <a:xfrm flipV="1">
            <a:off x="5638800" y="4419600"/>
            <a:ext cx="457200" cy="381000"/>
          </a:xfrm>
          <a:prstGeom prst="line">
            <a:avLst/>
          </a:prstGeom>
          <a:noFill/>
          <a:ln w="38100">
            <a:solidFill>
              <a:schemeClr val="tx1"/>
            </a:solidFill>
            <a:round/>
            <a:headEnd/>
            <a:tailEnd type="triangle" w="med" len="med"/>
          </a:ln>
        </p:spPr>
        <p:txBody>
          <a:bodyPr/>
          <a:lstStyle/>
          <a:p>
            <a:endParaRPr lang="en-US"/>
          </a:p>
        </p:txBody>
      </p:sp>
      <p:sp>
        <p:nvSpPr>
          <p:cNvPr id="66570" name="Text Box 10"/>
          <p:cNvSpPr txBox="1">
            <a:spLocks noChangeArrowheads="1"/>
          </p:cNvSpPr>
          <p:nvPr/>
        </p:nvSpPr>
        <p:spPr bwMode="auto">
          <a:xfrm>
            <a:off x="6248400" y="4114800"/>
            <a:ext cx="1447800" cy="579438"/>
          </a:xfrm>
          <a:prstGeom prst="rect">
            <a:avLst/>
          </a:prstGeom>
          <a:noFill/>
          <a:ln w="9525">
            <a:noFill/>
            <a:miter lim="800000"/>
            <a:headEnd/>
            <a:tailEnd/>
          </a:ln>
        </p:spPr>
        <p:txBody>
          <a:bodyPr>
            <a:spAutoFit/>
          </a:bodyPr>
          <a:lstStyle/>
          <a:p>
            <a:pPr>
              <a:spcBef>
                <a:spcPct val="50000"/>
              </a:spcBef>
            </a:pPr>
            <a:r>
              <a:rPr lang="en-US" sz="3200">
                <a:solidFill>
                  <a:srgbClr val="000000"/>
                </a:solidFill>
              </a:rPr>
              <a:t>Light</a:t>
            </a:r>
          </a:p>
        </p:txBody>
      </p:sp>
      <p:sp>
        <p:nvSpPr>
          <p:cNvPr id="66571" name="Line 11"/>
          <p:cNvSpPr>
            <a:spLocks noChangeShapeType="1"/>
          </p:cNvSpPr>
          <p:nvPr/>
        </p:nvSpPr>
        <p:spPr bwMode="auto">
          <a:xfrm>
            <a:off x="5638800" y="5943600"/>
            <a:ext cx="381000" cy="228600"/>
          </a:xfrm>
          <a:prstGeom prst="line">
            <a:avLst/>
          </a:prstGeom>
          <a:noFill/>
          <a:ln w="38100">
            <a:solidFill>
              <a:schemeClr val="tx1"/>
            </a:solidFill>
            <a:round/>
            <a:headEnd/>
            <a:tailEnd type="triangle" w="med" len="med"/>
          </a:ln>
        </p:spPr>
        <p:txBody>
          <a:bodyPr/>
          <a:lstStyle/>
          <a:p>
            <a:endParaRPr lang="en-US"/>
          </a:p>
        </p:txBody>
      </p:sp>
      <p:sp>
        <p:nvSpPr>
          <p:cNvPr id="66572" name="Text Box 12"/>
          <p:cNvSpPr txBox="1">
            <a:spLocks noChangeArrowheads="1"/>
          </p:cNvSpPr>
          <p:nvPr/>
        </p:nvSpPr>
        <p:spPr bwMode="auto">
          <a:xfrm>
            <a:off x="6172200" y="5867400"/>
            <a:ext cx="1447800" cy="579438"/>
          </a:xfrm>
          <a:prstGeom prst="rect">
            <a:avLst/>
          </a:prstGeom>
          <a:noFill/>
          <a:ln w="9525">
            <a:noFill/>
            <a:miter lim="800000"/>
            <a:headEnd/>
            <a:tailEnd/>
          </a:ln>
        </p:spPr>
        <p:txBody>
          <a:bodyPr>
            <a:spAutoFit/>
          </a:bodyPr>
          <a:lstStyle/>
          <a:p>
            <a:pPr>
              <a:spcBef>
                <a:spcPct val="50000"/>
              </a:spcBef>
            </a:pPr>
            <a:r>
              <a:rPr lang="en-US" sz="3200">
                <a:solidFill>
                  <a:srgbClr val="000000"/>
                </a:solidFill>
              </a:rPr>
              <a:t>Sound</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pPr eaLnBrk="1" hangingPunct="1">
              <a:defRPr/>
            </a:pPr>
            <a:r>
              <a:rPr lang="en-US" smtClean="0"/>
              <a:t>Energy Loss</a:t>
            </a:r>
          </a:p>
        </p:txBody>
      </p:sp>
      <p:sp>
        <p:nvSpPr>
          <p:cNvPr id="92163" name="Rectangle 3"/>
          <p:cNvSpPr>
            <a:spLocks noGrp="1" noChangeArrowheads="1"/>
          </p:cNvSpPr>
          <p:nvPr>
            <p:ph type="body" idx="1"/>
          </p:nvPr>
        </p:nvSpPr>
        <p:spPr/>
        <p:txBody>
          <a:bodyPr/>
          <a:lstStyle/>
          <a:p>
            <a:pPr eaLnBrk="1" hangingPunct="1">
              <a:defRPr/>
            </a:pPr>
            <a:r>
              <a:rPr lang="en-US" dirty="0" smtClean="0"/>
              <a:t>Light Bulb- Electrical energy is converted to light energy</a:t>
            </a:r>
          </a:p>
          <a:p>
            <a:pPr lvl="1" eaLnBrk="1" hangingPunct="1">
              <a:defRPr/>
            </a:pPr>
            <a:r>
              <a:rPr lang="en-US" dirty="0" smtClean="0"/>
              <a:t>Energy is lost as heat</a:t>
            </a:r>
          </a:p>
        </p:txBody>
      </p:sp>
      <p:sp>
        <p:nvSpPr>
          <p:cNvPr id="67588" name="Text Box 4"/>
          <p:cNvSpPr txBox="1">
            <a:spLocks noChangeArrowheads="1"/>
          </p:cNvSpPr>
          <p:nvPr/>
        </p:nvSpPr>
        <p:spPr bwMode="auto">
          <a:xfrm>
            <a:off x="0" y="4724400"/>
            <a:ext cx="3657600" cy="1006475"/>
          </a:xfrm>
          <a:prstGeom prst="rect">
            <a:avLst/>
          </a:prstGeom>
          <a:noFill/>
          <a:ln w="9525">
            <a:noFill/>
            <a:miter lim="800000"/>
            <a:headEnd/>
            <a:tailEnd/>
          </a:ln>
        </p:spPr>
        <p:txBody>
          <a:bodyPr>
            <a:spAutoFit/>
          </a:bodyPr>
          <a:lstStyle/>
          <a:p>
            <a:pPr>
              <a:spcBef>
                <a:spcPct val="50000"/>
              </a:spcBef>
            </a:pPr>
            <a:r>
              <a:rPr lang="en-US" sz="6000"/>
              <a:t>Electricity</a:t>
            </a:r>
          </a:p>
        </p:txBody>
      </p:sp>
      <p:sp>
        <p:nvSpPr>
          <p:cNvPr id="67589" name="Line 5"/>
          <p:cNvSpPr>
            <a:spLocks noChangeShapeType="1"/>
          </p:cNvSpPr>
          <p:nvPr/>
        </p:nvSpPr>
        <p:spPr bwMode="auto">
          <a:xfrm>
            <a:off x="3352800" y="5334000"/>
            <a:ext cx="457200" cy="0"/>
          </a:xfrm>
          <a:prstGeom prst="line">
            <a:avLst/>
          </a:prstGeom>
          <a:noFill/>
          <a:ln w="76200">
            <a:solidFill>
              <a:srgbClr val="000000"/>
            </a:solidFill>
            <a:round/>
            <a:headEnd/>
            <a:tailEnd type="triangle" w="med" len="med"/>
          </a:ln>
        </p:spPr>
        <p:txBody>
          <a:bodyPr/>
          <a:lstStyle/>
          <a:p>
            <a:endParaRPr lang="en-US"/>
          </a:p>
        </p:txBody>
      </p:sp>
      <p:sp>
        <p:nvSpPr>
          <p:cNvPr id="67590" name="Line 6"/>
          <p:cNvSpPr>
            <a:spLocks noChangeShapeType="1"/>
          </p:cNvSpPr>
          <p:nvPr/>
        </p:nvSpPr>
        <p:spPr bwMode="auto">
          <a:xfrm>
            <a:off x="5638800" y="5334000"/>
            <a:ext cx="457200" cy="0"/>
          </a:xfrm>
          <a:prstGeom prst="line">
            <a:avLst/>
          </a:prstGeom>
          <a:noFill/>
          <a:ln w="76200">
            <a:solidFill>
              <a:srgbClr val="000000"/>
            </a:solidFill>
            <a:round/>
            <a:headEnd/>
            <a:tailEnd type="triangle" w="med" len="med"/>
          </a:ln>
        </p:spPr>
        <p:txBody>
          <a:bodyPr/>
          <a:lstStyle/>
          <a:p>
            <a:endParaRPr lang="en-US"/>
          </a:p>
        </p:txBody>
      </p:sp>
      <p:sp>
        <p:nvSpPr>
          <p:cNvPr id="67591" name="Text Box 7"/>
          <p:cNvSpPr txBox="1">
            <a:spLocks noChangeArrowheads="1"/>
          </p:cNvSpPr>
          <p:nvPr/>
        </p:nvSpPr>
        <p:spPr bwMode="auto">
          <a:xfrm>
            <a:off x="6248400" y="4724400"/>
            <a:ext cx="2514600" cy="1006475"/>
          </a:xfrm>
          <a:prstGeom prst="rect">
            <a:avLst/>
          </a:prstGeom>
          <a:noFill/>
          <a:ln w="9525">
            <a:noFill/>
            <a:miter lim="800000"/>
            <a:headEnd/>
            <a:tailEnd/>
          </a:ln>
        </p:spPr>
        <p:txBody>
          <a:bodyPr>
            <a:spAutoFit/>
          </a:bodyPr>
          <a:lstStyle/>
          <a:p>
            <a:pPr>
              <a:spcBef>
                <a:spcPct val="50000"/>
              </a:spcBef>
            </a:pPr>
            <a:r>
              <a:rPr lang="en-US" sz="6000"/>
              <a:t>Light</a:t>
            </a:r>
          </a:p>
        </p:txBody>
      </p:sp>
      <p:sp>
        <p:nvSpPr>
          <p:cNvPr id="92168" name="Litebulb"/>
          <p:cNvSpPr>
            <a:spLocks noEditPoints="1" noChangeArrowheads="1"/>
          </p:cNvSpPr>
          <p:nvPr/>
        </p:nvSpPr>
        <p:spPr bwMode="auto">
          <a:xfrm>
            <a:off x="4038600" y="4343400"/>
            <a:ext cx="1371600" cy="16002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0 60000 65536"/>
              <a:gd name="T9" fmla="*/ 0 60000 65536"/>
              <a:gd name="T10" fmla="*/ 0 60000 65536"/>
              <a:gd name="T11" fmla="*/ 0 60000 65536"/>
              <a:gd name="T12" fmla="*/ 3556 w 21600"/>
              <a:gd name="T13" fmla="*/ 2188 h 21600"/>
              <a:gd name="T14" fmla="*/ 18277 w 21600"/>
              <a:gd name="T15" fmla="*/ 9282 h 21600"/>
            </a:gdLst>
            <a:ahLst/>
            <a:cxnLst>
              <a:cxn ang="T8">
                <a:pos x="T0" y="T1"/>
              </a:cxn>
              <a:cxn ang="T9">
                <a:pos x="T2" y="T3"/>
              </a:cxn>
              <a:cxn ang="T10">
                <a:pos x="T4" y="T5"/>
              </a:cxn>
              <a:cxn ang="T11">
                <a:pos x="T6" y="T7"/>
              </a:cxn>
            </a:cxnLst>
            <a:rect l="T12" t="T13" r="T14" b="T15"/>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rgbClr val="FFFFCC"/>
          </a:solidFill>
          <a:ln w="57150">
            <a:solidFill>
              <a:srgbClr val="000000"/>
            </a:solidFill>
            <a:miter lim="800000"/>
            <a:headEnd/>
            <a:tailEnd/>
          </a:ln>
        </p:spPr>
        <p:txBody>
          <a:bodyPr/>
          <a:lstStyle/>
          <a:p>
            <a:endParaRPr lang="en-US"/>
          </a:p>
        </p:txBody>
      </p:sp>
      <p:sp>
        <p:nvSpPr>
          <p:cNvPr id="67593" name="Line 9"/>
          <p:cNvSpPr>
            <a:spLocks noChangeShapeType="1"/>
          </p:cNvSpPr>
          <p:nvPr/>
        </p:nvSpPr>
        <p:spPr bwMode="auto">
          <a:xfrm flipV="1">
            <a:off x="5638800" y="4267200"/>
            <a:ext cx="457200" cy="381000"/>
          </a:xfrm>
          <a:prstGeom prst="line">
            <a:avLst/>
          </a:prstGeom>
          <a:noFill/>
          <a:ln w="38100">
            <a:solidFill>
              <a:schemeClr val="tx1"/>
            </a:solidFill>
            <a:round/>
            <a:headEnd/>
            <a:tailEnd type="triangle" w="med" len="med"/>
          </a:ln>
        </p:spPr>
        <p:txBody>
          <a:bodyPr/>
          <a:lstStyle/>
          <a:p>
            <a:endParaRPr lang="en-US"/>
          </a:p>
        </p:txBody>
      </p:sp>
      <p:sp>
        <p:nvSpPr>
          <p:cNvPr id="67594" name="Text Box 10"/>
          <p:cNvSpPr txBox="1">
            <a:spLocks noChangeArrowheads="1"/>
          </p:cNvSpPr>
          <p:nvPr/>
        </p:nvSpPr>
        <p:spPr bwMode="auto">
          <a:xfrm>
            <a:off x="6248400" y="3962400"/>
            <a:ext cx="1676400" cy="579438"/>
          </a:xfrm>
          <a:prstGeom prst="rect">
            <a:avLst/>
          </a:prstGeom>
          <a:noFill/>
          <a:ln w="9525">
            <a:noFill/>
            <a:miter lim="800000"/>
            <a:headEnd/>
            <a:tailEnd/>
          </a:ln>
        </p:spPr>
        <p:txBody>
          <a:bodyPr>
            <a:spAutoFit/>
          </a:bodyPr>
          <a:lstStyle/>
          <a:p>
            <a:pPr>
              <a:spcBef>
                <a:spcPct val="50000"/>
              </a:spcBef>
            </a:pPr>
            <a:r>
              <a:rPr lang="en-US" sz="3200">
                <a:solidFill>
                  <a:srgbClr val="000000"/>
                </a:solidFill>
              </a:rPr>
              <a:t>Heat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92168"/>
                                        </p:tgtEl>
                                        <p:attrNameLst>
                                          <p:attrName>style.visibility</p:attrName>
                                        </p:attrNameLst>
                                      </p:cBhvr>
                                      <p:to>
                                        <p:strVal val="visible"/>
                                      </p:to>
                                    </p:set>
                                    <p:animEffect transition="in" filter="dissolve">
                                      <p:cBhvr>
                                        <p:cTn id="7" dur="2000"/>
                                        <p:tgtEl>
                                          <p:spTgt spid="92168"/>
                                        </p:tgtEl>
                                      </p:cBhvr>
                                    </p:animEffect>
                                  </p:childTnLst>
                                </p:cTn>
                              </p:par>
                              <p:par>
                                <p:cTn id="8" presetID="0" presetClass="path" presetSubtype="0" accel="50000" decel="50000" fill="hold" grpId="1" nodeType="withEffect">
                                  <p:stCondLst>
                                    <p:cond delay="0"/>
                                  </p:stCondLst>
                                  <p:childTnLst>
                                    <p:animMotion origin="layout" path="M 0.0 0.0 L 0.29167 0.12214 " pathEditMode="relative" ptsTypes="AA">
                                      <p:cBhvr>
                                        <p:cTn id="9" dur="2000" fill="hold"/>
                                        <p:tgtEl>
                                          <p:spTgt spid="92168"/>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8" grpId="0" animBg="1"/>
      <p:bldP spid="92168" grpId="1"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defRPr/>
            </a:pPr>
            <a:r>
              <a:rPr lang="en-US" smtClean="0"/>
              <a:t>Energy Loss</a:t>
            </a:r>
          </a:p>
        </p:txBody>
      </p:sp>
      <p:sp>
        <p:nvSpPr>
          <p:cNvPr id="93187" name="Rectangle 3"/>
          <p:cNvSpPr>
            <a:spLocks noGrp="1" noChangeArrowheads="1"/>
          </p:cNvSpPr>
          <p:nvPr>
            <p:ph type="body" idx="1"/>
          </p:nvPr>
        </p:nvSpPr>
        <p:spPr/>
        <p:txBody>
          <a:bodyPr/>
          <a:lstStyle/>
          <a:p>
            <a:pPr eaLnBrk="1" hangingPunct="1">
              <a:defRPr/>
            </a:pPr>
            <a:r>
              <a:rPr lang="en-US" dirty="0" smtClean="0"/>
              <a:t>Speaker- Electrical energy is converted into sound energy.</a:t>
            </a:r>
          </a:p>
          <a:p>
            <a:pPr lvl="1" eaLnBrk="1" hangingPunct="1">
              <a:defRPr/>
            </a:pPr>
            <a:r>
              <a:rPr lang="en-US" dirty="0" smtClean="0"/>
              <a:t>Energy is lost as heat and motion.</a:t>
            </a:r>
          </a:p>
        </p:txBody>
      </p:sp>
      <p:sp>
        <p:nvSpPr>
          <p:cNvPr id="68612" name="Text Box 5"/>
          <p:cNvSpPr txBox="1">
            <a:spLocks noChangeArrowheads="1"/>
          </p:cNvSpPr>
          <p:nvPr/>
        </p:nvSpPr>
        <p:spPr bwMode="auto">
          <a:xfrm>
            <a:off x="0" y="4724400"/>
            <a:ext cx="3657600" cy="1006475"/>
          </a:xfrm>
          <a:prstGeom prst="rect">
            <a:avLst/>
          </a:prstGeom>
          <a:noFill/>
          <a:ln w="9525">
            <a:noFill/>
            <a:miter lim="800000"/>
            <a:headEnd/>
            <a:tailEnd/>
          </a:ln>
        </p:spPr>
        <p:txBody>
          <a:bodyPr>
            <a:spAutoFit/>
          </a:bodyPr>
          <a:lstStyle/>
          <a:p>
            <a:pPr>
              <a:spcBef>
                <a:spcPct val="50000"/>
              </a:spcBef>
            </a:pPr>
            <a:r>
              <a:rPr lang="en-US" sz="6000"/>
              <a:t>Electricity</a:t>
            </a:r>
          </a:p>
        </p:txBody>
      </p:sp>
      <p:sp>
        <p:nvSpPr>
          <p:cNvPr id="68613" name="Line 6"/>
          <p:cNvSpPr>
            <a:spLocks noChangeShapeType="1"/>
          </p:cNvSpPr>
          <p:nvPr/>
        </p:nvSpPr>
        <p:spPr bwMode="auto">
          <a:xfrm>
            <a:off x="3352800" y="5334000"/>
            <a:ext cx="457200" cy="0"/>
          </a:xfrm>
          <a:prstGeom prst="line">
            <a:avLst/>
          </a:prstGeom>
          <a:noFill/>
          <a:ln w="76200">
            <a:solidFill>
              <a:srgbClr val="000000"/>
            </a:solidFill>
            <a:round/>
            <a:headEnd/>
            <a:tailEnd type="triangle" w="med" len="med"/>
          </a:ln>
        </p:spPr>
        <p:txBody>
          <a:bodyPr/>
          <a:lstStyle/>
          <a:p>
            <a:endParaRPr lang="en-US"/>
          </a:p>
        </p:txBody>
      </p:sp>
      <p:sp>
        <p:nvSpPr>
          <p:cNvPr id="68614" name="Line 7"/>
          <p:cNvSpPr>
            <a:spLocks noChangeShapeType="1"/>
          </p:cNvSpPr>
          <p:nvPr/>
        </p:nvSpPr>
        <p:spPr bwMode="auto">
          <a:xfrm>
            <a:off x="5638800" y="5334000"/>
            <a:ext cx="457200" cy="0"/>
          </a:xfrm>
          <a:prstGeom prst="line">
            <a:avLst/>
          </a:prstGeom>
          <a:noFill/>
          <a:ln w="76200">
            <a:solidFill>
              <a:srgbClr val="000000"/>
            </a:solidFill>
            <a:round/>
            <a:headEnd/>
            <a:tailEnd type="triangle" w="med" len="med"/>
          </a:ln>
        </p:spPr>
        <p:txBody>
          <a:bodyPr/>
          <a:lstStyle/>
          <a:p>
            <a:endParaRPr lang="en-US"/>
          </a:p>
        </p:txBody>
      </p:sp>
      <p:sp>
        <p:nvSpPr>
          <p:cNvPr id="68615" name="Text Box 8"/>
          <p:cNvSpPr txBox="1">
            <a:spLocks noChangeArrowheads="1"/>
          </p:cNvSpPr>
          <p:nvPr/>
        </p:nvSpPr>
        <p:spPr bwMode="auto">
          <a:xfrm>
            <a:off x="6248400" y="4724400"/>
            <a:ext cx="2514600" cy="1006475"/>
          </a:xfrm>
          <a:prstGeom prst="rect">
            <a:avLst/>
          </a:prstGeom>
          <a:noFill/>
          <a:ln w="9525">
            <a:noFill/>
            <a:miter lim="800000"/>
            <a:headEnd/>
            <a:tailEnd/>
          </a:ln>
        </p:spPr>
        <p:txBody>
          <a:bodyPr>
            <a:spAutoFit/>
          </a:bodyPr>
          <a:lstStyle/>
          <a:p>
            <a:pPr>
              <a:spcBef>
                <a:spcPct val="50000"/>
              </a:spcBef>
            </a:pPr>
            <a:r>
              <a:rPr lang="en-US" sz="6000"/>
              <a:t>Sound</a:t>
            </a:r>
          </a:p>
        </p:txBody>
      </p:sp>
      <p:pic>
        <p:nvPicPr>
          <p:cNvPr id="68616" name="Picture 9" descr="j0290278"/>
          <p:cNvPicPr>
            <a:picLocks noChangeAspect="1" noChangeArrowheads="1"/>
          </p:cNvPicPr>
          <p:nvPr/>
        </p:nvPicPr>
        <p:blipFill>
          <a:blip r:embed="rId2" cstate="print"/>
          <a:srcRect/>
          <a:stretch>
            <a:fillRect/>
          </a:stretch>
        </p:blipFill>
        <p:spPr bwMode="auto">
          <a:xfrm>
            <a:off x="3810000" y="4343400"/>
            <a:ext cx="1981200" cy="1881188"/>
          </a:xfrm>
          <a:prstGeom prst="rect">
            <a:avLst/>
          </a:prstGeom>
          <a:noFill/>
          <a:ln w="9525">
            <a:noFill/>
            <a:miter lim="800000"/>
            <a:headEnd/>
            <a:tailEnd/>
          </a:ln>
        </p:spPr>
      </p:pic>
      <p:sp>
        <p:nvSpPr>
          <p:cNvPr id="68617" name="Line 10"/>
          <p:cNvSpPr>
            <a:spLocks noChangeShapeType="1"/>
          </p:cNvSpPr>
          <p:nvPr/>
        </p:nvSpPr>
        <p:spPr bwMode="auto">
          <a:xfrm flipV="1">
            <a:off x="5638800" y="4343400"/>
            <a:ext cx="457200" cy="381000"/>
          </a:xfrm>
          <a:prstGeom prst="line">
            <a:avLst/>
          </a:prstGeom>
          <a:noFill/>
          <a:ln w="38100">
            <a:solidFill>
              <a:schemeClr val="tx1"/>
            </a:solidFill>
            <a:round/>
            <a:headEnd/>
            <a:tailEnd type="triangle" w="med" len="med"/>
          </a:ln>
        </p:spPr>
        <p:txBody>
          <a:bodyPr/>
          <a:lstStyle/>
          <a:p>
            <a:endParaRPr lang="en-US"/>
          </a:p>
        </p:txBody>
      </p:sp>
      <p:sp>
        <p:nvSpPr>
          <p:cNvPr id="68618" name="Line 11"/>
          <p:cNvSpPr>
            <a:spLocks noChangeShapeType="1"/>
          </p:cNvSpPr>
          <p:nvPr/>
        </p:nvSpPr>
        <p:spPr bwMode="auto">
          <a:xfrm>
            <a:off x="5486400" y="6019800"/>
            <a:ext cx="457200" cy="381000"/>
          </a:xfrm>
          <a:prstGeom prst="line">
            <a:avLst/>
          </a:prstGeom>
          <a:noFill/>
          <a:ln w="38100">
            <a:solidFill>
              <a:schemeClr val="tx1"/>
            </a:solidFill>
            <a:round/>
            <a:headEnd/>
            <a:tailEnd type="triangle" w="med" len="med"/>
          </a:ln>
        </p:spPr>
        <p:txBody>
          <a:bodyPr/>
          <a:lstStyle/>
          <a:p>
            <a:endParaRPr lang="en-US"/>
          </a:p>
        </p:txBody>
      </p:sp>
      <p:sp>
        <p:nvSpPr>
          <p:cNvPr id="68619" name="Text Box 12"/>
          <p:cNvSpPr txBox="1">
            <a:spLocks noChangeArrowheads="1"/>
          </p:cNvSpPr>
          <p:nvPr/>
        </p:nvSpPr>
        <p:spPr bwMode="auto">
          <a:xfrm>
            <a:off x="6324600" y="4114800"/>
            <a:ext cx="1828800" cy="366713"/>
          </a:xfrm>
          <a:prstGeom prst="rect">
            <a:avLst/>
          </a:prstGeom>
          <a:noFill/>
          <a:ln w="9525">
            <a:noFill/>
            <a:miter lim="800000"/>
            <a:headEnd/>
            <a:tailEnd/>
          </a:ln>
        </p:spPr>
        <p:txBody>
          <a:bodyPr>
            <a:spAutoFit/>
          </a:bodyPr>
          <a:lstStyle/>
          <a:p>
            <a:pPr>
              <a:spcBef>
                <a:spcPct val="50000"/>
              </a:spcBef>
            </a:pPr>
            <a:endParaRPr lang="en-US"/>
          </a:p>
        </p:txBody>
      </p:sp>
      <p:sp>
        <p:nvSpPr>
          <p:cNvPr id="68620" name="Text Box 13"/>
          <p:cNvSpPr txBox="1">
            <a:spLocks noChangeArrowheads="1"/>
          </p:cNvSpPr>
          <p:nvPr/>
        </p:nvSpPr>
        <p:spPr bwMode="auto">
          <a:xfrm>
            <a:off x="6172200" y="4191000"/>
            <a:ext cx="2362200" cy="579438"/>
          </a:xfrm>
          <a:prstGeom prst="rect">
            <a:avLst/>
          </a:prstGeom>
          <a:noFill/>
          <a:ln w="9525">
            <a:noFill/>
            <a:miter lim="800000"/>
            <a:headEnd/>
            <a:tailEnd/>
          </a:ln>
        </p:spPr>
        <p:txBody>
          <a:bodyPr>
            <a:spAutoFit/>
          </a:bodyPr>
          <a:lstStyle/>
          <a:p>
            <a:pPr>
              <a:spcBef>
                <a:spcPct val="50000"/>
              </a:spcBef>
            </a:pPr>
            <a:r>
              <a:rPr lang="en-US" sz="3200">
                <a:solidFill>
                  <a:srgbClr val="000000"/>
                </a:solidFill>
              </a:rPr>
              <a:t>Heat</a:t>
            </a:r>
          </a:p>
        </p:txBody>
      </p:sp>
      <p:sp>
        <p:nvSpPr>
          <p:cNvPr id="68621" name="Text Box 14"/>
          <p:cNvSpPr txBox="1">
            <a:spLocks noChangeArrowheads="1"/>
          </p:cNvSpPr>
          <p:nvPr/>
        </p:nvSpPr>
        <p:spPr bwMode="auto">
          <a:xfrm>
            <a:off x="6172200" y="6019800"/>
            <a:ext cx="2362200" cy="579438"/>
          </a:xfrm>
          <a:prstGeom prst="rect">
            <a:avLst/>
          </a:prstGeom>
          <a:noFill/>
          <a:ln w="9525">
            <a:noFill/>
            <a:miter lim="800000"/>
            <a:headEnd/>
            <a:tailEnd/>
          </a:ln>
        </p:spPr>
        <p:txBody>
          <a:bodyPr>
            <a:spAutoFit/>
          </a:bodyPr>
          <a:lstStyle/>
          <a:p>
            <a:pPr>
              <a:spcBef>
                <a:spcPct val="50000"/>
              </a:spcBef>
            </a:pPr>
            <a:r>
              <a:rPr lang="en-US" sz="3200">
                <a:solidFill>
                  <a:srgbClr val="000000"/>
                </a:solidFill>
              </a:rPr>
              <a:t>Motion</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eaLnBrk="1" hangingPunct="1">
              <a:defRPr/>
            </a:pPr>
            <a:r>
              <a:rPr lang="en-US" smtClean="0"/>
              <a:t>Energy Loss</a:t>
            </a:r>
          </a:p>
        </p:txBody>
      </p:sp>
      <p:sp>
        <p:nvSpPr>
          <p:cNvPr id="94211" name="Rectangle 3"/>
          <p:cNvSpPr>
            <a:spLocks noGrp="1" noChangeArrowheads="1"/>
          </p:cNvSpPr>
          <p:nvPr>
            <p:ph type="body" idx="1"/>
          </p:nvPr>
        </p:nvSpPr>
        <p:spPr/>
        <p:txBody>
          <a:bodyPr/>
          <a:lstStyle/>
          <a:p>
            <a:pPr eaLnBrk="1" hangingPunct="1">
              <a:defRPr/>
            </a:pPr>
            <a:r>
              <a:rPr lang="en-US" dirty="0" smtClean="0"/>
              <a:t>Electric motor- Electrical energy is converted into motion (mechanical) energy.</a:t>
            </a:r>
          </a:p>
          <a:p>
            <a:pPr lvl="1" eaLnBrk="1" hangingPunct="1">
              <a:defRPr/>
            </a:pPr>
            <a:r>
              <a:rPr lang="en-US" dirty="0" smtClean="0"/>
              <a:t>Energy is lost as heat and sound.</a:t>
            </a:r>
          </a:p>
        </p:txBody>
      </p:sp>
      <p:sp>
        <p:nvSpPr>
          <p:cNvPr id="69636" name="Text Box 4"/>
          <p:cNvSpPr txBox="1">
            <a:spLocks noChangeArrowheads="1"/>
          </p:cNvSpPr>
          <p:nvPr/>
        </p:nvSpPr>
        <p:spPr bwMode="auto">
          <a:xfrm>
            <a:off x="0" y="4724400"/>
            <a:ext cx="3657600" cy="1006475"/>
          </a:xfrm>
          <a:prstGeom prst="rect">
            <a:avLst/>
          </a:prstGeom>
          <a:noFill/>
          <a:ln w="9525">
            <a:noFill/>
            <a:miter lim="800000"/>
            <a:headEnd/>
            <a:tailEnd/>
          </a:ln>
        </p:spPr>
        <p:txBody>
          <a:bodyPr>
            <a:spAutoFit/>
          </a:bodyPr>
          <a:lstStyle/>
          <a:p>
            <a:pPr>
              <a:spcBef>
                <a:spcPct val="50000"/>
              </a:spcBef>
            </a:pPr>
            <a:r>
              <a:rPr lang="en-US" sz="6000"/>
              <a:t>Electricity</a:t>
            </a:r>
          </a:p>
        </p:txBody>
      </p:sp>
      <p:sp>
        <p:nvSpPr>
          <p:cNvPr id="69637" name="Line 5"/>
          <p:cNvSpPr>
            <a:spLocks noChangeShapeType="1"/>
          </p:cNvSpPr>
          <p:nvPr/>
        </p:nvSpPr>
        <p:spPr bwMode="auto">
          <a:xfrm>
            <a:off x="3352800" y="5334000"/>
            <a:ext cx="457200" cy="0"/>
          </a:xfrm>
          <a:prstGeom prst="line">
            <a:avLst/>
          </a:prstGeom>
          <a:noFill/>
          <a:ln w="76200">
            <a:solidFill>
              <a:srgbClr val="000000"/>
            </a:solidFill>
            <a:round/>
            <a:headEnd/>
            <a:tailEnd type="triangle" w="med" len="med"/>
          </a:ln>
        </p:spPr>
        <p:txBody>
          <a:bodyPr/>
          <a:lstStyle/>
          <a:p>
            <a:endParaRPr lang="en-US"/>
          </a:p>
        </p:txBody>
      </p:sp>
      <p:sp>
        <p:nvSpPr>
          <p:cNvPr id="69638" name="Line 6"/>
          <p:cNvSpPr>
            <a:spLocks noChangeShapeType="1"/>
          </p:cNvSpPr>
          <p:nvPr/>
        </p:nvSpPr>
        <p:spPr bwMode="auto">
          <a:xfrm>
            <a:off x="5638800" y="5334000"/>
            <a:ext cx="457200" cy="0"/>
          </a:xfrm>
          <a:prstGeom prst="line">
            <a:avLst/>
          </a:prstGeom>
          <a:noFill/>
          <a:ln w="76200">
            <a:solidFill>
              <a:srgbClr val="000000"/>
            </a:solidFill>
            <a:round/>
            <a:headEnd/>
            <a:tailEnd type="triangle" w="med" len="med"/>
          </a:ln>
        </p:spPr>
        <p:txBody>
          <a:bodyPr/>
          <a:lstStyle/>
          <a:p>
            <a:endParaRPr lang="en-US"/>
          </a:p>
        </p:txBody>
      </p:sp>
      <p:sp>
        <p:nvSpPr>
          <p:cNvPr id="69639" name="Text Box 7"/>
          <p:cNvSpPr txBox="1">
            <a:spLocks noChangeArrowheads="1"/>
          </p:cNvSpPr>
          <p:nvPr/>
        </p:nvSpPr>
        <p:spPr bwMode="auto">
          <a:xfrm>
            <a:off x="6248400" y="4724400"/>
            <a:ext cx="2514600" cy="1006475"/>
          </a:xfrm>
          <a:prstGeom prst="rect">
            <a:avLst/>
          </a:prstGeom>
          <a:noFill/>
          <a:ln w="9525">
            <a:noFill/>
            <a:miter lim="800000"/>
            <a:headEnd/>
            <a:tailEnd/>
          </a:ln>
        </p:spPr>
        <p:txBody>
          <a:bodyPr>
            <a:spAutoFit/>
          </a:bodyPr>
          <a:lstStyle/>
          <a:p>
            <a:pPr>
              <a:spcBef>
                <a:spcPct val="50000"/>
              </a:spcBef>
            </a:pPr>
            <a:r>
              <a:rPr lang="en-US" sz="6000"/>
              <a:t>Motion</a:t>
            </a:r>
          </a:p>
        </p:txBody>
      </p:sp>
      <p:pic>
        <p:nvPicPr>
          <p:cNvPr id="69640" name="Picture 8" descr="motor-labels"/>
          <p:cNvPicPr>
            <a:picLocks noChangeAspect="1" noChangeArrowheads="1"/>
          </p:cNvPicPr>
          <p:nvPr/>
        </p:nvPicPr>
        <p:blipFill>
          <a:blip r:embed="rId2" cstate="print"/>
          <a:srcRect/>
          <a:stretch>
            <a:fillRect/>
          </a:stretch>
        </p:blipFill>
        <p:spPr bwMode="auto">
          <a:xfrm>
            <a:off x="3886200" y="4572000"/>
            <a:ext cx="1676400" cy="1327150"/>
          </a:xfrm>
          <a:prstGeom prst="rect">
            <a:avLst/>
          </a:prstGeom>
          <a:noFill/>
          <a:ln w="9525">
            <a:noFill/>
            <a:miter lim="800000"/>
            <a:headEnd/>
            <a:tailEnd/>
          </a:ln>
        </p:spPr>
      </p:pic>
      <p:sp>
        <p:nvSpPr>
          <p:cNvPr id="69641" name="Line 9"/>
          <p:cNvSpPr>
            <a:spLocks noChangeShapeType="1"/>
          </p:cNvSpPr>
          <p:nvPr/>
        </p:nvSpPr>
        <p:spPr bwMode="auto">
          <a:xfrm flipV="1">
            <a:off x="5638800" y="4495800"/>
            <a:ext cx="457200" cy="381000"/>
          </a:xfrm>
          <a:prstGeom prst="line">
            <a:avLst/>
          </a:prstGeom>
          <a:noFill/>
          <a:ln w="38100">
            <a:solidFill>
              <a:schemeClr val="tx1"/>
            </a:solidFill>
            <a:round/>
            <a:headEnd/>
            <a:tailEnd type="triangle" w="med" len="med"/>
          </a:ln>
        </p:spPr>
        <p:txBody>
          <a:bodyPr/>
          <a:lstStyle/>
          <a:p>
            <a:endParaRPr lang="en-US"/>
          </a:p>
        </p:txBody>
      </p:sp>
      <p:sp>
        <p:nvSpPr>
          <p:cNvPr id="69642" name="Line 10"/>
          <p:cNvSpPr>
            <a:spLocks noChangeShapeType="1"/>
          </p:cNvSpPr>
          <p:nvPr/>
        </p:nvSpPr>
        <p:spPr bwMode="auto">
          <a:xfrm>
            <a:off x="5638800" y="5638800"/>
            <a:ext cx="457200" cy="381000"/>
          </a:xfrm>
          <a:prstGeom prst="line">
            <a:avLst/>
          </a:prstGeom>
          <a:noFill/>
          <a:ln w="38100">
            <a:solidFill>
              <a:schemeClr val="tx1"/>
            </a:solidFill>
            <a:round/>
            <a:headEnd/>
            <a:tailEnd type="triangle" w="med" len="med"/>
          </a:ln>
        </p:spPr>
        <p:txBody>
          <a:bodyPr/>
          <a:lstStyle/>
          <a:p>
            <a:endParaRPr lang="en-US"/>
          </a:p>
        </p:txBody>
      </p:sp>
      <p:sp>
        <p:nvSpPr>
          <p:cNvPr id="69643" name="Text Box 11"/>
          <p:cNvSpPr txBox="1">
            <a:spLocks noChangeArrowheads="1"/>
          </p:cNvSpPr>
          <p:nvPr/>
        </p:nvSpPr>
        <p:spPr bwMode="auto">
          <a:xfrm>
            <a:off x="6324600" y="4191000"/>
            <a:ext cx="1828800" cy="579438"/>
          </a:xfrm>
          <a:prstGeom prst="rect">
            <a:avLst/>
          </a:prstGeom>
          <a:noFill/>
          <a:ln w="9525">
            <a:noFill/>
            <a:miter lim="800000"/>
            <a:headEnd/>
            <a:tailEnd/>
          </a:ln>
        </p:spPr>
        <p:txBody>
          <a:bodyPr>
            <a:spAutoFit/>
          </a:bodyPr>
          <a:lstStyle/>
          <a:p>
            <a:pPr>
              <a:spcBef>
                <a:spcPct val="50000"/>
              </a:spcBef>
            </a:pPr>
            <a:r>
              <a:rPr lang="en-US" sz="3200">
                <a:solidFill>
                  <a:srgbClr val="000000"/>
                </a:solidFill>
              </a:rPr>
              <a:t>Heat</a:t>
            </a:r>
          </a:p>
        </p:txBody>
      </p:sp>
      <p:sp>
        <p:nvSpPr>
          <p:cNvPr id="69644" name="Text Box 12"/>
          <p:cNvSpPr txBox="1">
            <a:spLocks noChangeArrowheads="1"/>
          </p:cNvSpPr>
          <p:nvPr/>
        </p:nvSpPr>
        <p:spPr bwMode="auto">
          <a:xfrm>
            <a:off x="6400800" y="5715000"/>
            <a:ext cx="1828800" cy="579438"/>
          </a:xfrm>
          <a:prstGeom prst="rect">
            <a:avLst/>
          </a:prstGeom>
          <a:noFill/>
          <a:ln w="9525">
            <a:noFill/>
            <a:miter lim="800000"/>
            <a:headEnd/>
            <a:tailEnd/>
          </a:ln>
        </p:spPr>
        <p:txBody>
          <a:bodyPr>
            <a:spAutoFit/>
          </a:bodyPr>
          <a:lstStyle/>
          <a:p>
            <a:pPr>
              <a:spcBef>
                <a:spcPct val="50000"/>
              </a:spcBef>
            </a:pPr>
            <a:r>
              <a:rPr lang="en-US" sz="3200">
                <a:solidFill>
                  <a:srgbClr val="000000"/>
                </a:solidFill>
              </a:rPr>
              <a:t>Sound</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defRPr/>
            </a:pPr>
            <a:r>
              <a:rPr lang="en-US" smtClean="0"/>
              <a:t>Current</a:t>
            </a:r>
          </a:p>
        </p:txBody>
      </p:sp>
      <p:sp>
        <p:nvSpPr>
          <p:cNvPr id="17411" name="Rectangle 3"/>
          <p:cNvSpPr>
            <a:spLocks noGrp="1" noChangeArrowheads="1"/>
          </p:cNvSpPr>
          <p:nvPr>
            <p:ph type="body" idx="1"/>
          </p:nvPr>
        </p:nvSpPr>
        <p:spPr/>
        <p:txBody>
          <a:bodyPr/>
          <a:lstStyle/>
          <a:p>
            <a:pPr eaLnBrk="1" hangingPunct="1">
              <a:lnSpc>
                <a:spcPct val="90000"/>
              </a:lnSpc>
              <a:defRPr/>
            </a:pPr>
            <a:r>
              <a:rPr lang="en-US" smtClean="0"/>
              <a:t>Current-</a:t>
            </a:r>
          </a:p>
          <a:p>
            <a:pPr lvl="1" eaLnBrk="1" hangingPunct="1">
              <a:lnSpc>
                <a:spcPct val="90000"/>
              </a:lnSpc>
              <a:defRPr/>
            </a:pPr>
            <a:r>
              <a:rPr lang="en-US" smtClean="0">
                <a:effectLst/>
              </a:rPr>
              <a:t>The measure of the rate at which electric charges move past a given point in a circuit.</a:t>
            </a:r>
          </a:p>
          <a:p>
            <a:pPr lvl="1" eaLnBrk="1" hangingPunct="1">
              <a:lnSpc>
                <a:spcPct val="90000"/>
              </a:lnSpc>
              <a:defRPr/>
            </a:pPr>
            <a:r>
              <a:rPr lang="en-US" smtClean="0">
                <a:effectLst/>
              </a:rPr>
              <a:t>Measures the amount of electricity passing a point.</a:t>
            </a:r>
          </a:p>
          <a:p>
            <a:pPr lvl="1" eaLnBrk="1" hangingPunct="1">
              <a:lnSpc>
                <a:spcPct val="90000"/>
              </a:lnSpc>
              <a:defRPr/>
            </a:pPr>
            <a:r>
              <a:rPr lang="en-US" smtClean="0">
                <a:effectLst/>
              </a:rPr>
              <a:t>Measured in amperes (A)</a:t>
            </a:r>
          </a:p>
          <a:p>
            <a:pPr lvl="1" eaLnBrk="1" hangingPunct="1">
              <a:lnSpc>
                <a:spcPct val="90000"/>
              </a:lnSpc>
              <a:defRPr/>
            </a:pPr>
            <a:r>
              <a:rPr lang="en-US" smtClean="0">
                <a:effectLst/>
              </a:rPr>
              <a:t>Measured using an:</a:t>
            </a:r>
          </a:p>
          <a:p>
            <a:pPr lvl="2" eaLnBrk="1" hangingPunct="1">
              <a:lnSpc>
                <a:spcPct val="90000"/>
              </a:lnSpc>
              <a:defRPr/>
            </a:pPr>
            <a:r>
              <a:rPr lang="en-US" smtClean="0">
                <a:effectLst/>
              </a:rPr>
              <a:t>Ammeter- larger currents</a:t>
            </a:r>
          </a:p>
          <a:p>
            <a:pPr lvl="2" eaLnBrk="1" hangingPunct="1">
              <a:lnSpc>
                <a:spcPct val="90000"/>
              </a:lnSpc>
              <a:defRPr/>
            </a:pPr>
            <a:r>
              <a:rPr lang="en-US" smtClean="0">
                <a:effectLst/>
              </a:rPr>
              <a:t>Galvanometer- smaller currents</a:t>
            </a:r>
          </a:p>
          <a:p>
            <a:pPr lvl="1" eaLnBrk="1" hangingPunct="1">
              <a:lnSpc>
                <a:spcPct val="90000"/>
              </a:lnSpc>
              <a:defRPr/>
            </a:pPr>
            <a:endParaRPr lang="en-US" smtClean="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pPr eaLnBrk="1" hangingPunct="1">
              <a:defRPr/>
            </a:pPr>
            <a:r>
              <a:rPr lang="en-US" dirty="0" smtClean="0"/>
              <a:t>Efficiency</a:t>
            </a:r>
          </a:p>
        </p:txBody>
      </p:sp>
      <p:sp>
        <p:nvSpPr>
          <p:cNvPr id="79875" name="Rectangle 3"/>
          <p:cNvSpPr>
            <a:spLocks noGrp="1" noChangeArrowheads="1"/>
          </p:cNvSpPr>
          <p:nvPr>
            <p:ph type="body" idx="1"/>
          </p:nvPr>
        </p:nvSpPr>
        <p:spPr/>
        <p:txBody>
          <a:bodyPr/>
          <a:lstStyle/>
          <a:p>
            <a:pPr eaLnBrk="1" hangingPunct="1">
              <a:defRPr/>
            </a:pPr>
            <a:r>
              <a:rPr lang="en-US" dirty="0" smtClean="0"/>
              <a:t>Efficiency is the comparison between the amount of useful energy produced (output energy) and the original amount of energy used (input energy).</a:t>
            </a:r>
          </a:p>
          <a:p>
            <a:pPr eaLnBrk="1" hangingPunct="1">
              <a:defRPr/>
            </a:pPr>
            <a:endParaRPr lang="en-US" dirty="0" smtClean="0"/>
          </a:p>
          <a:p>
            <a:pPr eaLnBrk="1" hangingPunct="1">
              <a:buFont typeface="Wingdings" pitchFamily="2" charset="2"/>
              <a:buNone/>
              <a:defRPr/>
            </a:pPr>
            <a:r>
              <a:rPr lang="en-US" sz="3100" dirty="0" smtClean="0"/>
              <a:t>% efficiency = </a:t>
            </a:r>
            <a:r>
              <a:rPr lang="en-US" sz="3100" u="sng" dirty="0" smtClean="0"/>
              <a:t>Useful Output Energy</a:t>
            </a:r>
            <a:r>
              <a:rPr lang="en-US" sz="3100" dirty="0" smtClean="0"/>
              <a:t> x 100%</a:t>
            </a:r>
          </a:p>
          <a:p>
            <a:pPr eaLnBrk="1" hangingPunct="1">
              <a:buFont typeface="Wingdings" pitchFamily="2" charset="2"/>
              <a:buNone/>
              <a:defRPr/>
            </a:pPr>
            <a:r>
              <a:rPr lang="en-US" sz="3100" dirty="0" smtClean="0"/>
              <a:t>				     Input Energy</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pPr eaLnBrk="1" hangingPunct="1">
              <a:defRPr/>
            </a:pPr>
            <a:r>
              <a:rPr lang="en-US" smtClean="0"/>
              <a:t>Efficiency</a:t>
            </a:r>
          </a:p>
        </p:txBody>
      </p:sp>
      <p:sp>
        <p:nvSpPr>
          <p:cNvPr id="95235" name="Rectangle 3"/>
          <p:cNvSpPr>
            <a:spLocks noGrp="1" noChangeArrowheads="1"/>
          </p:cNvSpPr>
          <p:nvPr>
            <p:ph type="body" idx="1"/>
          </p:nvPr>
        </p:nvSpPr>
        <p:spPr/>
        <p:txBody>
          <a:bodyPr/>
          <a:lstStyle/>
          <a:p>
            <a:pPr eaLnBrk="1" hangingPunct="1">
              <a:defRPr/>
            </a:pPr>
            <a:r>
              <a:rPr lang="en-US" dirty="0" smtClean="0"/>
              <a:t>Energy is measured in Joules (J)</a:t>
            </a:r>
          </a:p>
          <a:p>
            <a:pPr eaLnBrk="1" hangingPunct="1">
              <a:defRPr/>
            </a:pPr>
            <a:r>
              <a:rPr lang="en-US" dirty="0" smtClean="0"/>
              <a:t>A regular 60W  fluorescent light bulb produces 400J of light energy but it consumes nearly 2000J of electrical energy. What is the percent efficiency of a 60W fluorescent light bulb?</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pPr eaLnBrk="1" hangingPunct="1">
              <a:defRPr/>
            </a:pPr>
            <a:endParaRPr lang="en-US" smtClean="0"/>
          </a:p>
        </p:txBody>
      </p:sp>
      <p:sp>
        <p:nvSpPr>
          <p:cNvPr id="96259" name="Rectangle 3"/>
          <p:cNvSpPr>
            <a:spLocks noGrp="1" noChangeArrowheads="1"/>
          </p:cNvSpPr>
          <p:nvPr>
            <p:ph type="body" idx="1"/>
          </p:nvPr>
        </p:nvSpPr>
        <p:spPr>
          <a:xfrm>
            <a:off x="457200" y="381000"/>
            <a:ext cx="8229600" cy="5715000"/>
          </a:xfrm>
        </p:spPr>
        <p:txBody>
          <a:bodyPr/>
          <a:lstStyle/>
          <a:p>
            <a:pPr eaLnBrk="1" hangingPunct="1">
              <a:buFont typeface="Wingdings" pitchFamily="2" charset="2"/>
              <a:buNone/>
              <a:defRPr/>
            </a:pPr>
            <a:r>
              <a:rPr lang="en-US" sz="2700" smtClean="0"/>
              <a:t>Output energy = 400J</a:t>
            </a:r>
          </a:p>
          <a:p>
            <a:pPr eaLnBrk="1" hangingPunct="1">
              <a:buFont typeface="Wingdings" pitchFamily="2" charset="2"/>
              <a:buNone/>
              <a:defRPr/>
            </a:pPr>
            <a:r>
              <a:rPr lang="en-US" sz="2700" smtClean="0"/>
              <a:t>Input Energy = 2000J</a:t>
            </a:r>
          </a:p>
          <a:p>
            <a:pPr eaLnBrk="1" hangingPunct="1">
              <a:buFont typeface="Wingdings" pitchFamily="2" charset="2"/>
              <a:buNone/>
              <a:defRPr/>
            </a:pPr>
            <a:r>
              <a:rPr lang="en-US" sz="2700" smtClean="0"/>
              <a:t>% efficiency = ?</a:t>
            </a:r>
          </a:p>
          <a:p>
            <a:pPr eaLnBrk="1" hangingPunct="1">
              <a:buFont typeface="Wingdings" pitchFamily="2" charset="2"/>
              <a:buNone/>
              <a:defRPr/>
            </a:pPr>
            <a:endParaRPr lang="en-US" sz="2700" smtClean="0"/>
          </a:p>
          <a:p>
            <a:pPr eaLnBrk="1" hangingPunct="1">
              <a:buFont typeface="Wingdings" pitchFamily="2" charset="2"/>
              <a:buNone/>
              <a:defRPr/>
            </a:pPr>
            <a:r>
              <a:rPr lang="en-US" sz="2700" smtClean="0"/>
              <a:t>% efficiency = </a:t>
            </a:r>
            <a:r>
              <a:rPr lang="en-US" sz="2700" u="sng" smtClean="0"/>
              <a:t>Useful Output Energy</a:t>
            </a:r>
            <a:r>
              <a:rPr lang="en-US" sz="2700" smtClean="0"/>
              <a:t> x 100%</a:t>
            </a:r>
          </a:p>
          <a:p>
            <a:pPr eaLnBrk="1" hangingPunct="1">
              <a:buFont typeface="Wingdings" pitchFamily="2" charset="2"/>
              <a:buNone/>
              <a:defRPr/>
            </a:pPr>
            <a:r>
              <a:rPr lang="en-US" sz="2700" smtClean="0"/>
              <a:t>				   Input Energy</a:t>
            </a:r>
          </a:p>
          <a:p>
            <a:pPr eaLnBrk="1" hangingPunct="1">
              <a:buFont typeface="Wingdings" pitchFamily="2" charset="2"/>
              <a:buNone/>
              <a:defRPr/>
            </a:pPr>
            <a:endParaRPr lang="en-US" sz="2800" smtClean="0"/>
          </a:p>
          <a:p>
            <a:pPr eaLnBrk="1" hangingPunct="1">
              <a:buFont typeface="Wingdings" pitchFamily="2" charset="2"/>
              <a:buNone/>
              <a:defRPr/>
            </a:pPr>
            <a:r>
              <a:rPr lang="en-US" sz="2800" smtClean="0"/>
              <a:t>% efficiency = </a:t>
            </a:r>
            <a:r>
              <a:rPr lang="en-US" sz="2800" u="sng" smtClean="0"/>
              <a:t>400J</a:t>
            </a:r>
            <a:r>
              <a:rPr lang="en-US" sz="2800" smtClean="0"/>
              <a:t> x 100%</a:t>
            </a:r>
          </a:p>
          <a:p>
            <a:pPr eaLnBrk="1" hangingPunct="1">
              <a:buFont typeface="Wingdings" pitchFamily="2" charset="2"/>
              <a:buNone/>
              <a:defRPr/>
            </a:pPr>
            <a:r>
              <a:rPr lang="en-US" sz="2800" smtClean="0"/>
              <a:t>				2000J</a:t>
            </a:r>
          </a:p>
          <a:p>
            <a:pPr eaLnBrk="1" hangingPunct="1">
              <a:buFont typeface="Wingdings" pitchFamily="2" charset="2"/>
              <a:buNone/>
              <a:defRPr/>
            </a:pPr>
            <a:endParaRPr lang="en-US" sz="2800" smtClean="0"/>
          </a:p>
          <a:p>
            <a:pPr eaLnBrk="1" hangingPunct="1">
              <a:buFont typeface="Wingdings" pitchFamily="2" charset="2"/>
              <a:buNone/>
              <a:defRPr/>
            </a:pPr>
            <a:r>
              <a:rPr lang="en-US" sz="2800" smtClean="0"/>
              <a:t>% efficiency = 20%</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4" name="Rectangle 4"/>
          <p:cNvSpPr>
            <a:spLocks noGrp="1" noChangeArrowheads="1"/>
          </p:cNvSpPr>
          <p:nvPr>
            <p:ph type="ctrTitle"/>
          </p:nvPr>
        </p:nvSpPr>
        <p:spPr/>
        <p:txBody>
          <a:bodyPr/>
          <a:lstStyle/>
          <a:p>
            <a:pPr eaLnBrk="1" hangingPunct="1">
              <a:defRPr/>
            </a:pPr>
            <a:r>
              <a:rPr lang="en-US" sz="4000" dirty="0" smtClean="0"/>
              <a:t>Can you ever have an appliance than is 100% efficient?</a:t>
            </a:r>
          </a:p>
        </p:txBody>
      </p:sp>
      <p:sp>
        <p:nvSpPr>
          <p:cNvPr id="97285" name="Rectangle 5"/>
          <p:cNvSpPr>
            <a:spLocks noGrp="1" noChangeArrowheads="1"/>
          </p:cNvSpPr>
          <p:nvPr>
            <p:ph type="subTitle" idx="1"/>
          </p:nvPr>
        </p:nvSpPr>
        <p:spPr/>
        <p:txBody>
          <a:bodyPr/>
          <a:lstStyle/>
          <a:p>
            <a:pPr eaLnBrk="1" hangingPunct="1">
              <a:defRPr/>
            </a:pPr>
            <a:r>
              <a:rPr lang="en-US" sz="9600" dirty="0" smtClean="0"/>
              <a:t>No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728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5"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pPr eaLnBrk="1" hangingPunct="1">
              <a:defRPr/>
            </a:pPr>
            <a:r>
              <a:rPr lang="en-US" dirty="0" smtClean="0"/>
              <a:t>Cost of electricity</a:t>
            </a:r>
          </a:p>
        </p:txBody>
      </p:sp>
      <p:sp>
        <p:nvSpPr>
          <p:cNvPr id="99331" name="Rectangle 3"/>
          <p:cNvSpPr>
            <a:spLocks noGrp="1" noChangeArrowheads="1"/>
          </p:cNvSpPr>
          <p:nvPr>
            <p:ph type="body" idx="1"/>
          </p:nvPr>
        </p:nvSpPr>
        <p:spPr/>
        <p:txBody>
          <a:bodyPr/>
          <a:lstStyle/>
          <a:p>
            <a:pPr eaLnBrk="1" hangingPunct="1">
              <a:defRPr/>
            </a:pPr>
            <a:r>
              <a:rPr lang="en-US" dirty="0" smtClean="0"/>
              <a:t>You pay for electricity based on the amount of </a:t>
            </a:r>
            <a:r>
              <a:rPr lang="en-US" u="sng" dirty="0" smtClean="0"/>
              <a:t>power</a:t>
            </a:r>
            <a:r>
              <a:rPr lang="en-US" dirty="0" smtClean="0"/>
              <a:t> you use.</a:t>
            </a:r>
          </a:p>
          <a:p>
            <a:pPr eaLnBrk="1" hangingPunct="1">
              <a:defRPr/>
            </a:pPr>
            <a:r>
              <a:rPr lang="en-US" u="sng" dirty="0" smtClean="0"/>
              <a:t>Power</a:t>
            </a:r>
            <a:r>
              <a:rPr lang="en-US" dirty="0" smtClean="0"/>
              <a:t> is the measure of the voltage used and the current it was used at.</a:t>
            </a:r>
          </a:p>
          <a:p>
            <a:pPr algn="ctr" eaLnBrk="1" hangingPunct="1">
              <a:buFont typeface="Wingdings" pitchFamily="2" charset="2"/>
              <a:buNone/>
              <a:defRPr/>
            </a:pPr>
            <a:r>
              <a:rPr lang="en-US" dirty="0" smtClean="0"/>
              <a:t>P = V x I</a:t>
            </a:r>
          </a:p>
          <a:p>
            <a:pPr eaLnBrk="1" hangingPunct="1">
              <a:defRPr/>
            </a:pPr>
            <a:r>
              <a:rPr lang="en-US" dirty="0" smtClean="0"/>
              <a:t>Power is measured in Watts (W)</a:t>
            </a:r>
          </a:p>
          <a:p>
            <a:pPr lvl="1" eaLnBrk="1" hangingPunct="1">
              <a:defRPr/>
            </a:pPr>
            <a:r>
              <a:rPr lang="en-US" dirty="0" smtClean="0"/>
              <a:t>A kW is 1000W</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pPr eaLnBrk="1" hangingPunct="1">
              <a:defRPr/>
            </a:pPr>
            <a:r>
              <a:rPr lang="en-US" smtClean="0"/>
              <a:t>Cost of electricity</a:t>
            </a:r>
          </a:p>
        </p:txBody>
      </p:sp>
      <p:sp>
        <p:nvSpPr>
          <p:cNvPr id="100355" name="Rectangle 3"/>
          <p:cNvSpPr>
            <a:spLocks noGrp="1" noChangeArrowheads="1"/>
          </p:cNvSpPr>
          <p:nvPr>
            <p:ph type="body" idx="1"/>
          </p:nvPr>
        </p:nvSpPr>
        <p:spPr/>
        <p:txBody>
          <a:bodyPr/>
          <a:lstStyle/>
          <a:p>
            <a:pPr eaLnBrk="1" hangingPunct="1">
              <a:defRPr/>
            </a:pPr>
            <a:r>
              <a:rPr lang="en-US" sz="2800" dirty="0" smtClean="0"/>
              <a:t>On every electrical appliance in Canada, at least 2 out of the following 3 items have to be included.</a:t>
            </a:r>
          </a:p>
          <a:p>
            <a:pPr lvl="1" eaLnBrk="1" hangingPunct="1">
              <a:defRPr/>
            </a:pPr>
            <a:r>
              <a:rPr lang="en-US" sz="2400" dirty="0" smtClean="0"/>
              <a:t>Power</a:t>
            </a:r>
          </a:p>
          <a:p>
            <a:pPr lvl="1" eaLnBrk="1" hangingPunct="1">
              <a:defRPr/>
            </a:pPr>
            <a:r>
              <a:rPr lang="en-US" sz="2400" dirty="0" smtClean="0"/>
              <a:t>Voltage</a:t>
            </a:r>
          </a:p>
          <a:p>
            <a:pPr lvl="1" eaLnBrk="1" hangingPunct="1">
              <a:defRPr/>
            </a:pPr>
            <a:r>
              <a:rPr lang="en-US" sz="2400" dirty="0" smtClean="0"/>
              <a:t>Current</a:t>
            </a:r>
          </a:p>
          <a:p>
            <a:pPr eaLnBrk="1" hangingPunct="1">
              <a:defRPr/>
            </a:pPr>
            <a:r>
              <a:rPr lang="en-US" sz="2800" dirty="0" smtClean="0"/>
              <a:t>Only 2 have to be included because the 3</a:t>
            </a:r>
            <a:r>
              <a:rPr lang="en-US" sz="2800" baseline="30000" dirty="0" smtClean="0"/>
              <a:t>rd</a:t>
            </a:r>
            <a:r>
              <a:rPr lang="en-US" sz="2800" dirty="0" smtClean="0"/>
              <a:t> can be calculated using the equation P = V x I.</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pPr eaLnBrk="1" hangingPunct="1">
              <a:defRPr/>
            </a:pPr>
            <a:endParaRPr lang="en-US" smtClean="0"/>
          </a:p>
        </p:txBody>
      </p:sp>
      <p:sp>
        <p:nvSpPr>
          <p:cNvPr id="101379" name="Rectangle 3"/>
          <p:cNvSpPr>
            <a:spLocks noGrp="1" noChangeArrowheads="1"/>
          </p:cNvSpPr>
          <p:nvPr>
            <p:ph type="body" idx="1"/>
          </p:nvPr>
        </p:nvSpPr>
        <p:spPr>
          <a:xfrm>
            <a:off x="457200" y="381000"/>
            <a:ext cx="8229600" cy="6019800"/>
          </a:xfrm>
        </p:spPr>
        <p:txBody>
          <a:bodyPr/>
          <a:lstStyle/>
          <a:p>
            <a:pPr eaLnBrk="1" hangingPunct="1">
              <a:defRPr/>
            </a:pPr>
            <a:r>
              <a:rPr lang="en-US" dirty="0" smtClean="0"/>
              <a:t>How much power is used by a light bulb that uses 120V of potential and runs at a current of 0.83A?</a:t>
            </a:r>
          </a:p>
          <a:p>
            <a:pPr eaLnBrk="1" hangingPunct="1">
              <a:defRPr/>
            </a:pPr>
            <a:r>
              <a:rPr lang="en-US" dirty="0" smtClean="0"/>
              <a:t>V= 120V</a:t>
            </a:r>
          </a:p>
          <a:p>
            <a:pPr eaLnBrk="1" hangingPunct="1">
              <a:defRPr/>
            </a:pPr>
            <a:r>
              <a:rPr lang="en-US" dirty="0" smtClean="0"/>
              <a:t>I= 0.83A</a:t>
            </a:r>
          </a:p>
          <a:p>
            <a:pPr eaLnBrk="1" hangingPunct="1">
              <a:defRPr/>
            </a:pPr>
            <a:r>
              <a:rPr lang="en-US" dirty="0" smtClean="0"/>
              <a:t>P= ?</a:t>
            </a:r>
          </a:p>
          <a:p>
            <a:pPr eaLnBrk="1" hangingPunct="1">
              <a:defRPr/>
            </a:pPr>
            <a:r>
              <a:rPr lang="en-US" dirty="0" smtClean="0"/>
              <a:t>P = V x I</a:t>
            </a:r>
          </a:p>
          <a:p>
            <a:pPr eaLnBrk="1" hangingPunct="1">
              <a:defRPr/>
            </a:pPr>
            <a:r>
              <a:rPr lang="en-US" dirty="0" smtClean="0"/>
              <a:t>P = 120V x 0.83A</a:t>
            </a:r>
          </a:p>
          <a:p>
            <a:pPr eaLnBrk="1" hangingPunct="1">
              <a:defRPr/>
            </a:pPr>
            <a:r>
              <a:rPr lang="en-US" dirty="0" smtClean="0"/>
              <a:t>P= 99.6W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137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1379">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1379">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137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1379">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1379">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137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9" grpId="0"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pPr eaLnBrk="1" hangingPunct="1">
              <a:defRPr/>
            </a:pPr>
            <a:endParaRPr lang="en-US" smtClean="0"/>
          </a:p>
        </p:txBody>
      </p:sp>
      <p:sp>
        <p:nvSpPr>
          <p:cNvPr id="102403" name="Rectangle 3"/>
          <p:cNvSpPr>
            <a:spLocks noGrp="1" noChangeArrowheads="1"/>
          </p:cNvSpPr>
          <p:nvPr>
            <p:ph type="body" idx="1"/>
          </p:nvPr>
        </p:nvSpPr>
        <p:spPr>
          <a:xfrm>
            <a:off x="457200" y="381000"/>
            <a:ext cx="8229600" cy="5715000"/>
          </a:xfrm>
        </p:spPr>
        <p:txBody>
          <a:bodyPr/>
          <a:lstStyle/>
          <a:p>
            <a:pPr eaLnBrk="1" hangingPunct="1">
              <a:defRPr/>
            </a:pPr>
            <a:r>
              <a:rPr lang="en-US" dirty="0" smtClean="0"/>
              <a:t>What is the current used by a 60W light bulb that runs on 120V of electricity?</a:t>
            </a:r>
          </a:p>
          <a:p>
            <a:pPr eaLnBrk="1" hangingPunct="1">
              <a:defRPr/>
            </a:pPr>
            <a:r>
              <a:rPr lang="en-US" dirty="0" smtClean="0"/>
              <a:t>P= 60W</a:t>
            </a:r>
          </a:p>
          <a:p>
            <a:pPr eaLnBrk="1" hangingPunct="1">
              <a:defRPr/>
            </a:pPr>
            <a:r>
              <a:rPr lang="en-US" dirty="0" smtClean="0"/>
              <a:t>V= 120V</a:t>
            </a:r>
          </a:p>
          <a:p>
            <a:pPr eaLnBrk="1" hangingPunct="1">
              <a:defRPr/>
            </a:pPr>
            <a:r>
              <a:rPr lang="en-US" dirty="0" smtClean="0"/>
              <a:t>I= ?</a:t>
            </a:r>
          </a:p>
          <a:p>
            <a:pPr eaLnBrk="1" hangingPunct="1">
              <a:defRPr/>
            </a:pPr>
            <a:r>
              <a:rPr lang="en-US" dirty="0" smtClean="0"/>
              <a:t>P = V x I</a:t>
            </a:r>
          </a:p>
          <a:p>
            <a:pPr eaLnBrk="1" hangingPunct="1">
              <a:defRPr/>
            </a:pPr>
            <a:r>
              <a:rPr lang="en-US" dirty="0" smtClean="0"/>
              <a:t>I = P / V</a:t>
            </a:r>
          </a:p>
          <a:p>
            <a:pPr eaLnBrk="1" hangingPunct="1">
              <a:defRPr/>
            </a:pPr>
            <a:r>
              <a:rPr lang="en-US" dirty="0" smtClean="0"/>
              <a:t>I= 60W / 120V</a:t>
            </a:r>
          </a:p>
          <a:p>
            <a:pPr eaLnBrk="1" hangingPunct="1">
              <a:defRPr/>
            </a:pPr>
            <a:r>
              <a:rPr lang="en-US" dirty="0" smtClean="0"/>
              <a:t>I= 0.50A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240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0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240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240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40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240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240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240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3" grpId="0"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pPr eaLnBrk="1" hangingPunct="1">
              <a:defRPr/>
            </a:pPr>
            <a:r>
              <a:rPr lang="en-US" smtClean="0"/>
              <a:t>Cost of electricity</a:t>
            </a:r>
          </a:p>
        </p:txBody>
      </p:sp>
      <p:sp>
        <p:nvSpPr>
          <p:cNvPr id="103427" name="Rectangle 3"/>
          <p:cNvSpPr>
            <a:spLocks noGrp="1" noChangeArrowheads="1"/>
          </p:cNvSpPr>
          <p:nvPr>
            <p:ph type="body" idx="1"/>
          </p:nvPr>
        </p:nvSpPr>
        <p:spPr/>
        <p:txBody>
          <a:bodyPr/>
          <a:lstStyle/>
          <a:p>
            <a:pPr eaLnBrk="1" hangingPunct="1">
              <a:lnSpc>
                <a:spcPct val="90000"/>
              </a:lnSpc>
              <a:defRPr/>
            </a:pPr>
            <a:r>
              <a:rPr lang="en-US" dirty="0" smtClean="0"/>
              <a:t>The cost of your electricity is based on the amount of power you use (in kW), how long you use it (in hours), and the cost of the electricity (</a:t>
            </a:r>
            <a:r>
              <a:rPr lang="en-US" dirty="0" smtClean="0">
                <a:cs typeface="Tahoma" pitchFamily="34" charset="0"/>
              </a:rPr>
              <a:t>¢</a:t>
            </a:r>
            <a:r>
              <a:rPr lang="en-US" dirty="0" smtClean="0"/>
              <a:t>10.22/</a:t>
            </a:r>
            <a:r>
              <a:rPr lang="en-US" dirty="0" err="1" smtClean="0"/>
              <a:t>kW</a:t>
            </a:r>
            <a:r>
              <a:rPr lang="en-US" dirty="0" err="1" smtClean="0">
                <a:cs typeface="Tahoma" pitchFamily="34" charset="0"/>
              </a:rPr>
              <a:t>·h</a:t>
            </a:r>
            <a:r>
              <a:rPr lang="en-US" dirty="0" smtClean="0">
                <a:cs typeface="Tahoma" pitchFamily="34" charset="0"/>
              </a:rPr>
              <a:t> in Saskatchewan).</a:t>
            </a:r>
          </a:p>
          <a:p>
            <a:pPr eaLnBrk="1" hangingPunct="1">
              <a:lnSpc>
                <a:spcPct val="90000"/>
              </a:lnSpc>
              <a:buFont typeface="Wingdings" pitchFamily="2" charset="2"/>
              <a:buNone/>
              <a:defRPr/>
            </a:pPr>
            <a:endParaRPr lang="en-US" dirty="0" smtClean="0">
              <a:cs typeface="Tahoma" pitchFamily="34" charset="0"/>
            </a:endParaRPr>
          </a:p>
          <a:p>
            <a:pPr algn="ctr" eaLnBrk="1" hangingPunct="1">
              <a:lnSpc>
                <a:spcPct val="90000"/>
              </a:lnSpc>
              <a:buFont typeface="Wingdings" pitchFamily="2" charset="2"/>
              <a:buNone/>
              <a:defRPr/>
            </a:pPr>
            <a:r>
              <a:rPr lang="en-US" dirty="0" smtClean="0">
                <a:cs typeface="Tahoma" pitchFamily="34" charset="0"/>
              </a:rPr>
              <a:t>Cost = Power x time x rate</a:t>
            </a:r>
          </a:p>
          <a:p>
            <a:pPr algn="ctr" eaLnBrk="1" hangingPunct="1">
              <a:lnSpc>
                <a:spcPct val="90000"/>
              </a:lnSpc>
              <a:buFont typeface="Wingdings" pitchFamily="2" charset="2"/>
              <a:buNone/>
              <a:defRPr/>
            </a:pPr>
            <a:r>
              <a:rPr lang="en-US" dirty="0" smtClean="0">
                <a:cs typeface="Tahoma" pitchFamily="34" charset="0"/>
              </a:rPr>
              <a:t>Cost = P x t x rate</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pPr eaLnBrk="1" hangingPunct="1">
              <a:defRPr/>
            </a:pPr>
            <a:endParaRPr lang="en-US" smtClean="0"/>
          </a:p>
        </p:txBody>
      </p:sp>
      <p:sp>
        <p:nvSpPr>
          <p:cNvPr id="104451" name="Rectangle 3"/>
          <p:cNvSpPr>
            <a:spLocks noGrp="1" noChangeArrowheads="1"/>
          </p:cNvSpPr>
          <p:nvPr>
            <p:ph type="body" idx="1"/>
          </p:nvPr>
        </p:nvSpPr>
        <p:spPr>
          <a:xfrm>
            <a:off x="457200" y="381000"/>
            <a:ext cx="8229600" cy="5715000"/>
          </a:xfrm>
        </p:spPr>
        <p:txBody>
          <a:bodyPr/>
          <a:lstStyle/>
          <a:p>
            <a:pPr eaLnBrk="1" hangingPunct="1">
              <a:defRPr/>
            </a:pPr>
            <a:r>
              <a:rPr lang="en-US" dirty="0" smtClean="0"/>
              <a:t>How much does it cost to leave a 100W light bulb on for 8 hours in a day?</a:t>
            </a:r>
          </a:p>
          <a:p>
            <a:pPr eaLnBrk="1" hangingPunct="1">
              <a:defRPr/>
            </a:pPr>
            <a:r>
              <a:rPr lang="en-US" dirty="0" smtClean="0"/>
              <a:t>P= 100W= 0.100kW</a:t>
            </a:r>
          </a:p>
          <a:p>
            <a:pPr eaLnBrk="1" hangingPunct="1">
              <a:defRPr/>
            </a:pPr>
            <a:r>
              <a:rPr lang="en-US" dirty="0" smtClean="0"/>
              <a:t>t= 8h</a:t>
            </a:r>
          </a:p>
          <a:p>
            <a:pPr eaLnBrk="1" hangingPunct="1">
              <a:defRPr/>
            </a:pPr>
            <a:r>
              <a:rPr lang="en-US" dirty="0" smtClean="0"/>
              <a:t>Rate= </a:t>
            </a:r>
            <a:r>
              <a:rPr lang="en-US" dirty="0" smtClean="0">
                <a:cs typeface="Tahoma" pitchFamily="34" charset="0"/>
              </a:rPr>
              <a:t>¢</a:t>
            </a:r>
            <a:r>
              <a:rPr lang="en-US" dirty="0" smtClean="0"/>
              <a:t>10.22/ </a:t>
            </a:r>
            <a:r>
              <a:rPr lang="en-US" dirty="0" err="1" smtClean="0"/>
              <a:t>kW</a:t>
            </a:r>
            <a:r>
              <a:rPr lang="en-US" dirty="0" err="1" smtClean="0">
                <a:cs typeface="Tahoma" pitchFamily="34" charset="0"/>
              </a:rPr>
              <a:t>·h</a:t>
            </a:r>
            <a:endParaRPr lang="en-US" dirty="0" smtClean="0">
              <a:cs typeface="Tahoma" pitchFamily="34" charset="0"/>
            </a:endParaRPr>
          </a:p>
          <a:p>
            <a:pPr eaLnBrk="1" hangingPunct="1">
              <a:defRPr/>
            </a:pPr>
            <a:r>
              <a:rPr lang="en-US" dirty="0" smtClean="0">
                <a:cs typeface="Tahoma" pitchFamily="34" charset="0"/>
              </a:rPr>
              <a:t>Cost=?</a:t>
            </a:r>
          </a:p>
          <a:p>
            <a:pPr eaLnBrk="1" hangingPunct="1">
              <a:defRPr/>
            </a:pPr>
            <a:r>
              <a:rPr lang="en-US" dirty="0" smtClean="0">
                <a:cs typeface="Tahoma" pitchFamily="34" charset="0"/>
              </a:rPr>
              <a:t>Cost= P x t x rate</a:t>
            </a:r>
          </a:p>
          <a:p>
            <a:pPr eaLnBrk="1" hangingPunct="1">
              <a:defRPr/>
            </a:pPr>
            <a:r>
              <a:rPr lang="en-US" dirty="0" smtClean="0">
                <a:cs typeface="Tahoma" pitchFamily="34" charset="0"/>
              </a:rPr>
              <a:t>Cost</a:t>
            </a:r>
            <a:r>
              <a:rPr lang="en-US" smtClean="0">
                <a:cs typeface="Tahoma" pitchFamily="34" charset="0"/>
              </a:rPr>
              <a:t>= 0.100kW </a:t>
            </a:r>
            <a:r>
              <a:rPr lang="en-US" dirty="0" smtClean="0">
                <a:cs typeface="Tahoma" pitchFamily="34" charset="0"/>
              </a:rPr>
              <a:t>x 8h x ¢10.22/</a:t>
            </a:r>
            <a:r>
              <a:rPr lang="en-US" dirty="0" err="1" smtClean="0">
                <a:cs typeface="Tahoma" pitchFamily="34" charset="0"/>
              </a:rPr>
              <a:t>kW·h</a:t>
            </a:r>
            <a:endParaRPr lang="en-US" dirty="0" smtClean="0">
              <a:cs typeface="Tahoma" pitchFamily="34" charset="0"/>
            </a:endParaRPr>
          </a:p>
          <a:p>
            <a:pPr eaLnBrk="1" hangingPunct="1">
              <a:defRPr/>
            </a:pPr>
            <a:r>
              <a:rPr lang="en-US" dirty="0" smtClean="0">
                <a:cs typeface="Tahoma" pitchFamily="34" charset="0"/>
              </a:rPr>
              <a:t>Cost= ¢8.2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445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4451">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4451">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4451">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4451">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4451">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4451">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445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1"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Line 4"/>
          <p:cNvSpPr>
            <a:spLocks noChangeShapeType="1"/>
          </p:cNvSpPr>
          <p:nvPr/>
        </p:nvSpPr>
        <p:spPr bwMode="auto">
          <a:xfrm>
            <a:off x="0" y="3352800"/>
            <a:ext cx="9144000" cy="0"/>
          </a:xfrm>
          <a:prstGeom prst="line">
            <a:avLst/>
          </a:prstGeom>
          <a:noFill/>
          <a:ln w="38100">
            <a:solidFill>
              <a:schemeClr val="tx1"/>
            </a:solidFill>
            <a:round/>
            <a:headEnd/>
            <a:tailEnd/>
          </a:ln>
        </p:spPr>
        <p:txBody>
          <a:bodyPr/>
          <a:lstStyle/>
          <a:p>
            <a:endParaRPr lang="en-US"/>
          </a:p>
        </p:txBody>
      </p:sp>
      <p:sp>
        <p:nvSpPr>
          <p:cNvPr id="9219" name="Rectangle 5"/>
          <p:cNvSpPr>
            <a:spLocks noChangeArrowheads="1"/>
          </p:cNvSpPr>
          <p:nvPr/>
        </p:nvSpPr>
        <p:spPr bwMode="auto">
          <a:xfrm>
            <a:off x="0" y="1219200"/>
            <a:ext cx="9144000" cy="9144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9220" name="Rectangle 7"/>
          <p:cNvSpPr>
            <a:spLocks noChangeArrowheads="1"/>
          </p:cNvSpPr>
          <p:nvPr/>
        </p:nvSpPr>
        <p:spPr bwMode="auto">
          <a:xfrm>
            <a:off x="0" y="4648200"/>
            <a:ext cx="9144000" cy="9144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9221" name="Text Box 8"/>
          <p:cNvSpPr txBox="1">
            <a:spLocks noChangeArrowheads="1"/>
          </p:cNvSpPr>
          <p:nvPr/>
        </p:nvSpPr>
        <p:spPr bwMode="auto">
          <a:xfrm>
            <a:off x="3048000" y="304800"/>
            <a:ext cx="2438400" cy="519113"/>
          </a:xfrm>
          <a:prstGeom prst="rect">
            <a:avLst/>
          </a:prstGeom>
          <a:noFill/>
          <a:ln w="9525">
            <a:noFill/>
            <a:miter lim="800000"/>
            <a:headEnd/>
            <a:tailEnd/>
          </a:ln>
        </p:spPr>
        <p:txBody>
          <a:bodyPr>
            <a:spAutoFit/>
          </a:bodyPr>
          <a:lstStyle/>
          <a:p>
            <a:pPr>
              <a:spcBef>
                <a:spcPct val="50000"/>
              </a:spcBef>
            </a:pPr>
            <a:r>
              <a:rPr lang="en-US" sz="2800"/>
              <a:t>High Current</a:t>
            </a:r>
          </a:p>
        </p:txBody>
      </p:sp>
      <p:sp>
        <p:nvSpPr>
          <p:cNvPr id="9222" name="Text Box 9"/>
          <p:cNvSpPr txBox="1">
            <a:spLocks noChangeArrowheads="1"/>
          </p:cNvSpPr>
          <p:nvPr/>
        </p:nvSpPr>
        <p:spPr bwMode="auto">
          <a:xfrm>
            <a:off x="2971800" y="3733800"/>
            <a:ext cx="2438400" cy="519113"/>
          </a:xfrm>
          <a:prstGeom prst="rect">
            <a:avLst/>
          </a:prstGeom>
          <a:noFill/>
          <a:ln w="9525">
            <a:noFill/>
            <a:miter lim="800000"/>
            <a:headEnd/>
            <a:tailEnd/>
          </a:ln>
        </p:spPr>
        <p:txBody>
          <a:bodyPr>
            <a:spAutoFit/>
          </a:bodyPr>
          <a:lstStyle/>
          <a:p>
            <a:pPr>
              <a:spcBef>
                <a:spcPct val="50000"/>
              </a:spcBef>
            </a:pPr>
            <a:r>
              <a:rPr lang="en-US" sz="2800"/>
              <a:t>Low Current</a:t>
            </a:r>
          </a:p>
        </p:txBody>
      </p:sp>
      <p:sp>
        <p:nvSpPr>
          <p:cNvPr id="47115" name="Oval 11"/>
          <p:cNvSpPr>
            <a:spLocks noChangeArrowheads="1"/>
          </p:cNvSpPr>
          <p:nvPr/>
        </p:nvSpPr>
        <p:spPr bwMode="auto">
          <a:xfrm>
            <a:off x="228600" y="4953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7116" name="Oval 12"/>
          <p:cNvSpPr>
            <a:spLocks noChangeArrowheads="1"/>
          </p:cNvSpPr>
          <p:nvPr/>
        </p:nvSpPr>
        <p:spPr bwMode="auto">
          <a:xfrm>
            <a:off x="762000" y="4953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7117" name="Oval 13"/>
          <p:cNvSpPr>
            <a:spLocks noChangeArrowheads="1"/>
          </p:cNvSpPr>
          <p:nvPr/>
        </p:nvSpPr>
        <p:spPr bwMode="auto">
          <a:xfrm>
            <a:off x="1371600" y="4953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7118" name="Oval 14"/>
          <p:cNvSpPr>
            <a:spLocks noChangeArrowheads="1"/>
          </p:cNvSpPr>
          <p:nvPr/>
        </p:nvSpPr>
        <p:spPr bwMode="auto">
          <a:xfrm>
            <a:off x="1905000" y="4953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7119" name="Oval 15"/>
          <p:cNvSpPr>
            <a:spLocks noChangeArrowheads="1"/>
          </p:cNvSpPr>
          <p:nvPr/>
        </p:nvSpPr>
        <p:spPr bwMode="auto">
          <a:xfrm>
            <a:off x="2438400" y="4953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7120" name="Oval 16"/>
          <p:cNvSpPr>
            <a:spLocks noChangeArrowheads="1"/>
          </p:cNvSpPr>
          <p:nvPr/>
        </p:nvSpPr>
        <p:spPr bwMode="auto">
          <a:xfrm>
            <a:off x="2971800" y="4953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7121" name="Oval 17"/>
          <p:cNvSpPr>
            <a:spLocks noChangeArrowheads="1"/>
          </p:cNvSpPr>
          <p:nvPr/>
        </p:nvSpPr>
        <p:spPr bwMode="auto">
          <a:xfrm>
            <a:off x="3581400" y="4953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7122" name="Oval 18"/>
          <p:cNvSpPr>
            <a:spLocks noChangeArrowheads="1"/>
          </p:cNvSpPr>
          <p:nvPr/>
        </p:nvSpPr>
        <p:spPr bwMode="auto">
          <a:xfrm>
            <a:off x="4114800" y="4953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7123" name="Oval 19"/>
          <p:cNvSpPr>
            <a:spLocks noChangeArrowheads="1"/>
          </p:cNvSpPr>
          <p:nvPr/>
        </p:nvSpPr>
        <p:spPr bwMode="auto">
          <a:xfrm>
            <a:off x="4648200" y="4953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7124" name="Oval 20"/>
          <p:cNvSpPr>
            <a:spLocks noChangeArrowheads="1"/>
          </p:cNvSpPr>
          <p:nvPr/>
        </p:nvSpPr>
        <p:spPr bwMode="auto">
          <a:xfrm>
            <a:off x="5181600" y="4953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7125" name="Oval 21"/>
          <p:cNvSpPr>
            <a:spLocks noChangeArrowheads="1"/>
          </p:cNvSpPr>
          <p:nvPr/>
        </p:nvSpPr>
        <p:spPr bwMode="auto">
          <a:xfrm>
            <a:off x="5791200" y="4953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7126" name="Oval 22"/>
          <p:cNvSpPr>
            <a:spLocks noChangeArrowheads="1"/>
          </p:cNvSpPr>
          <p:nvPr/>
        </p:nvSpPr>
        <p:spPr bwMode="auto">
          <a:xfrm>
            <a:off x="6324600" y="4953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7127" name="Oval 23"/>
          <p:cNvSpPr>
            <a:spLocks noChangeArrowheads="1"/>
          </p:cNvSpPr>
          <p:nvPr/>
        </p:nvSpPr>
        <p:spPr bwMode="auto">
          <a:xfrm>
            <a:off x="6781800" y="4953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7128" name="Oval 24"/>
          <p:cNvSpPr>
            <a:spLocks noChangeArrowheads="1"/>
          </p:cNvSpPr>
          <p:nvPr/>
        </p:nvSpPr>
        <p:spPr bwMode="auto">
          <a:xfrm>
            <a:off x="7315200" y="4953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7129" name="Oval 25"/>
          <p:cNvSpPr>
            <a:spLocks noChangeArrowheads="1"/>
          </p:cNvSpPr>
          <p:nvPr/>
        </p:nvSpPr>
        <p:spPr bwMode="auto">
          <a:xfrm>
            <a:off x="7924800" y="4953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7130" name="Oval 26"/>
          <p:cNvSpPr>
            <a:spLocks noChangeArrowheads="1"/>
          </p:cNvSpPr>
          <p:nvPr/>
        </p:nvSpPr>
        <p:spPr bwMode="auto">
          <a:xfrm>
            <a:off x="8458200" y="4953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7131" name="Oval 27"/>
          <p:cNvSpPr>
            <a:spLocks noChangeArrowheads="1"/>
          </p:cNvSpPr>
          <p:nvPr/>
        </p:nvSpPr>
        <p:spPr bwMode="auto">
          <a:xfrm>
            <a:off x="152400" y="1524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7132" name="Oval 28"/>
          <p:cNvSpPr>
            <a:spLocks noChangeArrowheads="1"/>
          </p:cNvSpPr>
          <p:nvPr/>
        </p:nvSpPr>
        <p:spPr bwMode="auto">
          <a:xfrm>
            <a:off x="685800" y="1524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7133" name="Oval 29"/>
          <p:cNvSpPr>
            <a:spLocks noChangeArrowheads="1"/>
          </p:cNvSpPr>
          <p:nvPr/>
        </p:nvSpPr>
        <p:spPr bwMode="auto">
          <a:xfrm>
            <a:off x="1295400" y="1524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7134" name="Oval 30"/>
          <p:cNvSpPr>
            <a:spLocks noChangeArrowheads="1"/>
          </p:cNvSpPr>
          <p:nvPr/>
        </p:nvSpPr>
        <p:spPr bwMode="auto">
          <a:xfrm>
            <a:off x="1828800" y="1524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7135" name="Oval 31"/>
          <p:cNvSpPr>
            <a:spLocks noChangeArrowheads="1"/>
          </p:cNvSpPr>
          <p:nvPr/>
        </p:nvSpPr>
        <p:spPr bwMode="auto">
          <a:xfrm>
            <a:off x="2362200" y="1524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7136" name="Oval 32"/>
          <p:cNvSpPr>
            <a:spLocks noChangeArrowheads="1"/>
          </p:cNvSpPr>
          <p:nvPr/>
        </p:nvSpPr>
        <p:spPr bwMode="auto">
          <a:xfrm>
            <a:off x="2895600" y="1524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7137" name="Oval 33"/>
          <p:cNvSpPr>
            <a:spLocks noChangeArrowheads="1"/>
          </p:cNvSpPr>
          <p:nvPr/>
        </p:nvSpPr>
        <p:spPr bwMode="auto">
          <a:xfrm>
            <a:off x="3505200" y="1524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7138" name="Oval 34"/>
          <p:cNvSpPr>
            <a:spLocks noChangeArrowheads="1"/>
          </p:cNvSpPr>
          <p:nvPr/>
        </p:nvSpPr>
        <p:spPr bwMode="auto">
          <a:xfrm>
            <a:off x="4038600" y="1524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7139" name="Oval 35"/>
          <p:cNvSpPr>
            <a:spLocks noChangeArrowheads="1"/>
          </p:cNvSpPr>
          <p:nvPr/>
        </p:nvSpPr>
        <p:spPr bwMode="auto">
          <a:xfrm>
            <a:off x="4572000" y="1524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7140" name="Oval 36"/>
          <p:cNvSpPr>
            <a:spLocks noChangeArrowheads="1"/>
          </p:cNvSpPr>
          <p:nvPr/>
        </p:nvSpPr>
        <p:spPr bwMode="auto">
          <a:xfrm>
            <a:off x="5105400" y="1524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7141" name="Oval 37"/>
          <p:cNvSpPr>
            <a:spLocks noChangeArrowheads="1"/>
          </p:cNvSpPr>
          <p:nvPr/>
        </p:nvSpPr>
        <p:spPr bwMode="auto">
          <a:xfrm>
            <a:off x="5715000" y="1524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7142" name="Oval 38"/>
          <p:cNvSpPr>
            <a:spLocks noChangeArrowheads="1"/>
          </p:cNvSpPr>
          <p:nvPr/>
        </p:nvSpPr>
        <p:spPr bwMode="auto">
          <a:xfrm>
            <a:off x="6248400" y="1524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7143" name="Oval 39"/>
          <p:cNvSpPr>
            <a:spLocks noChangeArrowheads="1"/>
          </p:cNvSpPr>
          <p:nvPr/>
        </p:nvSpPr>
        <p:spPr bwMode="auto">
          <a:xfrm>
            <a:off x="6705600" y="1524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7144" name="Oval 40"/>
          <p:cNvSpPr>
            <a:spLocks noChangeArrowheads="1"/>
          </p:cNvSpPr>
          <p:nvPr/>
        </p:nvSpPr>
        <p:spPr bwMode="auto">
          <a:xfrm>
            <a:off x="7239000" y="1524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7145" name="Oval 41"/>
          <p:cNvSpPr>
            <a:spLocks noChangeArrowheads="1"/>
          </p:cNvSpPr>
          <p:nvPr/>
        </p:nvSpPr>
        <p:spPr bwMode="auto">
          <a:xfrm>
            <a:off x="7848600" y="1524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7146" name="Oval 42"/>
          <p:cNvSpPr>
            <a:spLocks noChangeArrowheads="1"/>
          </p:cNvSpPr>
          <p:nvPr/>
        </p:nvSpPr>
        <p:spPr bwMode="auto">
          <a:xfrm>
            <a:off x="8382000" y="1524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repeatCount="indefinite" fill="hold" grpId="0" nodeType="withEffect">
                                  <p:stCondLst>
                                    <p:cond delay="0"/>
                                  </p:stCondLst>
                                  <p:childTnLst>
                                    <p:animMotion origin="layout" path="M 0.0 0.0  L 0.25 0.0  E" pathEditMode="relative" ptsTypes="">
                                      <p:cBhvr>
                                        <p:cTn id="6" dur="3000" fill="hold"/>
                                        <p:tgtEl>
                                          <p:spTgt spid="47118"/>
                                        </p:tgtEl>
                                        <p:attrNameLst>
                                          <p:attrName>ppt_x</p:attrName>
                                          <p:attrName>ppt_y</p:attrName>
                                        </p:attrNameLst>
                                      </p:cBhvr>
                                    </p:animMotion>
                                  </p:childTnLst>
                                </p:cTn>
                              </p:par>
                              <p:par>
                                <p:cTn id="7" presetID="63" presetClass="path" presetSubtype="0" repeatCount="indefinite" fill="hold" grpId="0" nodeType="withEffect">
                                  <p:stCondLst>
                                    <p:cond delay="0"/>
                                  </p:stCondLst>
                                  <p:childTnLst>
                                    <p:animMotion origin="layout" path="M 0.0 0.0  L 0.25 0.0  E" pathEditMode="relative" ptsTypes="">
                                      <p:cBhvr>
                                        <p:cTn id="8" dur="3000" fill="hold"/>
                                        <p:tgtEl>
                                          <p:spTgt spid="47115"/>
                                        </p:tgtEl>
                                        <p:attrNameLst>
                                          <p:attrName>ppt_x</p:attrName>
                                          <p:attrName>ppt_y</p:attrName>
                                        </p:attrNameLst>
                                      </p:cBhvr>
                                    </p:animMotion>
                                  </p:childTnLst>
                                </p:cTn>
                              </p:par>
                              <p:par>
                                <p:cTn id="9" presetID="63" presetClass="path" presetSubtype="0" repeatCount="indefinite" fill="hold" grpId="0" nodeType="withEffect">
                                  <p:stCondLst>
                                    <p:cond delay="0"/>
                                  </p:stCondLst>
                                  <p:childTnLst>
                                    <p:animMotion origin="layout" path="M 0.0 0.0  L 0.25 0.0  E" pathEditMode="relative" ptsTypes="">
                                      <p:cBhvr>
                                        <p:cTn id="10" dur="3000" fill="hold"/>
                                        <p:tgtEl>
                                          <p:spTgt spid="47116"/>
                                        </p:tgtEl>
                                        <p:attrNameLst>
                                          <p:attrName>ppt_x</p:attrName>
                                          <p:attrName>ppt_y</p:attrName>
                                        </p:attrNameLst>
                                      </p:cBhvr>
                                    </p:animMotion>
                                  </p:childTnLst>
                                </p:cTn>
                              </p:par>
                              <p:par>
                                <p:cTn id="11" presetID="63" presetClass="path" presetSubtype="0" repeatCount="indefinite" fill="hold" grpId="0" nodeType="withEffect">
                                  <p:stCondLst>
                                    <p:cond delay="0"/>
                                  </p:stCondLst>
                                  <p:childTnLst>
                                    <p:animMotion origin="layout" path="M 0.0 0.0  L 0.25 0.0  E" pathEditMode="relative" ptsTypes="">
                                      <p:cBhvr>
                                        <p:cTn id="12" dur="3000" fill="hold"/>
                                        <p:tgtEl>
                                          <p:spTgt spid="47117"/>
                                        </p:tgtEl>
                                        <p:attrNameLst>
                                          <p:attrName>ppt_x</p:attrName>
                                          <p:attrName>ppt_y</p:attrName>
                                        </p:attrNameLst>
                                      </p:cBhvr>
                                    </p:animMotion>
                                  </p:childTnLst>
                                </p:cTn>
                              </p:par>
                              <p:par>
                                <p:cTn id="13" presetID="63" presetClass="path" presetSubtype="0" repeatCount="indefinite" fill="hold" grpId="0" nodeType="withEffect">
                                  <p:stCondLst>
                                    <p:cond delay="0"/>
                                  </p:stCondLst>
                                  <p:childTnLst>
                                    <p:animMotion origin="layout" path="M 0.0 0.0  L 0.25 0.0  E" pathEditMode="relative" ptsTypes="">
                                      <p:cBhvr>
                                        <p:cTn id="14" dur="3000" fill="hold"/>
                                        <p:tgtEl>
                                          <p:spTgt spid="47122"/>
                                        </p:tgtEl>
                                        <p:attrNameLst>
                                          <p:attrName>ppt_x</p:attrName>
                                          <p:attrName>ppt_y</p:attrName>
                                        </p:attrNameLst>
                                      </p:cBhvr>
                                    </p:animMotion>
                                  </p:childTnLst>
                                </p:cTn>
                              </p:par>
                              <p:par>
                                <p:cTn id="15" presetID="63" presetClass="path" presetSubtype="0" repeatCount="indefinite" fill="hold" grpId="0" nodeType="withEffect">
                                  <p:stCondLst>
                                    <p:cond delay="0"/>
                                  </p:stCondLst>
                                  <p:childTnLst>
                                    <p:animMotion origin="layout" path="M 0.0 0.0  L 0.25 0.0  E" pathEditMode="relative" ptsTypes="">
                                      <p:cBhvr>
                                        <p:cTn id="16" dur="3000" fill="hold"/>
                                        <p:tgtEl>
                                          <p:spTgt spid="47119"/>
                                        </p:tgtEl>
                                        <p:attrNameLst>
                                          <p:attrName>ppt_x</p:attrName>
                                          <p:attrName>ppt_y</p:attrName>
                                        </p:attrNameLst>
                                      </p:cBhvr>
                                    </p:animMotion>
                                  </p:childTnLst>
                                </p:cTn>
                              </p:par>
                              <p:par>
                                <p:cTn id="17" presetID="63" presetClass="path" presetSubtype="0" repeatCount="indefinite" fill="hold" grpId="0" nodeType="withEffect">
                                  <p:stCondLst>
                                    <p:cond delay="0"/>
                                  </p:stCondLst>
                                  <p:childTnLst>
                                    <p:animMotion origin="layout" path="M 0.0 0.0  L 0.25 0.0  E" pathEditMode="relative" ptsTypes="">
                                      <p:cBhvr>
                                        <p:cTn id="18" dur="3000" fill="hold"/>
                                        <p:tgtEl>
                                          <p:spTgt spid="47120"/>
                                        </p:tgtEl>
                                        <p:attrNameLst>
                                          <p:attrName>ppt_x</p:attrName>
                                          <p:attrName>ppt_y</p:attrName>
                                        </p:attrNameLst>
                                      </p:cBhvr>
                                    </p:animMotion>
                                  </p:childTnLst>
                                </p:cTn>
                              </p:par>
                              <p:par>
                                <p:cTn id="19" presetID="63" presetClass="path" presetSubtype="0" repeatCount="indefinite" fill="hold" grpId="0" nodeType="withEffect">
                                  <p:stCondLst>
                                    <p:cond delay="0"/>
                                  </p:stCondLst>
                                  <p:childTnLst>
                                    <p:animMotion origin="layout" path="M 0.0 0.0  L 0.25 0.0  E" pathEditMode="relative" ptsTypes="">
                                      <p:cBhvr>
                                        <p:cTn id="20" dur="3000" fill="hold"/>
                                        <p:tgtEl>
                                          <p:spTgt spid="47121"/>
                                        </p:tgtEl>
                                        <p:attrNameLst>
                                          <p:attrName>ppt_x</p:attrName>
                                          <p:attrName>ppt_y</p:attrName>
                                        </p:attrNameLst>
                                      </p:cBhvr>
                                    </p:animMotion>
                                  </p:childTnLst>
                                </p:cTn>
                              </p:par>
                              <p:par>
                                <p:cTn id="21" presetID="63" presetClass="path" presetSubtype="0" repeatCount="indefinite" fill="hold" grpId="0" nodeType="withEffect">
                                  <p:stCondLst>
                                    <p:cond delay="0"/>
                                  </p:stCondLst>
                                  <p:childTnLst>
                                    <p:animMotion origin="layout" path="M 0.0 0.0  L 0.25 0.0  E" pathEditMode="relative" ptsTypes="">
                                      <p:cBhvr>
                                        <p:cTn id="22" dur="3000" fill="hold"/>
                                        <p:tgtEl>
                                          <p:spTgt spid="47126"/>
                                        </p:tgtEl>
                                        <p:attrNameLst>
                                          <p:attrName>ppt_x</p:attrName>
                                          <p:attrName>ppt_y</p:attrName>
                                        </p:attrNameLst>
                                      </p:cBhvr>
                                    </p:animMotion>
                                  </p:childTnLst>
                                </p:cTn>
                              </p:par>
                              <p:par>
                                <p:cTn id="23" presetID="63" presetClass="path" presetSubtype="0" repeatCount="indefinite" fill="hold" grpId="0" nodeType="withEffect">
                                  <p:stCondLst>
                                    <p:cond delay="0"/>
                                  </p:stCondLst>
                                  <p:childTnLst>
                                    <p:animMotion origin="layout" path="M 0.0 0.0  L 0.25 0.0  E" pathEditMode="relative" ptsTypes="">
                                      <p:cBhvr>
                                        <p:cTn id="24" dur="3000" fill="hold"/>
                                        <p:tgtEl>
                                          <p:spTgt spid="47123"/>
                                        </p:tgtEl>
                                        <p:attrNameLst>
                                          <p:attrName>ppt_x</p:attrName>
                                          <p:attrName>ppt_y</p:attrName>
                                        </p:attrNameLst>
                                      </p:cBhvr>
                                    </p:animMotion>
                                  </p:childTnLst>
                                </p:cTn>
                              </p:par>
                              <p:par>
                                <p:cTn id="25" presetID="63" presetClass="path" presetSubtype="0" repeatCount="indefinite" fill="hold" grpId="0" nodeType="withEffect">
                                  <p:stCondLst>
                                    <p:cond delay="0"/>
                                  </p:stCondLst>
                                  <p:childTnLst>
                                    <p:animMotion origin="layout" path="M 0.0 0.0  L 0.25 0.0  E" pathEditMode="relative" ptsTypes="">
                                      <p:cBhvr>
                                        <p:cTn id="26" dur="3000" fill="hold"/>
                                        <p:tgtEl>
                                          <p:spTgt spid="47124"/>
                                        </p:tgtEl>
                                        <p:attrNameLst>
                                          <p:attrName>ppt_x</p:attrName>
                                          <p:attrName>ppt_y</p:attrName>
                                        </p:attrNameLst>
                                      </p:cBhvr>
                                    </p:animMotion>
                                  </p:childTnLst>
                                </p:cTn>
                              </p:par>
                              <p:par>
                                <p:cTn id="27" presetID="63" presetClass="path" presetSubtype="0" repeatCount="indefinite" fill="hold" grpId="0" nodeType="withEffect">
                                  <p:stCondLst>
                                    <p:cond delay="0"/>
                                  </p:stCondLst>
                                  <p:childTnLst>
                                    <p:animMotion origin="layout" path="M 0.0 0.0  L 0.25 0.0  E" pathEditMode="relative" ptsTypes="">
                                      <p:cBhvr>
                                        <p:cTn id="28" dur="3000" fill="hold"/>
                                        <p:tgtEl>
                                          <p:spTgt spid="47125"/>
                                        </p:tgtEl>
                                        <p:attrNameLst>
                                          <p:attrName>ppt_x</p:attrName>
                                          <p:attrName>ppt_y</p:attrName>
                                        </p:attrNameLst>
                                      </p:cBhvr>
                                    </p:animMotion>
                                  </p:childTnLst>
                                </p:cTn>
                              </p:par>
                              <p:par>
                                <p:cTn id="29" presetID="63" presetClass="path" presetSubtype="0" repeatCount="indefinite" fill="hold" grpId="0" nodeType="withEffect">
                                  <p:stCondLst>
                                    <p:cond delay="0"/>
                                  </p:stCondLst>
                                  <p:childTnLst>
                                    <p:animMotion origin="layout" path="M 0.0 0.0  L 0.25 0.0  E" pathEditMode="relative" ptsTypes="">
                                      <p:cBhvr>
                                        <p:cTn id="30" dur="3000" fill="hold"/>
                                        <p:tgtEl>
                                          <p:spTgt spid="47130"/>
                                        </p:tgtEl>
                                        <p:attrNameLst>
                                          <p:attrName>ppt_x</p:attrName>
                                          <p:attrName>ppt_y</p:attrName>
                                        </p:attrNameLst>
                                      </p:cBhvr>
                                    </p:animMotion>
                                  </p:childTnLst>
                                </p:cTn>
                              </p:par>
                              <p:par>
                                <p:cTn id="31" presetID="63" presetClass="path" presetSubtype="0" repeatCount="indefinite" fill="hold" grpId="0" nodeType="withEffect">
                                  <p:stCondLst>
                                    <p:cond delay="0"/>
                                  </p:stCondLst>
                                  <p:childTnLst>
                                    <p:animMotion origin="layout" path="M 0.0 0.0  L 0.25 0.0  E" pathEditMode="relative" ptsTypes="">
                                      <p:cBhvr>
                                        <p:cTn id="32" dur="3000" fill="hold"/>
                                        <p:tgtEl>
                                          <p:spTgt spid="47127"/>
                                        </p:tgtEl>
                                        <p:attrNameLst>
                                          <p:attrName>ppt_x</p:attrName>
                                          <p:attrName>ppt_y</p:attrName>
                                        </p:attrNameLst>
                                      </p:cBhvr>
                                    </p:animMotion>
                                  </p:childTnLst>
                                </p:cTn>
                              </p:par>
                              <p:par>
                                <p:cTn id="33" presetID="63" presetClass="path" presetSubtype="0" repeatCount="indefinite" fill="hold" grpId="0" nodeType="withEffect">
                                  <p:stCondLst>
                                    <p:cond delay="0"/>
                                  </p:stCondLst>
                                  <p:childTnLst>
                                    <p:animMotion origin="layout" path="M 0.0 0.0  L 0.25 0.0  E" pathEditMode="relative" ptsTypes="">
                                      <p:cBhvr>
                                        <p:cTn id="34" dur="3000" fill="hold"/>
                                        <p:tgtEl>
                                          <p:spTgt spid="47128"/>
                                        </p:tgtEl>
                                        <p:attrNameLst>
                                          <p:attrName>ppt_x</p:attrName>
                                          <p:attrName>ppt_y</p:attrName>
                                        </p:attrNameLst>
                                      </p:cBhvr>
                                    </p:animMotion>
                                  </p:childTnLst>
                                </p:cTn>
                              </p:par>
                              <p:par>
                                <p:cTn id="35" presetID="63" presetClass="path" presetSubtype="0" repeatCount="indefinite" fill="hold" grpId="0" nodeType="withEffect">
                                  <p:stCondLst>
                                    <p:cond delay="0"/>
                                  </p:stCondLst>
                                  <p:childTnLst>
                                    <p:animMotion origin="layout" path="M 0.0 0.0  L 0.25 0.0  E" pathEditMode="relative" ptsTypes="">
                                      <p:cBhvr>
                                        <p:cTn id="36" dur="3000" fill="hold"/>
                                        <p:tgtEl>
                                          <p:spTgt spid="47129"/>
                                        </p:tgtEl>
                                        <p:attrNameLst>
                                          <p:attrName>ppt_x</p:attrName>
                                          <p:attrName>ppt_y</p:attrName>
                                        </p:attrNameLst>
                                      </p:cBhvr>
                                    </p:animMotion>
                                  </p:childTnLst>
                                </p:cTn>
                              </p:par>
                              <p:par>
                                <p:cTn id="37" presetID="63" presetClass="path" presetSubtype="0" repeatCount="indefinite" fill="hold" grpId="0" nodeType="withEffect">
                                  <p:stCondLst>
                                    <p:cond delay="0"/>
                                  </p:stCondLst>
                                  <p:childTnLst>
                                    <p:animMotion origin="layout" path="M 0.0 0.0  L 0.25 0.0  E" pathEditMode="relative" ptsTypes="">
                                      <p:cBhvr>
                                        <p:cTn id="38" dur="500" fill="hold"/>
                                        <p:tgtEl>
                                          <p:spTgt spid="47134"/>
                                        </p:tgtEl>
                                        <p:attrNameLst>
                                          <p:attrName>ppt_x</p:attrName>
                                          <p:attrName>ppt_y</p:attrName>
                                        </p:attrNameLst>
                                      </p:cBhvr>
                                    </p:animMotion>
                                  </p:childTnLst>
                                </p:cTn>
                              </p:par>
                              <p:par>
                                <p:cTn id="39" presetID="63" presetClass="path" presetSubtype="0" repeatCount="indefinite" fill="hold" grpId="0" nodeType="withEffect">
                                  <p:stCondLst>
                                    <p:cond delay="0"/>
                                  </p:stCondLst>
                                  <p:childTnLst>
                                    <p:animMotion origin="layout" path="M 0.0 0.0  L 0.25 0.0  E" pathEditMode="relative" ptsTypes="">
                                      <p:cBhvr>
                                        <p:cTn id="40" dur="500" fill="hold"/>
                                        <p:tgtEl>
                                          <p:spTgt spid="47131"/>
                                        </p:tgtEl>
                                        <p:attrNameLst>
                                          <p:attrName>ppt_x</p:attrName>
                                          <p:attrName>ppt_y</p:attrName>
                                        </p:attrNameLst>
                                      </p:cBhvr>
                                    </p:animMotion>
                                  </p:childTnLst>
                                </p:cTn>
                              </p:par>
                              <p:par>
                                <p:cTn id="41" presetID="63" presetClass="path" presetSubtype="0" repeatCount="indefinite" fill="hold" grpId="0" nodeType="withEffect">
                                  <p:stCondLst>
                                    <p:cond delay="0"/>
                                  </p:stCondLst>
                                  <p:childTnLst>
                                    <p:animMotion origin="layout" path="M 0.0 0.0  L 0.25 0.0  E" pathEditMode="relative" ptsTypes="">
                                      <p:cBhvr>
                                        <p:cTn id="42" dur="500" fill="hold"/>
                                        <p:tgtEl>
                                          <p:spTgt spid="47132"/>
                                        </p:tgtEl>
                                        <p:attrNameLst>
                                          <p:attrName>ppt_x</p:attrName>
                                          <p:attrName>ppt_y</p:attrName>
                                        </p:attrNameLst>
                                      </p:cBhvr>
                                    </p:animMotion>
                                  </p:childTnLst>
                                </p:cTn>
                              </p:par>
                              <p:par>
                                <p:cTn id="43" presetID="63" presetClass="path" presetSubtype="0" repeatCount="indefinite" fill="hold" grpId="0" nodeType="withEffect">
                                  <p:stCondLst>
                                    <p:cond delay="0"/>
                                  </p:stCondLst>
                                  <p:childTnLst>
                                    <p:animMotion origin="layout" path="M 0.0 0.0  L 0.25 0.0  E" pathEditMode="relative" ptsTypes="">
                                      <p:cBhvr>
                                        <p:cTn id="44" dur="500" fill="hold"/>
                                        <p:tgtEl>
                                          <p:spTgt spid="47133"/>
                                        </p:tgtEl>
                                        <p:attrNameLst>
                                          <p:attrName>ppt_x</p:attrName>
                                          <p:attrName>ppt_y</p:attrName>
                                        </p:attrNameLst>
                                      </p:cBhvr>
                                    </p:animMotion>
                                  </p:childTnLst>
                                </p:cTn>
                              </p:par>
                              <p:par>
                                <p:cTn id="45" presetID="63" presetClass="path" presetSubtype="0" repeatCount="indefinite" fill="hold" grpId="0" nodeType="withEffect">
                                  <p:stCondLst>
                                    <p:cond delay="0"/>
                                  </p:stCondLst>
                                  <p:childTnLst>
                                    <p:animMotion origin="layout" path="M 0.0 0.0  L 0.25 0.0  E" pathEditMode="relative" ptsTypes="">
                                      <p:cBhvr>
                                        <p:cTn id="46" dur="500" fill="hold"/>
                                        <p:tgtEl>
                                          <p:spTgt spid="47138"/>
                                        </p:tgtEl>
                                        <p:attrNameLst>
                                          <p:attrName>ppt_x</p:attrName>
                                          <p:attrName>ppt_y</p:attrName>
                                        </p:attrNameLst>
                                      </p:cBhvr>
                                    </p:animMotion>
                                  </p:childTnLst>
                                </p:cTn>
                              </p:par>
                              <p:par>
                                <p:cTn id="47" presetID="63" presetClass="path" presetSubtype="0" repeatCount="indefinite" fill="hold" grpId="0" nodeType="withEffect">
                                  <p:stCondLst>
                                    <p:cond delay="0"/>
                                  </p:stCondLst>
                                  <p:childTnLst>
                                    <p:animMotion origin="layout" path="M 0.0 0.0  L 0.25 0.0  E" pathEditMode="relative" ptsTypes="">
                                      <p:cBhvr>
                                        <p:cTn id="48" dur="500" fill="hold"/>
                                        <p:tgtEl>
                                          <p:spTgt spid="47135"/>
                                        </p:tgtEl>
                                        <p:attrNameLst>
                                          <p:attrName>ppt_x</p:attrName>
                                          <p:attrName>ppt_y</p:attrName>
                                        </p:attrNameLst>
                                      </p:cBhvr>
                                    </p:animMotion>
                                  </p:childTnLst>
                                </p:cTn>
                              </p:par>
                              <p:par>
                                <p:cTn id="49" presetID="63" presetClass="path" presetSubtype="0" repeatCount="indefinite" fill="hold" grpId="0" nodeType="withEffect">
                                  <p:stCondLst>
                                    <p:cond delay="0"/>
                                  </p:stCondLst>
                                  <p:childTnLst>
                                    <p:animMotion origin="layout" path="M 0.0 0.0  L 0.25 0.0  E" pathEditMode="relative" ptsTypes="">
                                      <p:cBhvr>
                                        <p:cTn id="50" dur="500" fill="hold"/>
                                        <p:tgtEl>
                                          <p:spTgt spid="47136"/>
                                        </p:tgtEl>
                                        <p:attrNameLst>
                                          <p:attrName>ppt_x</p:attrName>
                                          <p:attrName>ppt_y</p:attrName>
                                        </p:attrNameLst>
                                      </p:cBhvr>
                                    </p:animMotion>
                                  </p:childTnLst>
                                </p:cTn>
                              </p:par>
                              <p:par>
                                <p:cTn id="51" presetID="63" presetClass="path" presetSubtype="0" repeatCount="indefinite" fill="hold" grpId="0" nodeType="withEffect">
                                  <p:stCondLst>
                                    <p:cond delay="0"/>
                                  </p:stCondLst>
                                  <p:childTnLst>
                                    <p:animMotion origin="layout" path="M 0.0 0.0  L 0.25 0.0  E" pathEditMode="relative" ptsTypes="">
                                      <p:cBhvr>
                                        <p:cTn id="52" dur="500" fill="hold"/>
                                        <p:tgtEl>
                                          <p:spTgt spid="47137"/>
                                        </p:tgtEl>
                                        <p:attrNameLst>
                                          <p:attrName>ppt_x</p:attrName>
                                          <p:attrName>ppt_y</p:attrName>
                                        </p:attrNameLst>
                                      </p:cBhvr>
                                    </p:animMotion>
                                  </p:childTnLst>
                                </p:cTn>
                              </p:par>
                              <p:par>
                                <p:cTn id="53" presetID="63" presetClass="path" presetSubtype="0" repeatCount="indefinite" fill="hold" grpId="0" nodeType="withEffect">
                                  <p:stCondLst>
                                    <p:cond delay="0"/>
                                  </p:stCondLst>
                                  <p:childTnLst>
                                    <p:animMotion origin="layout" path="M 0.0 0.0  L 0.25 0.0  E" pathEditMode="relative" ptsTypes="">
                                      <p:cBhvr>
                                        <p:cTn id="54" dur="500" fill="hold"/>
                                        <p:tgtEl>
                                          <p:spTgt spid="47142"/>
                                        </p:tgtEl>
                                        <p:attrNameLst>
                                          <p:attrName>ppt_x</p:attrName>
                                          <p:attrName>ppt_y</p:attrName>
                                        </p:attrNameLst>
                                      </p:cBhvr>
                                    </p:animMotion>
                                  </p:childTnLst>
                                </p:cTn>
                              </p:par>
                              <p:par>
                                <p:cTn id="55" presetID="63" presetClass="path" presetSubtype="0" repeatCount="indefinite" fill="hold" grpId="0" nodeType="withEffect">
                                  <p:stCondLst>
                                    <p:cond delay="0"/>
                                  </p:stCondLst>
                                  <p:childTnLst>
                                    <p:animMotion origin="layout" path="M 0.0 0.0  L 0.25 0.0  E" pathEditMode="relative" ptsTypes="">
                                      <p:cBhvr>
                                        <p:cTn id="56" dur="500" fill="hold"/>
                                        <p:tgtEl>
                                          <p:spTgt spid="47139"/>
                                        </p:tgtEl>
                                        <p:attrNameLst>
                                          <p:attrName>ppt_x</p:attrName>
                                          <p:attrName>ppt_y</p:attrName>
                                        </p:attrNameLst>
                                      </p:cBhvr>
                                    </p:animMotion>
                                  </p:childTnLst>
                                </p:cTn>
                              </p:par>
                              <p:par>
                                <p:cTn id="57" presetID="63" presetClass="path" presetSubtype="0" repeatCount="indefinite" fill="hold" grpId="0" nodeType="withEffect">
                                  <p:stCondLst>
                                    <p:cond delay="0"/>
                                  </p:stCondLst>
                                  <p:childTnLst>
                                    <p:animMotion origin="layout" path="M 0.0 0.0  L 0.25 0.0  E" pathEditMode="relative" ptsTypes="">
                                      <p:cBhvr>
                                        <p:cTn id="58" dur="500" fill="hold"/>
                                        <p:tgtEl>
                                          <p:spTgt spid="47140"/>
                                        </p:tgtEl>
                                        <p:attrNameLst>
                                          <p:attrName>ppt_x</p:attrName>
                                          <p:attrName>ppt_y</p:attrName>
                                        </p:attrNameLst>
                                      </p:cBhvr>
                                    </p:animMotion>
                                  </p:childTnLst>
                                </p:cTn>
                              </p:par>
                              <p:par>
                                <p:cTn id="59" presetID="63" presetClass="path" presetSubtype="0" repeatCount="indefinite" fill="hold" grpId="0" nodeType="withEffect">
                                  <p:stCondLst>
                                    <p:cond delay="0"/>
                                  </p:stCondLst>
                                  <p:childTnLst>
                                    <p:animMotion origin="layout" path="M 0.0 0.0  L 0.25 0.0  E" pathEditMode="relative" ptsTypes="">
                                      <p:cBhvr>
                                        <p:cTn id="60" dur="500" fill="hold"/>
                                        <p:tgtEl>
                                          <p:spTgt spid="47141"/>
                                        </p:tgtEl>
                                        <p:attrNameLst>
                                          <p:attrName>ppt_x</p:attrName>
                                          <p:attrName>ppt_y</p:attrName>
                                        </p:attrNameLst>
                                      </p:cBhvr>
                                    </p:animMotion>
                                  </p:childTnLst>
                                </p:cTn>
                              </p:par>
                              <p:par>
                                <p:cTn id="61" presetID="63" presetClass="path" presetSubtype="0" repeatCount="indefinite" fill="hold" grpId="0" nodeType="withEffect">
                                  <p:stCondLst>
                                    <p:cond delay="0"/>
                                  </p:stCondLst>
                                  <p:childTnLst>
                                    <p:animMotion origin="layout" path="M 0.0 0.0  L 0.25 0.0  E" pathEditMode="relative" ptsTypes="">
                                      <p:cBhvr>
                                        <p:cTn id="62" dur="500" fill="hold"/>
                                        <p:tgtEl>
                                          <p:spTgt spid="47146"/>
                                        </p:tgtEl>
                                        <p:attrNameLst>
                                          <p:attrName>ppt_x</p:attrName>
                                          <p:attrName>ppt_y</p:attrName>
                                        </p:attrNameLst>
                                      </p:cBhvr>
                                    </p:animMotion>
                                  </p:childTnLst>
                                </p:cTn>
                              </p:par>
                              <p:par>
                                <p:cTn id="63" presetID="63" presetClass="path" presetSubtype="0" repeatCount="indefinite" fill="hold" grpId="0" nodeType="withEffect">
                                  <p:stCondLst>
                                    <p:cond delay="0"/>
                                  </p:stCondLst>
                                  <p:childTnLst>
                                    <p:animMotion origin="layout" path="M 0.0 0.0  L 0.25 0.0  E" pathEditMode="relative" ptsTypes="">
                                      <p:cBhvr>
                                        <p:cTn id="64" dur="500" fill="hold"/>
                                        <p:tgtEl>
                                          <p:spTgt spid="47143"/>
                                        </p:tgtEl>
                                        <p:attrNameLst>
                                          <p:attrName>ppt_x</p:attrName>
                                          <p:attrName>ppt_y</p:attrName>
                                        </p:attrNameLst>
                                      </p:cBhvr>
                                    </p:animMotion>
                                  </p:childTnLst>
                                </p:cTn>
                              </p:par>
                              <p:par>
                                <p:cTn id="65" presetID="63" presetClass="path" presetSubtype="0" repeatCount="indefinite" fill="hold" grpId="0" nodeType="withEffect">
                                  <p:stCondLst>
                                    <p:cond delay="0"/>
                                  </p:stCondLst>
                                  <p:childTnLst>
                                    <p:animMotion origin="layout" path="M 0.0 0.0  L 0.25 0.0  E" pathEditMode="relative" ptsTypes="">
                                      <p:cBhvr>
                                        <p:cTn id="66" dur="500" fill="hold"/>
                                        <p:tgtEl>
                                          <p:spTgt spid="47144"/>
                                        </p:tgtEl>
                                        <p:attrNameLst>
                                          <p:attrName>ppt_x</p:attrName>
                                          <p:attrName>ppt_y</p:attrName>
                                        </p:attrNameLst>
                                      </p:cBhvr>
                                    </p:animMotion>
                                  </p:childTnLst>
                                </p:cTn>
                              </p:par>
                              <p:par>
                                <p:cTn id="67" presetID="63" presetClass="path" presetSubtype="0" repeatCount="indefinite" fill="hold" grpId="0" nodeType="withEffect">
                                  <p:stCondLst>
                                    <p:cond delay="0"/>
                                  </p:stCondLst>
                                  <p:childTnLst>
                                    <p:animMotion origin="layout" path="M 0.0 0.0  L 0.25 0.0  E" pathEditMode="relative" ptsTypes="">
                                      <p:cBhvr>
                                        <p:cTn id="68" dur="500" fill="hold"/>
                                        <p:tgtEl>
                                          <p:spTgt spid="4714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5" grpId="0" animBg="1"/>
      <p:bldP spid="47116" grpId="0" animBg="1"/>
      <p:bldP spid="47117" grpId="0" animBg="1"/>
      <p:bldP spid="47118" grpId="0" animBg="1"/>
      <p:bldP spid="47119" grpId="0" animBg="1"/>
      <p:bldP spid="47120" grpId="0" animBg="1"/>
      <p:bldP spid="47121" grpId="0" animBg="1"/>
      <p:bldP spid="47122" grpId="0" animBg="1"/>
      <p:bldP spid="47123" grpId="0" animBg="1"/>
      <p:bldP spid="47124" grpId="0" animBg="1"/>
      <p:bldP spid="47125" grpId="0" animBg="1"/>
      <p:bldP spid="47126" grpId="0" animBg="1"/>
      <p:bldP spid="47127" grpId="0" animBg="1"/>
      <p:bldP spid="47128" grpId="0" animBg="1"/>
      <p:bldP spid="47129" grpId="0" animBg="1"/>
      <p:bldP spid="47130" grpId="0" animBg="1"/>
      <p:bldP spid="47131" grpId="0" animBg="1"/>
      <p:bldP spid="47132" grpId="0" animBg="1"/>
      <p:bldP spid="47133" grpId="0" animBg="1"/>
      <p:bldP spid="47134" grpId="0" animBg="1"/>
      <p:bldP spid="47135" grpId="0" animBg="1"/>
      <p:bldP spid="47136" grpId="0" animBg="1"/>
      <p:bldP spid="47137" grpId="0" animBg="1"/>
      <p:bldP spid="47138" grpId="0" animBg="1"/>
      <p:bldP spid="47139" grpId="0" animBg="1"/>
      <p:bldP spid="47140" grpId="0" animBg="1"/>
      <p:bldP spid="47141" grpId="0" animBg="1"/>
      <p:bldP spid="47142" grpId="0" animBg="1"/>
      <p:bldP spid="47143" grpId="0" animBg="1"/>
      <p:bldP spid="47144" grpId="0" animBg="1"/>
      <p:bldP spid="47145" grpId="0" animBg="1"/>
      <p:bldP spid="47146"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pPr eaLnBrk="1" hangingPunct="1">
              <a:defRPr/>
            </a:pPr>
            <a:endParaRPr lang="en-US" smtClean="0"/>
          </a:p>
        </p:txBody>
      </p:sp>
      <p:sp>
        <p:nvSpPr>
          <p:cNvPr id="105475" name="Rectangle 3"/>
          <p:cNvSpPr>
            <a:spLocks noGrp="1" noChangeArrowheads="1"/>
          </p:cNvSpPr>
          <p:nvPr>
            <p:ph type="body" idx="1"/>
          </p:nvPr>
        </p:nvSpPr>
        <p:spPr>
          <a:xfrm>
            <a:off x="457200" y="381000"/>
            <a:ext cx="8229600" cy="5715000"/>
          </a:xfrm>
        </p:spPr>
        <p:txBody>
          <a:bodyPr/>
          <a:lstStyle/>
          <a:p>
            <a:pPr eaLnBrk="1" hangingPunct="1">
              <a:defRPr/>
            </a:pPr>
            <a:r>
              <a:rPr lang="en-US" dirty="0" smtClean="0"/>
              <a:t>How much does it cost to leave an equivalent 27W fluorescent light bulb on for 8 hours in a day?</a:t>
            </a:r>
          </a:p>
          <a:p>
            <a:pPr eaLnBrk="1" hangingPunct="1">
              <a:defRPr/>
            </a:pPr>
            <a:r>
              <a:rPr lang="en-US" dirty="0" smtClean="0"/>
              <a:t>P= 27W= 0.027kW</a:t>
            </a:r>
          </a:p>
          <a:p>
            <a:pPr eaLnBrk="1" hangingPunct="1">
              <a:defRPr/>
            </a:pPr>
            <a:r>
              <a:rPr lang="en-US" dirty="0" smtClean="0"/>
              <a:t>t= 8h</a:t>
            </a:r>
          </a:p>
          <a:p>
            <a:pPr eaLnBrk="1" hangingPunct="1">
              <a:defRPr/>
            </a:pPr>
            <a:r>
              <a:rPr lang="en-US" dirty="0" smtClean="0"/>
              <a:t>Rate= </a:t>
            </a:r>
            <a:r>
              <a:rPr lang="en-US" dirty="0" smtClean="0">
                <a:cs typeface="Tahoma" pitchFamily="34" charset="0"/>
              </a:rPr>
              <a:t>¢</a:t>
            </a:r>
            <a:r>
              <a:rPr lang="en-US" dirty="0" smtClean="0"/>
              <a:t>10.22/ </a:t>
            </a:r>
            <a:r>
              <a:rPr lang="en-US" dirty="0" err="1" smtClean="0"/>
              <a:t>kW</a:t>
            </a:r>
            <a:r>
              <a:rPr lang="en-US" dirty="0" err="1" smtClean="0">
                <a:cs typeface="Tahoma" pitchFamily="34" charset="0"/>
              </a:rPr>
              <a:t>·h</a:t>
            </a:r>
            <a:endParaRPr lang="en-US" dirty="0" smtClean="0">
              <a:cs typeface="Tahoma" pitchFamily="34" charset="0"/>
            </a:endParaRPr>
          </a:p>
          <a:p>
            <a:pPr eaLnBrk="1" hangingPunct="1">
              <a:defRPr/>
            </a:pPr>
            <a:r>
              <a:rPr lang="en-US" dirty="0" smtClean="0">
                <a:cs typeface="Tahoma" pitchFamily="34" charset="0"/>
              </a:rPr>
              <a:t>Cost=?</a:t>
            </a:r>
          </a:p>
          <a:p>
            <a:pPr eaLnBrk="1" hangingPunct="1">
              <a:defRPr/>
            </a:pPr>
            <a:r>
              <a:rPr lang="en-US" dirty="0" smtClean="0">
                <a:cs typeface="Tahoma" pitchFamily="34" charset="0"/>
              </a:rPr>
              <a:t>Cost= P x t x rate</a:t>
            </a:r>
          </a:p>
          <a:p>
            <a:pPr eaLnBrk="1" hangingPunct="1">
              <a:defRPr/>
            </a:pPr>
            <a:r>
              <a:rPr lang="en-US" dirty="0" smtClean="0">
                <a:cs typeface="Tahoma" pitchFamily="34" charset="0"/>
              </a:rPr>
              <a:t>Cost</a:t>
            </a:r>
            <a:r>
              <a:rPr lang="en-US" smtClean="0">
                <a:cs typeface="Tahoma" pitchFamily="34" charset="0"/>
              </a:rPr>
              <a:t>= </a:t>
            </a:r>
            <a:r>
              <a:rPr lang="en-US" smtClean="0">
                <a:cs typeface="Tahoma" pitchFamily="34" charset="0"/>
              </a:rPr>
              <a:t>0.027kW </a:t>
            </a:r>
            <a:r>
              <a:rPr lang="en-US" dirty="0" smtClean="0">
                <a:cs typeface="Tahoma" pitchFamily="34" charset="0"/>
              </a:rPr>
              <a:t>x 8h x ¢10.22/</a:t>
            </a:r>
            <a:r>
              <a:rPr lang="en-US" dirty="0" err="1" smtClean="0">
                <a:cs typeface="Tahoma" pitchFamily="34" charset="0"/>
              </a:rPr>
              <a:t>kW·h</a:t>
            </a:r>
            <a:endParaRPr lang="en-US" dirty="0" smtClean="0">
              <a:cs typeface="Tahoma" pitchFamily="34" charset="0"/>
            </a:endParaRPr>
          </a:p>
          <a:p>
            <a:pPr eaLnBrk="1" hangingPunct="1">
              <a:defRPr/>
            </a:pPr>
            <a:r>
              <a:rPr lang="en-US" dirty="0" smtClean="0">
                <a:cs typeface="Tahoma" pitchFamily="34" charset="0"/>
              </a:rPr>
              <a:t>Cost= ¢2.2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547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5475">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5475">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5475">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5475">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5475">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5475">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547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5" grpId="0"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pPr eaLnBrk="1" hangingPunct="1">
              <a:defRPr/>
            </a:pPr>
            <a:r>
              <a:rPr lang="en-US" sz="4000" dirty="0" smtClean="0"/>
              <a:t>Comparing Incandescent lights to fluorescent light</a:t>
            </a:r>
          </a:p>
        </p:txBody>
      </p:sp>
      <p:sp>
        <p:nvSpPr>
          <p:cNvPr id="106499" name="Rectangle 3"/>
          <p:cNvSpPr>
            <a:spLocks noGrp="1" noChangeArrowheads="1"/>
          </p:cNvSpPr>
          <p:nvPr>
            <p:ph type="body" idx="1"/>
          </p:nvPr>
        </p:nvSpPr>
        <p:spPr/>
        <p:txBody>
          <a:bodyPr/>
          <a:lstStyle/>
          <a:p>
            <a:pPr eaLnBrk="1" hangingPunct="1">
              <a:defRPr/>
            </a:pPr>
            <a:r>
              <a:rPr lang="en-US" dirty="0" smtClean="0"/>
              <a:t>For every 100W incandescent light bulb you have replaced with a 27W fluorescent light bulb, you will save </a:t>
            </a:r>
            <a:r>
              <a:rPr lang="en-US" dirty="0" smtClean="0">
                <a:cs typeface="Tahoma" pitchFamily="34" charset="0"/>
              </a:rPr>
              <a:t>¢</a:t>
            </a:r>
            <a:r>
              <a:rPr lang="en-US" dirty="0" smtClean="0"/>
              <a:t>6 for every 8h of use.</a:t>
            </a:r>
          </a:p>
          <a:p>
            <a:pPr eaLnBrk="1" hangingPunct="1">
              <a:defRPr/>
            </a:pPr>
            <a:r>
              <a:rPr lang="en-US" dirty="0" smtClean="0"/>
              <a:t>If you replace 4 bulbs, that could be </a:t>
            </a:r>
            <a:r>
              <a:rPr lang="en-US" dirty="0" smtClean="0">
                <a:cs typeface="Tahoma" pitchFamily="34" charset="0"/>
              </a:rPr>
              <a:t>¢24 a day.</a:t>
            </a:r>
          </a:p>
          <a:p>
            <a:pPr eaLnBrk="1" hangingPunct="1">
              <a:defRPr/>
            </a:pPr>
            <a:r>
              <a:rPr lang="en-US" dirty="0" smtClean="0">
                <a:cs typeface="Tahoma" pitchFamily="34" charset="0"/>
              </a:rPr>
              <a:t>Over 1 year that could save $87.60!</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pPr eaLnBrk="1" hangingPunct="1">
              <a:defRPr/>
            </a:pPr>
            <a:r>
              <a:rPr lang="en-US" dirty="0" smtClean="0"/>
              <a:t>Generating electricity</a:t>
            </a:r>
          </a:p>
        </p:txBody>
      </p:sp>
      <p:sp>
        <p:nvSpPr>
          <p:cNvPr id="107523" name="Rectangle 3"/>
          <p:cNvSpPr>
            <a:spLocks noGrp="1" noChangeArrowheads="1"/>
          </p:cNvSpPr>
          <p:nvPr>
            <p:ph type="body" idx="1"/>
          </p:nvPr>
        </p:nvSpPr>
        <p:spPr/>
        <p:txBody>
          <a:bodyPr/>
          <a:lstStyle/>
          <a:p>
            <a:pPr eaLnBrk="1" hangingPunct="1">
              <a:defRPr/>
            </a:pPr>
            <a:r>
              <a:rPr lang="en-US" dirty="0" smtClean="0"/>
              <a:t>We have discussed several sources of electrical energy;</a:t>
            </a:r>
          </a:p>
          <a:p>
            <a:pPr lvl="1" eaLnBrk="1" hangingPunct="1">
              <a:defRPr/>
            </a:pPr>
            <a:r>
              <a:rPr lang="en-US" dirty="0" smtClean="0"/>
              <a:t>Cells</a:t>
            </a:r>
          </a:p>
          <a:p>
            <a:pPr lvl="1" eaLnBrk="1" hangingPunct="1">
              <a:defRPr/>
            </a:pPr>
            <a:r>
              <a:rPr lang="en-US" dirty="0" smtClean="0"/>
              <a:t>Batteries</a:t>
            </a:r>
          </a:p>
          <a:p>
            <a:pPr lvl="1" eaLnBrk="1" hangingPunct="1">
              <a:defRPr/>
            </a:pPr>
            <a:r>
              <a:rPr lang="en-US" dirty="0" smtClean="0"/>
              <a:t>Photoelectric cell</a:t>
            </a:r>
          </a:p>
          <a:p>
            <a:pPr lvl="1" eaLnBrk="1" hangingPunct="1">
              <a:defRPr/>
            </a:pPr>
            <a:r>
              <a:rPr lang="en-US" dirty="0" smtClean="0"/>
              <a:t>Generator</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pPr eaLnBrk="1" hangingPunct="1">
              <a:defRPr/>
            </a:pPr>
            <a:r>
              <a:rPr lang="en-US" smtClean="0"/>
              <a:t>Generating electricity</a:t>
            </a:r>
          </a:p>
        </p:txBody>
      </p:sp>
      <p:sp>
        <p:nvSpPr>
          <p:cNvPr id="108547" name="Rectangle 3"/>
          <p:cNvSpPr>
            <a:spLocks noGrp="1" noChangeArrowheads="1"/>
          </p:cNvSpPr>
          <p:nvPr>
            <p:ph type="body" idx="1"/>
          </p:nvPr>
        </p:nvSpPr>
        <p:spPr/>
        <p:txBody>
          <a:bodyPr/>
          <a:lstStyle/>
          <a:p>
            <a:pPr eaLnBrk="1" hangingPunct="1">
              <a:lnSpc>
                <a:spcPct val="90000"/>
              </a:lnSpc>
              <a:defRPr/>
            </a:pPr>
            <a:r>
              <a:rPr lang="en-US" sz="2800" dirty="0" smtClean="0"/>
              <a:t>The majority of our daily electricity comes from electricity generating stations.</a:t>
            </a:r>
          </a:p>
          <a:p>
            <a:pPr eaLnBrk="1" hangingPunct="1">
              <a:lnSpc>
                <a:spcPct val="90000"/>
              </a:lnSpc>
              <a:defRPr/>
            </a:pPr>
            <a:r>
              <a:rPr lang="en-US" sz="2800" dirty="0" smtClean="0"/>
              <a:t>All generating stations work on the same principals.</a:t>
            </a:r>
          </a:p>
          <a:p>
            <a:pPr eaLnBrk="1" hangingPunct="1">
              <a:lnSpc>
                <a:spcPct val="90000"/>
              </a:lnSpc>
              <a:defRPr/>
            </a:pPr>
            <a:r>
              <a:rPr lang="en-US" sz="2800" dirty="0" smtClean="0"/>
              <a:t>We discussed earlier how current electricity in a coil produces a magnetic field. The reverse process is used to produce current electricity.</a:t>
            </a:r>
          </a:p>
          <a:p>
            <a:pPr eaLnBrk="1" hangingPunct="1">
              <a:lnSpc>
                <a:spcPct val="90000"/>
              </a:lnSpc>
              <a:defRPr/>
            </a:pPr>
            <a:r>
              <a:rPr lang="en-US" sz="2800" dirty="0" smtClean="0"/>
              <a:t>A moving magnetic field produces current electricity.</a:t>
            </a:r>
          </a:p>
          <a:p>
            <a:pPr eaLnBrk="1" hangingPunct="1">
              <a:lnSpc>
                <a:spcPct val="90000"/>
              </a:lnSpc>
              <a:defRPr/>
            </a:pPr>
            <a:endParaRPr lang="en-US" sz="2800" dirty="0" smtClean="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4"/>
          <p:cNvSpPr>
            <a:spLocks noChangeArrowheads="1"/>
          </p:cNvSpPr>
          <p:nvPr/>
        </p:nvSpPr>
        <p:spPr bwMode="auto">
          <a:xfrm>
            <a:off x="0" y="3657600"/>
            <a:ext cx="9144000" cy="838200"/>
          </a:xfrm>
          <a:prstGeom prst="rect">
            <a:avLst/>
          </a:prstGeom>
          <a:solidFill>
            <a:srgbClr val="55A3AB"/>
          </a:solidFill>
          <a:ln w="9525">
            <a:solidFill>
              <a:schemeClr val="tx1"/>
            </a:solidFill>
            <a:miter lim="800000"/>
            <a:headEnd/>
            <a:tailEnd/>
          </a:ln>
        </p:spPr>
        <p:txBody>
          <a:bodyPr wrap="none" anchor="ctr"/>
          <a:lstStyle/>
          <a:p>
            <a:endParaRPr lang="en-US"/>
          </a:p>
        </p:txBody>
      </p:sp>
      <p:sp>
        <p:nvSpPr>
          <p:cNvPr id="109574" name="Text Box 6"/>
          <p:cNvSpPr txBox="1">
            <a:spLocks noChangeArrowheads="1"/>
          </p:cNvSpPr>
          <p:nvPr/>
        </p:nvSpPr>
        <p:spPr bwMode="auto">
          <a:xfrm>
            <a:off x="838200" y="3886200"/>
            <a:ext cx="457200" cy="366713"/>
          </a:xfrm>
          <a:prstGeom prst="rect">
            <a:avLst/>
          </a:prstGeom>
          <a:noFill/>
          <a:ln w="9525">
            <a:noFill/>
            <a:miter lim="800000"/>
            <a:headEnd/>
            <a:tailEnd/>
          </a:ln>
        </p:spPr>
        <p:txBody>
          <a:bodyPr>
            <a:spAutoFit/>
          </a:bodyPr>
          <a:lstStyle/>
          <a:p>
            <a:pPr>
              <a:spcBef>
                <a:spcPct val="50000"/>
              </a:spcBef>
            </a:pPr>
            <a:r>
              <a:rPr lang="en-US"/>
              <a:t>e</a:t>
            </a:r>
          </a:p>
        </p:txBody>
      </p:sp>
      <p:sp>
        <p:nvSpPr>
          <p:cNvPr id="109576" name="Text Box 8"/>
          <p:cNvSpPr txBox="1">
            <a:spLocks noChangeArrowheads="1"/>
          </p:cNvSpPr>
          <p:nvPr/>
        </p:nvSpPr>
        <p:spPr bwMode="auto">
          <a:xfrm>
            <a:off x="1905000" y="3886200"/>
            <a:ext cx="457200" cy="366713"/>
          </a:xfrm>
          <a:prstGeom prst="rect">
            <a:avLst/>
          </a:prstGeom>
          <a:noFill/>
          <a:ln w="9525">
            <a:noFill/>
            <a:miter lim="800000"/>
            <a:headEnd/>
            <a:tailEnd/>
          </a:ln>
        </p:spPr>
        <p:txBody>
          <a:bodyPr>
            <a:spAutoFit/>
          </a:bodyPr>
          <a:lstStyle/>
          <a:p>
            <a:pPr>
              <a:spcBef>
                <a:spcPct val="50000"/>
              </a:spcBef>
            </a:pPr>
            <a:r>
              <a:rPr lang="en-US"/>
              <a:t>e</a:t>
            </a:r>
          </a:p>
        </p:txBody>
      </p:sp>
      <p:sp>
        <p:nvSpPr>
          <p:cNvPr id="109578" name="Text Box 10"/>
          <p:cNvSpPr txBox="1">
            <a:spLocks noChangeArrowheads="1"/>
          </p:cNvSpPr>
          <p:nvPr/>
        </p:nvSpPr>
        <p:spPr bwMode="auto">
          <a:xfrm>
            <a:off x="2971800" y="3886200"/>
            <a:ext cx="457200" cy="366713"/>
          </a:xfrm>
          <a:prstGeom prst="rect">
            <a:avLst/>
          </a:prstGeom>
          <a:noFill/>
          <a:ln w="9525">
            <a:noFill/>
            <a:miter lim="800000"/>
            <a:headEnd/>
            <a:tailEnd/>
          </a:ln>
        </p:spPr>
        <p:txBody>
          <a:bodyPr>
            <a:spAutoFit/>
          </a:bodyPr>
          <a:lstStyle/>
          <a:p>
            <a:pPr>
              <a:spcBef>
                <a:spcPct val="50000"/>
              </a:spcBef>
            </a:pPr>
            <a:r>
              <a:rPr lang="en-US"/>
              <a:t>e</a:t>
            </a:r>
          </a:p>
        </p:txBody>
      </p:sp>
      <p:sp>
        <p:nvSpPr>
          <p:cNvPr id="109580" name="Text Box 12"/>
          <p:cNvSpPr txBox="1">
            <a:spLocks noChangeArrowheads="1"/>
          </p:cNvSpPr>
          <p:nvPr/>
        </p:nvSpPr>
        <p:spPr bwMode="auto">
          <a:xfrm>
            <a:off x="4038600" y="3886200"/>
            <a:ext cx="457200" cy="366713"/>
          </a:xfrm>
          <a:prstGeom prst="rect">
            <a:avLst/>
          </a:prstGeom>
          <a:noFill/>
          <a:ln w="9525">
            <a:noFill/>
            <a:miter lim="800000"/>
            <a:headEnd/>
            <a:tailEnd/>
          </a:ln>
        </p:spPr>
        <p:txBody>
          <a:bodyPr>
            <a:spAutoFit/>
          </a:bodyPr>
          <a:lstStyle/>
          <a:p>
            <a:pPr>
              <a:spcBef>
                <a:spcPct val="50000"/>
              </a:spcBef>
            </a:pPr>
            <a:r>
              <a:rPr lang="en-US"/>
              <a:t>e</a:t>
            </a:r>
          </a:p>
        </p:txBody>
      </p:sp>
      <p:sp>
        <p:nvSpPr>
          <p:cNvPr id="109582" name="Text Box 14"/>
          <p:cNvSpPr txBox="1">
            <a:spLocks noChangeArrowheads="1"/>
          </p:cNvSpPr>
          <p:nvPr/>
        </p:nvSpPr>
        <p:spPr bwMode="auto">
          <a:xfrm>
            <a:off x="5105400" y="3886200"/>
            <a:ext cx="457200" cy="366713"/>
          </a:xfrm>
          <a:prstGeom prst="rect">
            <a:avLst/>
          </a:prstGeom>
          <a:noFill/>
          <a:ln w="9525">
            <a:noFill/>
            <a:miter lim="800000"/>
            <a:headEnd/>
            <a:tailEnd/>
          </a:ln>
        </p:spPr>
        <p:txBody>
          <a:bodyPr>
            <a:spAutoFit/>
          </a:bodyPr>
          <a:lstStyle/>
          <a:p>
            <a:pPr>
              <a:spcBef>
                <a:spcPct val="50000"/>
              </a:spcBef>
            </a:pPr>
            <a:r>
              <a:rPr lang="en-US"/>
              <a:t>e</a:t>
            </a:r>
          </a:p>
        </p:txBody>
      </p:sp>
      <p:sp>
        <p:nvSpPr>
          <p:cNvPr id="109584" name="Text Box 16"/>
          <p:cNvSpPr txBox="1">
            <a:spLocks noChangeArrowheads="1"/>
          </p:cNvSpPr>
          <p:nvPr/>
        </p:nvSpPr>
        <p:spPr bwMode="auto">
          <a:xfrm>
            <a:off x="6172200" y="3886200"/>
            <a:ext cx="457200" cy="366713"/>
          </a:xfrm>
          <a:prstGeom prst="rect">
            <a:avLst/>
          </a:prstGeom>
          <a:noFill/>
          <a:ln w="9525">
            <a:noFill/>
            <a:miter lim="800000"/>
            <a:headEnd/>
            <a:tailEnd/>
          </a:ln>
        </p:spPr>
        <p:txBody>
          <a:bodyPr>
            <a:spAutoFit/>
          </a:bodyPr>
          <a:lstStyle/>
          <a:p>
            <a:pPr>
              <a:spcBef>
                <a:spcPct val="50000"/>
              </a:spcBef>
            </a:pPr>
            <a:r>
              <a:rPr lang="en-US"/>
              <a:t>e</a:t>
            </a:r>
          </a:p>
        </p:txBody>
      </p:sp>
      <p:sp>
        <p:nvSpPr>
          <p:cNvPr id="109586" name="Text Box 18"/>
          <p:cNvSpPr txBox="1">
            <a:spLocks noChangeArrowheads="1"/>
          </p:cNvSpPr>
          <p:nvPr/>
        </p:nvSpPr>
        <p:spPr bwMode="auto">
          <a:xfrm>
            <a:off x="7239000" y="3886200"/>
            <a:ext cx="457200" cy="366713"/>
          </a:xfrm>
          <a:prstGeom prst="rect">
            <a:avLst/>
          </a:prstGeom>
          <a:noFill/>
          <a:ln w="9525">
            <a:noFill/>
            <a:miter lim="800000"/>
            <a:headEnd/>
            <a:tailEnd/>
          </a:ln>
        </p:spPr>
        <p:txBody>
          <a:bodyPr>
            <a:spAutoFit/>
          </a:bodyPr>
          <a:lstStyle/>
          <a:p>
            <a:pPr>
              <a:spcBef>
                <a:spcPct val="50000"/>
              </a:spcBef>
            </a:pPr>
            <a:r>
              <a:rPr lang="en-US"/>
              <a:t>e</a:t>
            </a:r>
          </a:p>
        </p:txBody>
      </p:sp>
      <p:sp>
        <p:nvSpPr>
          <p:cNvPr id="109588" name="Text Box 20"/>
          <p:cNvSpPr txBox="1">
            <a:spLocks noChangeArrowheads="1"/>
          </p:cNvSpPr>
          <p:nvPr/>
        </p:nvSpPr>
        <p:spPr bwMode="auto">
          <a:xfrm>
            <a:off x="8305800" y="3886200"/>
            <a:ext cx="457200" cy="366713"/>
          </a:xfrm>
          <a:prstGeom prst="rect">
            <a:avLst/>
          </a:prstGeom>
          <a:noFill/>
          <a:ln w="9525">
            <a:noFill/>
            <a:miter lim="800000"/>
            <a:headEnd/>
            <a:tailEnd/>
          </a:ln>
        </p:spPr>
        <p:txBody>
          <a:bodyPr>
            <a:spAutoFit/>
          </a:bodyPr>
          <a:lstStyle/>
          <a:p>
            <a:pPr>
              <a:spcBef>
                <a:spcPct val="50000"/>
              </a:spcBef>
            </a:pPr>
            <a:r>
              <a:rPr lang="en-US"/>
              <a:t>e</a:t>
            </a:r>
          </a:p>
        </p:txBody>
      </p:sp>
      <p:grpSp>
        <p:nvGrpSpPr>
          <p:cNvPr id="2" name="Group 26"/>
          <p:cNvGrpSpPr>
            <a:grpSpLocks/>
          </p:cNvGrpSpPr>
          <p:nvPr/>
        </p:nvGrpSpPr>
        <p:grpSpPr bwMode="auto">
          <a:xfrm>
            <a:off x="3810000" y="381000"/>
            <a:ext cx="1295400" cy="2895600"/>
            <a:chOff x="2400" y="240"/>
            <a:chExt cx="816" cy="1824"/>
          </a:xfrm>
        </p:grpSpPr>
        <p:sp>
          <p:nvSpPr>
            <p:cNvPr id="85014" name="Rectangle 22"/>
            <p:cNvSpPr>
              <a:spLocks noChangeArrowheads="1"/>
            </p:cNvSpPr>
            <p:nvPr/>
          </p:nvSpPr>
          <p:spPr bwMode="auto">
            <a:xfrm>
              <a:off x="2400" y="1152"/>
              <a:ext cx="816" cy="912"/>
            </a:xfrm>
            <a:prstGeom prst="rect">
              <a:avLst/>
            </a:prstGeom>
            <a:solidFill>
              <a:srgbClr val="969696"/>
            </a:solidFill>
            <a:ln w="9525">
              <a:solidFill>
                <a:schemeClr val="tx1"/>
              </a:solidFill>
              <a:miter lim="800000"/>
              <a:headEnd/>
              <a:tailEnd/>
            </a:ln>
          </p:spPr>
          <p:txBody>
            <a:bodyPr wrap="none" anchor="ctr"/>
            <a:lstStyle/>
            <a:p>
              <a:endParaRPr lang="en-US"/>
            </a:p>
          </p:txBody>
        </p:sp>
        <p:sp>
          <p:nvSpPr>
            <p:cNvPr id="85015" name="Rectangle 23"/>
            <p:cNvSpPr>
              <a:spLocks noChangeArrowheads="1"/>
            </p:cNvSpPr>
            <p:nvPr/>
          </p:nvSpPr>
          <p:spPr bwMode="auto">
            <a:xfrm>
              <a:off x="2400" y="240"/>
              <a:ext cx="816" cy="912"/>
            </a:xfrm>
            <a:prstGeom prst="rect">
              <a:avLst/>
            </a:prstGeom>
            <a:solidFill>
              <a:srgbClr val="FF3300"/>
            </a:solidFill>
            <a:ln w="9525">
              <a:solidFill>
                <a:schemeClr val="tx1"/>
              </a:solidFill>
              <a:miter lim="800000"/>
              <a:headEnd/>
              <a:tailEnd/>
            </a:ln>
          </p:spPr>
          <p:txBody>
            <a:bodyPr wrap="none" anchor="ctr"/>
            <a:lstStyle/>
            <a:p>
              <a:endParaRPr lang="en-US"/>
            </a:p>
          </p:txBody>
        </p:sp>
        <p:sp>
          <p:nvSpPr>
            <p:cNvPr id="85016" name="Text Box 24"/>
            <p:cNvSpPr txBox="1">
              <a:spLocks noChangeArrowheads="1"/>
            </p:cNvSpPr>
            <p:nvPr/>
          </p:nvSpPr>
          <p:spPr bwMode="auto">
            <a:xfrm>
              <a:off x="2640" y="1584"/>
              <a:ext cx="576" cy="480"/>
            </a:xfrm>
            <a:prstGeom prst="rect">
              <a:avLst/>
            </a:prstGeom>
            <a:noFill/>
            <a:ln w="9525">
              <a:noFill/>
              <a:miter lim="800000"/>
              <a:headEnd/>
              <a:tailEnd/>
            </a:ln>
          </p:spPr>
          <p:txBody>
            <a:bodyPr>
              <a:spAutoFit/>
            </a:bodyPr>
            <a:lstStyle/>
            <a:p>
              <a:pPr>
                <a:spcBef>
                  <a:spcPct val="50000"/>
                </a:spcBef>
              </a:pPr>
              <a:r>
                <a:rPr lang="en-US" sz="4400"/>
                <a:t>S</a:t>
              </a:r>
            </a:p>
          </p:txBody>
        </p:sp>
        <p:sp>
          <p:nvSpPr>
            <p:cNvPr id="85017" name="Text Box 25"/>
            <p:cNvSpPr txBox="1">
              <a:spLocks noChangeArrowheads="1"/>
            </p:cNvSpPr>
            <p:nvPr/>
          </p:nvSpPr>
          <p:spPr bwMode="auto">
            <a:xfrm>
              <a:off x="2640" y="240"/>
              <a:ext cx="576" cy="480"/>
            </a:xfrm>
            <a:prstGeom prst="rect">
              <a:avLst/>
            </a:prstGeom>
            <a:noFill/>
            <a:ln w="9525">
              <a:noFill/>
              <a:miter lim="800000"/>
              <a:headEnd/>
              <a:tailEnd/>
            </a:ln>
          </p:spPr>
          <p:txBody>
            <a:bodyPr>
              <a:spAutoFit/>
            </a:bodyPr>
            <a:lstStyle/>
            <a:p>
              <a:pPr>
                <a:spcBef>
                  <a:spcPct val="50000"/>
                </a:spcBef>
              </a:pPr>
              <a:r>
                <a:rPr lang="en-US" sz="4400"/>
                <a:t>N</a:t>
              </a:r>
            </a:p>
          </p:txBody>
        </p:sp>
      </p:grpSp>
      <p:sp>
        <p:nvSpPr>
          <p:cNvPr id="109595" name="Text Box 27"/>
          <p:cNvSpPr txBox="1">
            <a:spLocks noChangeArrowheads="1"/>
          </p:cNvSpPr>
          <p:nvPr/>
        </p:nvSpPr>
        <p:spPr bwMode="auto">
          <a:xfrm>
            <a:off x="457200" y="457200"/>
            <a:ext cx="2895600" cy="1190625"/>
          </a:xfrm>
          <a:prstGeom prst="rect">
            <a:avLst/>
          </a:prstGeom>
          <a:noFill/>
          <a:ln w="9525">
            <a:noFill/>
            <a:miter lim="800000"/>
            <a:headEnd/>
            <a:tailEnd/>
          </a:ln>
        </p:spPr>
        <p:txBody>
          <a:bodyPr>
            <a:spAutoFit/>
          </a:bodyPr>
          <a:lstStyle/>
          <a:p>
            <a:pPr>
              <a:spcBef>
                <a:spcPct val="50000"/>
              </a:spcBef>
            </a:pPr>
            <a:r>
              <a:rPr lang="en-US"/>
              <a:t>In the presence of a magnet, the electrons are drawn in by the magnetic field.</a:t>
            </a:r>
          </a:p>
        </p:txBody>
      </p:sp>
      <p:sp>
        <p:nvSpPr>
          <p:cNvPr id="109596" name="Text Box 28"/>
          <p:cNvSpPr txBox="1">
            <a:spLocks noChangeArrowheads="1"/>
          </p:cNvSpPr>
          <p:nvPr/>
        </p:nvSpPr>
        <p:spPr bwMode="auto">
          <a:xfrm>
            <a:off x="3048000" y="3657600"/>
            <a:ext cx="457200" cy="366713"/>
          </a:xfrm>
          <a:prstGeom prst="rect">
            <a:avLst/>
          </a:prstGeom>
          <a:noFill/>
          <a:ln w="9525">
            <a:noFill/>
            <a:miter lim="800000"/>
            <a:headEnd/>
            <a:tailEnd/>
          </a:ln>
        </p:spPr>
        <p:txBody>
          <a:bodyPr>
            <a:spAutoFit/>
          </a:bodyPr>
          <a:lstStyle/>
          <a:p>
            <a:pPr>
              <a:spcBef>
                <a:spcPct val="50000"/>
              </a:spcBef>
            </a:pPr>
            <a:r>
              <a:rPr lang="en-US"/>
              <a:t>e</a:t>
            </a:r>
          </a:p>
        </p:txBody>
      </p:sp>
      <p:sp>
        <p:nvSpPr>
          <p:cNvPr id="109601" name="Text Box 33"/>
          <p:cNvSpPr txBox="1">
            <a:spLocks noChangeArrowheads="1"/>
          </p:cNvSpPr>
          <p:nvPr/>
        </p:nvSpPr>
        <p:spPr bwMode="auto">
          <a:xfrm>
            <a:off x="3429000" y="3657600"/>
            <a:ext cx="457200" cy="366713"/>
          </a:xfrm>
          <a:prstGeom prst="rect">
            <a:avLst/>
          </a:prstGeom>
          <a:noFill/>
          <a:ln w="9525">
            <a:noFill/>
            <a:miter lim="800000"/>
            <a:headEnd/>
            <a:tailEnd/>
          </a:ln>
        </p:spPr>
        <p:txBody>
          <a:bodyPr>
            <a:spAutoFit/>
          </a:bodyPr>
          <a:lstStyle/>
          <a:p>
            <a:pPr>
              <a:spcBef>
                <a:spcPct val="50000"/>
              </a:spcBef>
            </a:pPr>
            <a:r>
              <a:rPr lang="en-US"/>
              <a:t>e</a:t>
            </a:r>
          </a:p>
        </p:txBody>
      </p:sp>
      <p:sp>
        <p:nvSpPr>
          <p:cNvPr id="109602" name="Text Box 34"/>
          <p:cNvSpPr txBox="1">
            <a:spLocks noChangeArrowheads="1"/>
          </p:cNvSpPr>
          <p:nvPr/>
        </p:nvSpPr>
        <p:spPr bwMode="auto">
          <a:xfrm>
            <a:off x="3810000" y="3657600"/>
            <a:ext cx="457200" cy="366713"/>
          </a:xfrm>
          <a:prstGeom prst="rect">
            <a:avLst/>
          </a:prstGeom>
          <a:noFill/>
          <a:ln w="9525">
            <a:noFill/>
            <a:miter lim="800000"/>
            <a:headEnd/>
            <a:tailEnd/>
          </a:ln>
        </p:spPr>
        <p:txBody>
          <a:bodyPr>
            <a:spAutoFit/>
          </a:bodyPr>
          <a:lstStyle/>
          <a:p>
            <a:pPr>
              <a:spcBef>
                <a:spcPct val="50000"/>
              </a:spcBef>
            </a:pPr>
            <a:r>
              <a:rPr lang="en-US"/>
              <a:t>e</a:t>
            </a:r>
          </a:p>
        </p:txBody>
      </p:sp>
      <p:sp>
        <p:nvSpPr>
          <p:cNvPr id="109603" name="Text Box 35"/>
          <p:cNvSpPr txBox="1">
            <a:spLocks noChangeArrowheads="1"/>
          </p:cNvSpPr>
          <p:nvPr/>
        </p:nvSpPr>
        <p:spPr bwMode="auto">
          <a:xfrm>
            <a:off x="4038600" y="3733800"/>
            <a:ext cx="457200" cy="366713"/>
          </a:xfrm>
          <a:prstGeom prst="rect">
            <a:avLst/>
          </a:prstGeom>
          <a:noFill/>
          <a:ln w="9525">
            <a:noFill/>
            <a:miter lim="800000"/>
            <a:headEnd/>
            <a:tailEnd/>
          </a:ln>
        </p:spPr>
        <p:txBody>
          <a:bodyPr>
            <a:spAutoFit/>
          </a:bodyPr>
          <a:lstStyle/>
          <a:p>
            <a:pPr>
              <a:spcBef>
                <a:spcPct val="50000"/>
              </a:spcBef>
            </a:pPr>
            <a:r>
              <a:rPr lang="en-US"/>
              <a:t>e</a:t>
            </a:r>
          </a:p>
        </p:txBody>
      </p:sp>
      <p:sp>
        <p:nvSpPr>
          <p:cNvPr id="109604" name="Text Box 36"/>
          <p:cNvSpPr txBox="1">
            <a:spLocks noChangeArrowheads="1"/>
          </p:cNvSpPr>
          <p:nvPr/>
        </p:nvSpPr>
        <p:spPr bwMode="auto">
          <a:xfrm>
            <a:off x="4419600" y="3733800"/>
            <a:ext cx="457200" cy="366713"/>
          </a:xfrm>
          <a:prstGeom prst="rect">
            <a:avLst/>
          </a:prstGeom>
          <a:noFill/>
          <a:ln w="9525">
            <a:noFill/>
            <a:miter lim="800000"/>
            <a:headEnd/>
            <a:tailEnd/>
          </a:ln>
        </p:spPr>
        <p:txBody>
          <a:bodyPr>
            <a:spAutoFit/>
          </a:bodyPr>
          <a:lstStyle/>
          <a:p>
            <a:pPr>
              <a:spcBef>
                <a:spcPct val="50000"/>
              </a:spcBef>
            </a:pPr>
            <a:r>
              <a:rPr lang="en-US"/>
              <a:t>e</a:t>
            </a:r>
          </a:p>
        </p:txBody>
      </p:sp>
      <p:sp>
        <p:nvSpPr>
          <p:cNvPr id="109605" name="Text Box 37"/>
          <p:cNvSpPr txBox="1">
            <a:spLocks noChangeArrowheads="1"/>
          </p:cNvSpPr>
          <p:nvPr/>
        </p:nvSpPr>
        <p:spPr bwMode="auto">
          <a:xfrm>
            <a:off x="4800600" y="3733800"/>
            <a:ext cx="457200" cy="366713"/>
          </a:xfrm>
          <a:prstGeom prst="rect">
            <a:avLst/>
          </a:prstGeom>
          <a:noFill/>
          <a:ln w="9525">
            <a:noFill/>
            <a:miter lim="800000"/>
            <a:headEnd/>
            <a:tailEnd/>
          </a:ln>
        </p:spPr>
        <p:txBody>
          <a:bodyPr>
            <a:spAutoFit/>
          </a:bodyPr>
          <a:lstStyle/>
          <a:p>
            <a:pPr>
              <a:spcBef>
                <a:spcPct val="50000"/>
              </a:spcBef>
            </a:pPr>
            <a:r>
              <a:rPr lang="en-US"/>
              <a:t>e</a:t>
            </a:r>
          </a:p>
        </p:txBody>
      </p:sp>
      <p:sp>
        <p:nvSpPr>
          <p:cNvPr id="109606" name="Text Box 38"/>
          <p:cNvSpPr txBox="1">
            <a:spLocks noChangeArrowheads="1"/>
          </p:cNvSpPr>
          <p:nvPr/>
        </p:nvSpPr>
        <p:spPr bwMode="auto">
          <a:xfrm>
            <a:off x="5029200" y="3657600"/>
            <a:ext cx="457200" cy="366713"/>
          </a:xfrm>
          <a:prstGeom prst="rect">
            <a:avLst/>
          </a:prstGeom>
          <a:noFill/>
          <a:ln w="9525">
            <a:noFill/>
            <a:miter lim="800000"/>
            <a:headEnd/>
            <a:tailEnd/>
          </a:ln>
        </p:spPr>
        <p:txBody>
          <a:bodyPr>
            <a:spAutoFit/>
          </a:bodyPr>
          <a:lstStyle/>
          <a:p>
            <a:pPr>
              <a:spcBef>
                <a:spcPct val="50000"/>
              </a:spcBef>
            </a:pPr>
            <a:r>
              <a:rPr lang="en-US"/>
              <a:t>e</a:t>
            </a:r>
          </a:p>
        </p:txBody>
      </p:sp>
      <p:sp>
        <p:nvSpPr>
          <p:cNvPr id="109607" name="Text Box 39"/>
          <p:cNvSpPr txBox="1">
            <a:spLocks noChangeArrowheads="1"/>
          </p:cNvSpPr>
          <p:nvPr/>
        </p:nvSpPr>
        <p:spPr bwMode="auto">
          <a:xfrm>
            <a:off x="5410200" y="3657600"/>
            <a:ext cx="457200" cy="366713"/>
          </a:xfrm>
          <a:prstGeom prst="rect">
            <a:avLst/>
          </a:prstGeom>
          <a:noFill/>
          <a:ln w="9525">
            <a:noFill/>
            <a:miter lim="800000"/>
            <a:headEnd/>
            <a:tailEnd/>
          </a:ln>
        </p:spPr>
        <p:txBody>
          <a:bodyPr>
            <a:spAutoFit/>
          </a:bodyPr>
          <a:lstStyle/>
          <a:p>
            <a:pPr>
              <a:spcBef>
                <a:spcPct val="50000"/>
              </a:spcBef>
            </a:pPr>
            <a:r>
              <a:rPr lang="en-US"/>
              <a:t>e</a:t>
            </a:r>
          </a:p>
        </p:txBody>
      </p:sp>
      <p:sp>
        <p:nvSpPr>
          <p:cNvPr id="109608" name="Text Box 40"/>
          <p:cNvSpPr txBox="1">
            <a:spLocks noChangeArrowheads="1"/>
          </p:cNvSpPr>
          <p:nvPr/>
        </p:nvSpPr>
        <p:spPr bwMode="auto">
          <a:xfrm>
            <a:off x="2057400" y="4800600"/>
            <a:ext cx="5715000" cy="915988"/>
          </a:xfrm>
          <a:prstGeom prst="rect">
            <a:avLst/>
          </a:prstGeom>
          <a:noFill/>
          <a:ln w="9525">
            <a:noFill/>
            <a:miter lim="800000"/>
            <a:headEnd/>
            <a:tailEnd/>
          </a:ln>
        </p:spPr>
        <p:txBody>
          <a:bodyPr>
            <a:spAutoFit/>
          </a:bodyPr>
          <a:lstStyle/>
          <a:p>
            <a:pPr>
              <a:spcBef>
                <a:spcPct val="50000"/>
              </a:spcBef>
            </a:pPr>
            <a:r>
              <a:rPr lang="en-US"/>
              <a:t>When the magnet moves, the electrons will be pulled along with it. The </a:t>
            </a:r>
            <a:r>
              <a:rPr lang="en-US" u="sng"/>
              <a:t>electrons</a:t>
            </a:r>
            <a:r>
              <a:rPr lang="en-US"/>
              <a:t> are now </a:t>
            </a:r>
            <a:r>
              <a:rPr lang="en-US" u="sng"/>
              <a:t>moving</a:t>
            </a:r>
            <a:r>
              <a:rPr lang="en-US"/>
              <a:t>, this is </a:t>
            </a:r>
            <a:r>
              <a:rPr lang="en-US" u="sng"/>
              <a:t>current electricity</a:t>
            </a:r>
            <a:r>
              <a:rPr lang="en-US"/>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grpId="0" nodeType="clickEffect">
                                  <p:stCondLst>
                                    <p:cond delay="0"/>
                                  </p:stCondLst>
                                  <p:childTnLst>
                                    <p:animMotion origin="layout" path="M 3.33333E-6 -4.904E-6 L 3.33333E-6 -0.02221 " pathEditMode="relative" ptsTypes="AA">
                                      <p:cBhvr>
                                        <p:cTn id="10" dur="2000" fill="hold"/>
                                        <p:tgtEl>
                                          <p:spTgt spid="109580"/>
                                        </p:tgtEl>
                                        <p:attrNameLst>
                                          <p:attrName>ppt_x</p:attrName>
                                          <p:attrName>ppt_y</p:attrName>
                                        </p:attrNameLst>
                                      </p:cBhvr>
                                    </p:animMotion>
                                  </p:childTnLst>
                                </p:cTn>
                              </p:par>
                              <p:par>
                                <p:cTn id="11" presetID="0" presetClass="path" presetSubtype="0" accel="50000" decel="50000" fill="hold" grpId="0" nodeType="withEffect">
                                  <p:stCondLst>
                                    <p:cond delay="0"/>
                                  </p:stCondLst>
                                  <p:childTnLst>
                                    <p:animMotion origin="layout" path="M -3.33333E-6 -4.904E-6 L -0.075 -0.02221 " pathEditMode="relative" ptsTypes="AA">
                                      <p:cBhvr>
                                        <p:cTn id="12" dur="2000" fill="hold"/>
                                        <p:tgtEl>
                                          <p:spTgt spid="109582"/>
                                        </p:tgtEl>
                                        <p:attrNameLst>
                                          <p:attrName>ppt_x</p:attrName>
                                          <p:attrName>ppt_y</p:attrName>
                                        </p:attrNameLst>
                                      </p:cBhvr>
                                    </p:animMotion>
                                  </p:childTnLst>
                                </p:cTn>
                              </p:par>
                              <p:par>
                                <p:cTn id="13" presetID="0" presetClass="path" presetSubtype="0" accel="50000" decel="50000" fill="hold" grpId="0" nodeType="withEffect">
                                  <p:stCondLst>
                                    <p:cond delay="0"/>
                                  </p:stCondLst>
                                  <p:childTnLst>
                                    <p:animMotion origin="layout" path="M 0.0 -8.30442E-6 L -0.15 -0.02221 " pathEditMode="relative" ptsTypes="AA">
                                      <p:cBhvr>
                                        <p:cTn id="14" dur="2000" fill="hold"/>
                                        <p:tgtEl>
                                          <p:spTgt spid="109584"/>
                                        </p:tgtEl>
                                        <p:attrNameLst>
                                          <p:attrName>ppt_x</p:attrName>
                                          <p:attrName>ppt_y</p:attrName>
                                        </p:attrNameLst>
                                      </p:cBhvr>
                                    </p:animMotion>
                                  </p:childTnLst>
                                </p:cTn>
                              </p:par>
                              <p:par>
                                <p:cTn id="15" presetID="0" presetClass="path" presetSubtype="0" accel="50000" decel="50000" fill="hold" grpId="0" nodeType="withEffect">
                                  <p:stCondLst>
                                    <p:cond delay="0"/>
                                  </p:stCondLst>
                                  <p:childTnLst>
                                    <p:animMotion origin="layout" path="M 3.33333E-6 -8.30442E-6 L -0.24167 -0.03332 " pathEditMode="relative" ptsTypes="AA">
                                      <p:cBhvr>
                                        <p:cTn id="16" dur="2000" fill="hold"/>
                                        <p:tgtEl>
                                          <p:spTgt spid="109586"/>
                                        </p:tgtEl>
                                        <p:attrNameLst>
                                          <p:attrName>ppt_x</p:attrName>
                                          <p:attrName>ppt_y</p:attrName>
                                        </p:attrNameLst>
                                      </p:cBhvr>
                                    </p:animMotion>
                                  </p:childTnLst>
                                </p:cTn>
                              </p:par>
                              <p:par>
                                <p:cTn id="17" presetID="0" presetClass="path" presetSubtype="0" accel="50000" decel="50000" fill="hold" grpId="0" nodeType="withEffect">
                                  <p:stCondLst>
                                    <p:cond delay="0"/>
                                  </p:stCondLst>
                                  <p:childTnLst>
                                    <p:animMotion origin="layout" path="M -3.33333E-6 -4.904E-6 L -0.31666 -0.03331 " pathEditMode="relative" ptsTypes="AA">
                                      <p:cBhvr>
                                        <p:cTn id="18" dur="2000" fill="hold"/>
                                        <p:tgtEl>
                                          <p:spTgt spid="109588"/>
                                        </p:tgtEl>
                                        <p:attrNameLst>
                                          <p:attrName>ppt_x</p:attrName>
                                          <p:attrName>ppt_y</p:attrName>
                                        </p:attrNameLst>
                                      </p:cBhvr>
                                    </p:animMotion>
                                  </p:childTnLst>
                                </p:cTn>
                              </p:par>
                              <p:par>
                                <p:cTn id="19" presetID="0" presetClass="path" presetSubtype="0" accel="50000" decel="50000" fill="hold" grpId="0" nodeType="withEffect">
                                  <p:stCondLst>
                                    <p:cond delay="0"/>
                                  </p:stCondLst>
                                  <p:childTnLst>
                                    <p:animMotion origin="layout" path="M 0.0 -8.30442E-6 L 0.09167 -0.03332 " pathEditMode="relative" ptsTypes="AA">
                                      <p:cBhvr>
                                        <p:cTn id="20" dur="2000" fill="hold"/>
                                        <p:tgtEl>
                                          <p:spTgt spid="109578"/>
                                        </p:tgtEl>
                                        <p:attrNameLst>
                                          <p:attrName>ppt_x</p:attrName>
                                          <p:attrName>ppt_y</p:attrName>
                                        </p:attrNameLst>
                                      </p:cBhvr>
                                    </p:animMotion>
                                  </p:childTnLst>
                                </p:cTn>
                              </p:par>
                              <p:par>
                                <p:cTn id="21" presetID="0" presetClass="path" presetSubtype="0" accel="50000" decel="50000" fill="hold" grpId="0" nodeType="withEffect">
                                  <p:stCondLst>
                                    <p:cond delay="0"/>
                                  </p:stCondLst>
                                  <p:childTnLst>
                                    <p:animMotion origin="layout" path="M -3.33333E-6 -8.30442E-6 L 0.16667 -0.03332 " pathEditMode="relative" ptsTypes="AA">
                                      <p:cBhvr>
                                        <p:cTn id="22" dur="2000" fill="hold"/>
                                        <p:tgtEl>
                                          <p:spTgt spid="109576"/>
                                        </p:tgtEl>
                                        <p:attrNameLst>
                                          <p:attrName>ppt_x</p:attrName>
                                          <p:attrName>ppt_y</p:attrName>
                                        </p:attrNameLst>
                                      </p:cBhvr>
                                    </p:animMotion>
                                  </p:childTnLst>
                                </p:cTn>
                              </p:par>
                              <p:par>
                                <p:cTn id="23" presetID="0" presetClass="path" presetSubtype="0" accel="50000" decel="50000" fill="hold" grpId="0" nodeType="withEffect">
                                  <p:stCondLst>
                                    <p:cond delay="0"/>
                                  </p:stCondLst>
                                  <p:childTnLst>
                                    <p:animMotion origin="layout" path="M 3.33333E-6 -8.30442E-6 L 0.24166 -0.03332 " pathEditMode="relative" ptsTypes="AA">
                                      <p:cBhvr>
                                        <p:cTn id="24" dur="2000" fill="hold"/>
                                        <p:tgtEl>
                                          <p:spTgt spid="109574"/>
                                        </p:tgtEl>
                                        <p:attrNameLst>
                                          <p:attrName>ppt_x</p:attrName>
                                          <p:attrName>ppt_y</p:attrName>
                                        </p:attrNameLst>
                                      </p:cBhvr>
                                    </p:animMotion>
                                  </p:childTnLst>
                                </p:cTn>
                              </p:par>
                            </p:childTnLst>
                          </p:cTn>
                        </p:par>
                        <p:par>
                          <p:cTn id="25" fill="hold">
                            <p:stCondLst>
                              <p:cond delay="2000"/>
                            </p:stCondLst>
                            <p:childTnLst>
                              <p:par>
                                <p:cTn id="26" presetID="1" presetClass="entr" presetSubtype="0" fill="hold" grpId="0" nodeType="afterEffect">
                                  <p:stCondLst>
                                    <p:cond delay="0"/>
                                  </p:stCondLst>
                                  <p:childTnLst>
                                    <p:set>
                                      <p:cBhvr>
                                        <p:cTn id="27" dur="1" fill="hold">
                                          <p:stCondLst>
                                            <p:cond delay="0"/>
                                          </p:stCondLst>
                                        </p:cTn>
                                        <p:tgtEl>
                                          <p:spTgt spid="109596"/>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109601"/>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109602"/>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109603"/>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109604"/>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109605"/>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109606"/>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109607"/>
                                        </p:tgtEl>
                                        <p:attrNameLst>
                                          <p:attrName>style.visibility</p:attrName>
                                        </p:attrNameLst>
                                      </p:cBhvr>
                                      <p:to>
                                        <p:strVal val="visible"/>
                                      </p:to>
                                    </p:set>
                                  </p:childTnLst>
                                </p:cTn>
                              </p:par>
                              <p:par>
                                <p:cTn id="42" presetID="1" presetClass="exit" presetSubtype="0" fill="hold" grpId="1" nodeType="withEffect">
                                  <p:stCondLst>
                                    <p:cond delay="0"/>
                                  </p:stCondLst>
                                  <p:childTnLst>
                                    <p:set>
                                      <p:cBhvr>
                                        <p:cTn id="43" dur="1" fill="hold">
                                          <p:stCondLst>
                                            <p:cond delay="0"/>
                                          </p:stCondLst>
                                        </p:cTn>
                                        <p:tgtEl>
                                          <p:spTgt spid="109574"/>
                                        </p:tgtEl>
                                        <p:attrNameLst>
                                          <p:attrName>style.visibility</p:attrName>
                                        </p:attrNameLst>
                                      </p:cBhvr>
                                      <p:to>
                                        <p:strVal val="hidden"/>
                                      </p:to>
                                    </p:set>
                                  </p:childTnLst>
                                </p:cTn>
                              </p:par>
                              <p:par>
                                <p:cTn id="44" presetID="1" presetClass="exit" presetSubtype="0" fill="hold" grpId="1" nodeType="withEffect">
                                  <p:stCondLst>
                                    <p:cond delay="0"/>
                                  </p:stCondLst>
                                  <p:childTnLst>
                                    <p:set>
                                      <p:cBhvr>
                                        <p:cTn id="45" dur="1" fill="hold">
                                          <p:stCondLst>
                                            <p:cond delay="0"/>
                                          </p:stCondLst>
                                        </p:cTn>
                                        <p:tgtEl>
                                          <p:spTgt spid="109576"/>
                                        </p:tgtEl>
                                        <p:attrNameLst>
                                          <p:attrName>style.visibility</p:attrName>
                                        </p:attrNameLst>
                                      </p:cBhvr>
                                      <p:to>
                                        <p:strVal val="hidden"/>
                                      </p:to>
                                    </p:set>
                                  </p:childTnLst>
                                </p:cTn>
                              </p:par>
                              <p:par>
                                <p:cTn id="46" presetID="1" presetClass="exit" presetSubtype="0" fill="hold" grpId="1" nodeType="withEffect">
                                  <p:stCondLst>
                                    <p:cond delay="0"/>
                                  </p:stCondLst>
                                  <p:childTnLst>
                                    <p:set>
                                      <p:cBhvr>
                                        <p:cTn id="47" dur="1" fill="hold">
                                          <p:stCondLst>
                                            <p:cond delay="0"/>
                                          </p:stCondLst>
                                        </p:cTn>
                                        <p:tgtEl>
                                          <p:spTgt spid="109578"/>
                                        </p:tgtEl>
                                        <p:attrNameLst>
                                          <p:attrName>style.visibility</p:attrName>
                                        </p:attrNameLst>
                                      </p:cBhvr>
                                      <p:to>
                                        <p:strVal val="hidden"/>
                                      </p:to>
                                    </p:set>
                                  </p:childTnLst>
                                </p:cTn>
                              </p:par>
                              <p:par>
                                <p:cTn id="48" presetID="1" presetClass="exit" presetSubtype="0" fill="hold" grpId="1" nodeType="withEffect">
                                  <p:stCondLst>
                                    <p:cond delay="0"/>
                                  </p:stCondLst>
                                  <p:childTnLst>
                                    <p:set>
                                      <p:cBhvr>
                                        <p:cTn id="49" dur="1" fill="hold">
                                          <p:stCondLst>
                                            <p:cond delay="0"/>
                                          </p:stCondLst>
                                        </p:cTn>
                                        <p:tgtEl>
                                          <p:spTgt spid="109580"/>
                                        </p:tgtEl>
                                        <p:attrNameLst>
                                          <p:attrName>style.visibility</p:attrName>
                                        </p:attrNameLst>
                                      </p:cBhvr>
                                      <p:to>
                                        <p:strVal val="hidden"/>
                                      </p:to>
                                    </p:set>
                                  </p:childTnLst>
                                </p:cTn>
                              </p:par>
                              <p:par>
                                <p:cTn id="50" presetID="1" presetClass="exit" presetSubtype="0" fill="hold" grpId="1" nodeType="withEffect">
                                  <p:stCondLst>
                                    <p:cond delay="0"/>
                                  </p:stCondLst>
                                  <p:childTnLst>
                                    <p:set>
                                      <p:cBhvr>
                                        <p:cTn id="51" dur="1" fill="hold">
                                          <p:stCondLst>
                                            <p:cond delay="0"/>
                                          </p:stCondLst>
                                        </p:cTn>
                                        <p:tgtEl>
                                          <p:spTgt spid="109582"/>
                                        </p:tgtEl>
                                        <p:attrNameLst>
                                          <p:attrName>style.visibility</p:attrName>
                                        </p:attrNameLst>
                                      </p:cBhvr>
                                      <p:to>
                                        <p:strVal val="hidden"/>
                                      </p:to>
                                    </p:set>
                                  </p:childTnLst>
                                </p:cTn>
                              </p:par>
                              <p:par>
                                <p:cTn id="52" presetID="1" presetClass="exit" presetSubtype="0" fill="hold" grpId="1" nodeType="withEffect">
                                  <p:stCondLst>
                                    <p:cond delay="0"/>
                                  </p:stCondLst>
                                  <p:childTnLst>
                                    <p:set>
                                      <p:cBhvr>
                                        <p:cTn id="53" dur="1" fill="hold">
                                          <p:stCondLst>
                                            <p:cond delay="0"/>
                                          </p:stCondLst>
                                        </p:cTn>
                                        <p:tgtEl>
                                          <p:spTgt spid="109584"/>
                                        </p:tgtEl>
                                        <p:attrNameLst>
                                          <p:attrName>style.visibility</p:attrName>
                                        </p:attrNameLst>
                                      </p:cBhvr>
                                      <p:to>
                                        <p:strVal val="hidden"/>
                                      </p:to>
                                    </p:set>
                                  </p:childTnLst>
                                </p:cTn>
                              </p:par>
                              <p:par>
                                <p:cTn id="54" presetID="1" presetClass="exit" presetSubtype="0" fill="hold" grpId="1" nodeType="withEffect">
                                  <p:stCondLst>
                                    <p:cond delay="0"/>
                                  </p:stCondLst>
                                  <p:childTnLst>
                                    <p:set>
                                      <p:cBhvr>
                                        <p:cTn id="55" dur="1" fill="hold">
                                          <p:stCondLst>
                                            <p:cond delay="0"/>
                                          </p:stCondLst>
                                        </p:cTn>
                                        <p:tgtEl>
                                          <p:spTgt spid="109586"/>
                                        </p:tgtEl>
                                        <p:attrNameLst>
                                          <p:attrName>style.visibility</p:attrName>
                                        </p:attrNameLst>
                                      </p:cBhvr>
                                      <p:to>
                                        <p:strVal val="hidden"/>
                                      </p:to>
                                    </p:set>
                                  </p:childTnLst>
                                </p:cTn>
                              </p:par>
                              <p:par>
                                <p:cTn id="56" presetID="1" presetClass="exit" presetSubtype="0" fill="hold" grpId="1" nodeType="withEffect">
                                  <p:stCondLst>
                                    <p:cond delay="0"/>
                                  </p:stCondLst>
                                  <p:childTnLst>
                                    <p:set>
                                      <p:cBhvr>
                                        <p:cTn id="57" dur="1" fill="hold">
                                          <p:stCondLst>
                                            <p:cond delay="0"/>
                                          </p:stCondLst>
                                        </p:cTn>
                                        <p:tgtEl>
                                          <p:spTgt spid="109588"/>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 presetClass="exit" presetSubtype="0" fill="hold" grpId="0" nodeType="clickEffect">
                                  <p:stCondLst>
                                    <p:cond delay="0"/>
                                  </p:stCondLst>
                                  <p:childTnLst>
                                    <p:set>
                                      <p:cBhvr>
                                        <p:cTn id="61" dur="1" fill="hold">
                                          <p:stCondLst>
                                            <p:cond delay="0"/>
                                          </p:stCondLst>
                                        </p:cTn>
                                        <p:tgtEl>
                                          <p:spTgt spid="109595"/>
                                        </p:tgtEl>
                                        <p:attrNameLst>
                                          <p:attrName>style.visibility</p:attrName>
                                        </p:attrNameLst>
                                      </p:cBhvr>
                                      <p:to>
                                        <p:strVal val="hidden"/>
                                      </p:to>
                                    </p:set>
                                  </p:childTnLst>
                                </p:cTn>
                              </p:par>
                              <p:par>
                                <p:cTn id="62" presetID="1" presetClass="entr" presetSubtype="0" fill="hold" grpId="0" nodeType="withEffect">
                                  <p:stCondLst>
                                    <p:cond delay="0"/>
                                  </p:stCondLst>
                                  <p:childTnLst>
                                    <p:set>
                                      <p:cBhvr>
                                        <p:cTn id="63" dur="1" fill="hold">
                                          <p:stCondLst>
                                            <p:cond delay="0"/>
                                          </p:stCondLst>
                                        </p:cTn>
                                        <p:tgtEl>
                                          <p:spTgt spid="109608"/>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0" presetClass="path" presetSubtype="0" accel="50000" decel="50000" fill="hold" grpId="1" nodeType="clickEffect">
                                  <p:stCondLst>
                                    <p:cond delay="0"/>
                                  </p:stCondLst>
                                  <p:childTnLst>
                                    <p:animMotion origin="layout" path="M 0.0 0.0 L -0.59167 0.0 " pathEditMode="relative" ptsTypes="AA">
                                      <p:cBhvr>
                                        <p:cTn id="67" dur="2000" fill="hold"/>
                                        <p:tgtEl>
                                          <p:spTgt spid="109596"/>
                                        </p:tgtEl>
                                        <p:attrNameLst>
                                          <p:attrName>ppt_x</p:attrName>
                                          <p:attrName>ppt_y</p:attrName>
                                        </p:attrNameLst>
                                      </p:cBhvr>
                                    </p:animMotion>
                                  </p:childTnLst>
                                </p:cTn>
                              </p:par>
                              <p:par>
                                <p:cTn id="68" presetID="0" presetClass="path" presetSubtype="0" accel="50000" decel="50000" fill="hold" grpId="1" nodeType="withEffect">
                                  <p:stCondLst>
                                    <p:cond delay="0"/>
                                  </p:stCondLst>
                                  <p:childTnLst>
                                    <p:animMotion origin="layout" path="M 0.0 0.0 L -0.59167 0.0 " pathEditMode="relative" ptsTypes="AA">
                                      <p:cBhvr>
                                        <p:cTn id="69" dur="2000" fill="hold"/>
                                        <p:tgtEl>
                                          <p:spTgt spid="109601"/>
                                        </p:tgtEl>
                                        <p:attrNameLst>
                                          <p:attrName>ppt_x</p:attrName>
                                          <p:attrName>ppt_y</p:attrName>
                                        </p:attrNameLst>
                                      </p:cBhvr>
                                    </p:animMotion>
                                  </p:childTnLst>
                                </p:cTn>
                              </p:par>
                              <p:par>
                                <p:cTn id="70" presetID="0" presetClass="path" presetSubtype="0" accel="50000" decel="50000" fill="hold" grpId="1" nodeType="withEffect">
                                  <p:stCondLst>
                                    <p:cond delay="0"/>
                                  </p:stCondLst>
                                  <p:childTnLst>
                                    <p:animMotion origin="layout" path="M 0.0 0.0 L -0.59167 0.0 " pathEditMode="relative" ptsTypes="AA">
                                      <p:cBhvr>
                                        <p:cTn id="71" dur="2000" fill="hold"/>
                                        <p:tgtEl>
                                          <p:spTgt spid="109602"/>
                                        </p:tgtEl>
                                        <p:attrNameLst>
                                          <p:attrName>ppt_x</p:attrName>
                                          <p:attrName>ppt_y</p:attrName>
                                        </p:attrNameLst>
                                      </p:cBhvr>
                                    </p:animMotion>
                                  </p:childTnLst>
                                </p:cTn>
                              </p:par>
                              <p:par>
                                <p:cTn id="72" presetID="0" presetClass="path" presetSubtype="0" accel="50000" decel="50000" fill="hold" grpId="1" nodeType="withEffect">
                                  <p:stCondLst>
                                    <p:cond delay="0"/>
                                  </p:stCondLst>
                                  <p:childTnLst>
                                    <p:animMotion origin="layout" path="M 0.0 0.0 L -0.59167 0.0 " pathEditMode="relative" ptsTypes="AA">
                                      <p:cBhvr>
                                        <p:cTn id="73" dur="2000" fill="hold"/>
                                        <p:tgtEl>
                                          <p:spTgt spid="109603"/>
                                        </p:tgtEl>
                                        <p:attrNameLst>
                                          <p:attrName>ppt_x</p:attrName>
                                          <p:attrName>ppt_y</p:attrName>
                                        </p:attrNameLst>
                                      </p:cBhvr>
                                    </p:animMotion>
                                  </p:childTnLst>
                                </p:cTn>
                              </p:par>
                              <p:par>
                                <p:cTn id="74" presetID="0" presetClass="path" presetSubtype="0" accel="50000" decel="50000" fill="hold" grpId="1" nodeType="withEffect">
                                  <p:stCondLst>
                                    <p:cond delay="0"/>
                                  </p:stCondLst>
                                  <p:childTnLst>
                                    <p:animMotion origin="layout" path="M 0.0 0.0 L -0.59167 0.0 " pathEditMode="relative" ptsTypes="AA">
                                      <p:cBhvr>
                                        <p:cTn id="75" dur="2000" fill="hold"/>
                                        <p:tgtEl>
                                          <p:spTgt spid="109604"/>
                                        </p:tgtEl>
                                        <p:attrNameLst>
                                          <p:attrName>ppt_x</p:attrName>
                                          <p:attrName>ppt_y</p:attrName>
                                        </p:attrNameLst>
                                      </p:cBhvr>
                                    </p:animMotion>
                                  </p:childTnLst>
                                </p:cTn>
                              </p:par>
                              <p:par>
                                <p:cTn id="76" presetID="0" presetClass="path" presetSubtype="0" accel="50000" decel="50000" fill="hold" grpId="1" nodeType="withEffect">
                                  <p:stCondLst>
                                    <p:cond delay="0"/>
                                  </p:stCondLst>
                                  <p:childTnLst>
                                    <p:animMotion origin="layout" path="M 0.0 0.0 L -0.59167 0.0 " pathEditMode="relative" ptsTypes="AA">
                                      <p:cBhvr>
                                        <p:cTn id="77" dur="2000" fill="hold"/>
                                        <p:tgtEl>
                                          <p:spTgt spid="109605"/>
                                        </p:tgtEl>
                                        <p:attrNameLst>
                                          <p:attrName>ppt_x</p:attrName>
                                          <p:attrName>ppt_y</p:attrName>
                                        </p:attrNameLst>
                                      </p:cBhvr>
                                    </p:animMotion>
                                  </p:childTnLst>
                                </p:cTn>
                              </p:par>
                              <p:par>
                                <p:cTn id="78" presetID="0" presetClass="path" presetSubtype="0" accel="50000" decel="50000" fill="hold" grpId="1" nodeType="withEffect">
                                  <p:stCondLst>
                                    <p:cond delay="0"/>
                                  </p:stCondLst>
                                  <p:childTnLst>
                                    <p:animMotion origin="layout" path="M 0.0 0.0 L -0.59167 0.0 " pathEditMode="relative" ptsTypes="AA">
                                      <p:cBhvr>
                                        <p:cTn id="79" dur="2000" fill="hold"/>
                                        <p:tgtEl>
                                          <p:spTgt spid="109607"/>
                                        </p:tgtEl>
                                        <p:attrNameLst>
                                          <p:attrName>ppt_x</p:attrName>
                                          <p:attrName>ppt_y</p:attrName>
                                        </p:attrNameLst>
                                      </p:cBhvr>
                                    </p:animMotion>
                                  </p:childTnLst>
                                </p:cTn>
                              </p:par>
                              <p:par>
                                <p:cTn id="80" presetID="0" presetClass="path" presetSubtype="0" accel="50000" decel="50000" fill="hold" grpId="1" nodeType="withEffect">
                                  <p:stCondLst>
                                    <p:cond delay="0"/>
                                  </p:stCondLst>
                                  <p:childTnLst>
                                    <p:animMotion origin="layout" path="M 0.0 0.0 L -0.59167 0.0 " pathEditMode="relative" ptsTypes="AA">
                                      <p:cBhvr>
                                        <p:cTn id="81" dur="2000" fill="hold"/>
                                        <p:tgtEl>
                                          <p:spTgt spid="109606"/>
                                        </p:tgtEl>
                                        <p:attrNameLst>
                                          <p:attrName>ppt_x</p:attrName>
                                          <p:attrName>ppt_y</p:attrName>
                                        </p:attrNameLst>
                                      </p:cBhvr>
                                    </p:animMotion>
                                  </p:childTnLst>
                                </p:cTn>
                              </p:par>
                              <p:par>
                                <p:cTn id="82" presetID="0" presetClass="path" presetSubtype="0" accel="50000" decel="50000" fill="hold" nodeType="withEffect">
                                  <p:stCondLst>
                                    <p:cond delay="0"/>
                                  </p:stCondLst>
                                  <p:childTnLst>
                                    <p:animMotion origin="layout" path="M 0.0 0.0 L -0.59167 0.0 " pathEditMode="relative" ptsTypes="AA">
                                      <p:cBhvr>
                                        <p:cTn id="83" dur="2000" fill="hold"/>
                                        <p:tgtEl>
                                          <p:spTgt spid="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4" grpId="0"/>
      <p:bldP spid="109574" grpId="1"/>
      <p:bldP spid="109576" grpId="0"/>
      <p:bldP spid="109576" grpId="1"/>
      <p:bldP spid="109578" grpId="0"/>
      <p:bldP spid="109578" grpId="1"/>
      <p:bldP spid="109580" grpId="0"/>
      <p:bldP spid="109580" grpId="1"/>
      <p:bldP spid="109582" grpId="0"/>
      <p:bldP spid="109582" grpId="1"/>
      <p:bldP spid="109584" grpId="0"/>
      <p:bldP spid="109584" grpId="1"/>
      <p:bldP spid="109586" grpId="0"/>
      <p:bldP spid="109586" grpId="1"/>
      <p:bldP spid="109588" grpId="0"/>
      <p:bldP spid="109588" grpId="1"/>
      <p:bldP spid="109595" grpId="0"/>
      <p:bldP spid="109596" grpId="0"/>
      <p:bldP spid="109596" grpId="1"/>
      <p:bldP spid="109601" grpId="0"/>
      <p:bldP spid="109601" grpId="1"/>
      <p:bldP spid="109602" grpId="0"/>
      <p:bldP spid="109602" grpId="1"/>
      <p:bldP spid="109603" grpId="0"/>
      <p:bldP spid="109603" grpId="1"/>
      <p:bldP spid="109604" grpId="0"/>
      <p:bldP spid="109604" grpId="1"/>
      <p:bldP spid="109605" grpId="0"/>
      <p:bldP spid="109605" grpId="1"/>
      <p:bldP spid="109606" grpId="0"/>
      <p:bldP spid="109606" grpId="1"/>
      <p:bldP spid="109607" grpId="0"/>
      <p:bldP spid="109607" grpId="1"/>
      <p:bldP spid="109608"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pPr eaLnBrk="1" hangingPunct="1">
              <a:defRPr/>
            </a:pPr>
            <a:r>
              <a:rPr lang="en-US" smtClean="0"/>
              <a:t>Generating electricity</a:t>
            </a:r>
          </a:p>
        </p:txBody>
      </p:sp>
      <p:sp>
        <p:nvSpPr>
          <p:cNvPr id="110595" name="Rectangle 3"/>
          <p:cNvSpPr>
            <a:spLocks noGrp="1" noChangeArrowheads="1"/>
          </p:cNvSpPr>
          <p:nvPr>
            <p:ph type="body" idx="1"/>
          </p:nvPr>
        </p:nvSpPr>
        <p:spPr/>
        <p:txBody>
          <a:bodyPr/>
          <a:lstStyle/>
          <a:p>
            <a:pPr eaLnBrk="1" hangingPunct="1">
              <a:defRPr/>
            </a:pPr>
            <a:r>
              <a:rPr lang="en-US" dirty="0" smtClean="0"/>
              <a:t>A generator uses the same materials as an electric motor, but everything happens in reverse.</a:t>
            </a:r>
          </a:p>
          <a:p>
            <a:pPr lvl="1" eaLnBrk="1" hangingPunct="1">
              <a:defRPr/>
            </a:pPr>
            <a:r>
              <a:rPr lang="en-US" dirty="0" smtClean="0"/>
              <a:t>Electric motor- current electricity produces the spinning coil.</a:t>
            </a:r>
          </a:p>
          <a:p>
            <a:pPr lvl="1" eaLnBrk="1" hangingPunct="1">
              <a:defRPr/>
            </a:pPr>
            <a:r>
              <a:rPr lang="en-US" dirty="0" smtClean="0"/>
              <a:t>Generator- a spinning coil produces current electricity </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4"/>
          <p:cNvSpPr>
            <a:spLocks noChangeArrowheads="1"/>
          </p:cNvSpPr>
          <p:nvPr/>
        </p:nvSpPr>
        <p:spPr bwMode="auto">
          <a:xfrm>
            <a:off x="3962400" y="4343400"/>
            <a:ext cx="1295400" cy="1905000"/>
          </a:xfrm>
          <a:prstGeom prst="rect">
            <a:avLst/>
          </a:prstGeom>
          <a:solidFill>
            <a:srgbClr val="969696"/>
          </a:solidFill>
          <a:ln w="9525">
            <a:solidFill>
              <a:schemeClr val="tx1"/>
            </a:solidFill>
            <a:miter lim="800000"/>
            <a:headEnd/>
            <a:tailEnd/>
          </a:ln>
        </p:spPr>
        <p:txBody>
          <a:bodyPr wrap="none" anchor="ctr"/>
          <a:lstStyle/>
          <a:p>
            <a:endParaRPr lang="en-US"/>
          </a:p>
        </p:txBody>
      </p:sp>
      <p:sp>
        <p:nvSpPr>
          <p:cNvPr id="87043" name="Rectangle 5"/>
          <p:cNvSpPr>
            <a:spLocks noChangeArrowheads="1"/>
          </p:cNvSpPr>
          <p:nvPr/>
        </p:nvSpPr>
        <p:spPr bwMode="auto">
          <a:xfrm>
            <a:off x="3962400" y="304800"/>
            <a:ext cx="1295400" cy="1905000"/>
          </a:xfrm>
          <a:prstGeom prst="rect">
            <a:avLst/>
          </a:prstGeom>
          <a:solidFill>
            <a:srgbClr val="FF3300"/>
          </a:solidFill>
          <a:ln w="9525">
            <a:solidFill>
              <a:schemeClr val="tx1"/>
            </a:solidFill>
            <a:miter lim="800000"/>
            <a:headEnd/>
            <a:tailEnd/>
          </a:ln>
        </p:spPr>
        <p:txBody>
          <a:bodyPr wrap="none" anchor="ctr"/>
          <a:lstStyle/>
          <a:p>
            <a:endParaRPr lang="en-US"/>
          </a:p>
        </p:txBody>
      </p:sp>
      <p:sp>
        <p:nvSpPr>
          <p:cNvPr id="87044" name="Text Box 6"/>
          <p:cNvSpPr txBox="1">
            <a:spLocks noChangeArrowheads="1"/>
          </p:cNvSpPr>
          <p:nvPr/>
        </p:nvSpPr>
        <p:spPr bwMode="auto">
          <a:xfrm>
            <a:off x="4343400" y="1371600"/>
            <a:ext cx="914400" cy="823913"/>
          </a:xfrm>
          <a:prstGeom prst="rect">
            <a:avLst/>
          </a:prstGeom>
          <a:noFill/>
          <a:ln w="9525">
            <a:noFill/>
            <a:miter lim="800000"/>
            <a:headEnd/>
            <a:tailEnd/>
          </a:ln>
        </p:spPr>
        <p:txBody>
          <a:bodyPr>
            <a:spAutoFit/>
          </a:bodyPr>
          <a:lstStyle/>
          <a:p>
            <a:pPr>
              <a:spcBef>
                <a:spcPct val="50000"/>
              </a:spcBef>
            </a:pPr>
            <a:r>
              <a:rPr lang="en-US" sz="4800"/>
              <a:t>N</a:t>
            </a:r>
          </a:p>
        </p:txBody>
      </p:sp>
      <p:sp>
        <p:nvSpPr>
          <p:cNvPr id="87045" name="Text Box 7"/>
          <p:cNvSpPr txBox="1">
            <a:spLocks noChangeArrowheads="1"/>
          </p:cNvSpPr>
          <p:nvPr/>
        </p:nvSpPr>
        <p:spPr bwMode="auto">
          <a:xfrm>
            <a:off x="4343400" y="4343400"/>
            <a:ext cx="914400" cy="823913"/>
          </a:xfrm>
          <a:prstGeom prst="rect">
            <a:avLst/>
          </a:prstGeom>
          <a:noFill/>
          <a:ln w="9525">
            <a:noFill/>
            <a:miter lim="800000"/>
            <a:headEnd/>
            <a:tailEnd/>
          </a:ln>
        </p:spPr>
        <p:txBody>
          <a:bodyPr>
            <a:spAutoFit/>
          </a:bodyPr>
          <a:lstStyle/>
          <a:p>
            <a:pPr>
              <a:spcBef>
                <a:spcPct val="50000"/>
              </a:spcBef>
            </a:pPr>
            <a:r>
              <a:rPr lang="en-US" sz="4800"/>
              <a:t>S</a:t>
            </a:r>
          </a:p>
        </p:txBody>
      </p:sp>
      <p:sp>
        <p:nvSpPr>
          <p:cNvPr id="87046" name="Rectangle 9"/>
          <p:cNvSpPr>
            <a:spLocks noChangeArrowheads="1"/>
          </p:cNvSpPr>
          <p:nvPr/>
        </p:nvSpPr>
        <p:spPr bwMode="auto">
          <a:xfrm>
            <a:off x="4572000" y="2514600"/>
            <a:ext cx="152400" cy="76200"/>
          </a:xfrm>
          <a:prstGeom prst="rect">
            <a:avLst/>
          </a:prstGeom>
          <a:solidFill>
            <a:srgbClr val="000000"/>
          </a:solidFill>
          <a:ln w="9525">
            <a:solidFill>
              <a:srgbClr val="000000"/>
            </a:solidFill>
            <a:miter lim="800000"/>
            <a:headEnd/>
            <a:tailEnd/>
          </a:ln>
        </p:spPr>
        <p:txBody>
          <a:bodyPr wrap="none" anchor="ctr"/>
          <a:lstStyle/>
          <a:p>
            <a:endParaRPr lang="en-US"/>
          </a:p>
        </p:txBody>
      </p:sp>
      <p:sp>
        <p:nvSpPr>
          <p:cNvPr id="87047" name="Rectangle 10"/>
          <p:cNvSpPr>
            <a:spLocks noChangeArrowheads="1"/>
          </p:cNvSpPr>
          <p:nvPr/>
        </p:nvSpPr>
        <p:spPr bwMode="auto">
          <a:xfrm>
            <a:off x="4572000" y="3962400"/>
            <a:ext cx="152400" cy="76200"/>
          </a:xfrm>
          <a:prstGeom prst="rect">
            <a:avLst/>
          </a:prstGeom>
          <a:solidFill>
            <a:srgbClr val="000000"/>
          </a:solidFill>
          <a:ln w="9525">
            <a:solidFill>
              <a:srgbClr val="000000"/>
            </a:solidFill>
            <a:miter lim="800000"/>
            <a:headEnd/>
            <a:tailEnd/>
          </a:ln>
        </p:spPr>
        <p:txBody>
          <a:bodyPr wrap="none" anchor="ctr"/>
          <a:lstStyle/>
          <a:p>
            <a:endParaRPr lang="en-US"/>
          </a:p>
        </p:txBody>
      </p:sp>
      <p:sp>
        <p:nvSpPr>
          <p:cNvPr id="87048" name="Oval 12"/>
          <p:cNvSpPr>
            <a:spLocks noChangeArrowheads="1"/>
          </p:cNvSpPr>
          <p:nvPr/>
        </p:nvSpPr>
        <p:spPr bwMode="auto">
          <a:xfrm>
            <a:off x="1981200" y="2438400"/>
            <a:ext cx="152400" cy="152400"/>
          </a:xfrm>
          <a:prstGeom prst="ellipse">
            <a:avLst/>
          </a:prstGeom>
          <a:solidFill>
            <a:srgbClr val="000000"/>
          </a:solidFill>
          <a:ln w="9525">
            <a:solidFill>
              <a:srgbClr val="000000"/>
            </a:solidFill>
            <a:round/>
            <a:headEnd/>
            <a:tailEnd/>
          </a:ln>
        </p:spPr>
        <p:txBody>
          <a:bodyPr wrap="none" anchor="ctr"/>
          <a:lstStyle/>
          <a:p>
            <a:endParaRPr lang="en-US"/>
          </a:p>
        </p:txBody>
      </p:sp>
      <p:sp>
        <p:nvSpPr>
          <p:cNvPr id="87049" name="Oval 13"/>
          <p:cNvSpPr>
            <a:spLocks noChangeArrowheads="1"/>
          </p:cNvSpPr>
          <p:nvPr/>
        </p:nvSpPr>
        <p:spPr bwMode="auto">
          <a:xfrm>
            <a:off x="1905000" y="3962400"/>
            <a:ext cx="152400" cy="152400"/>
          </a:xfrm>
          <a:prstGeom prst="ellipse">
            <a:avLst/>
          </a:prstGeom>
          <a:solidFill>
            <a:srgbClr val="000000"/>
          </a:solidFill>
          <a:ln w="9525">
            <a:solidFill>
              <a:srgbClr val="000000"/>
            </a:solidFill>
            <a:round/>
            <a:headEnd/>
            <a:tailEnd/>
          </a:ln>
        </p:spPr>
        <p:txBody>
          <a:bodyPr wrap="none" anchor="ctr"/>
          <a:lstStyle/>
          <a:p>
            <a:endParaRPr lang="en-US"/>
          </a:p>
        </p:txBody>
      </p:sp>
      <p:sp>
        <p:nvSpPr>
          <p:cNvPr id="111630" name="AutoShape 14"/>
          <p:cNvSpPr>
            <a:spLocks noChangeArrowheads="1"/>
          </p:cNvSpPr>
          <p:nvPr/>
        </p:nvSpPr>
        <p:spPr bwMode="auto">
          <a:xfrm>
            <a:off x="3962400" y="2590800"/>
            <a:ext cx="1371600" cy="12192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chemeClr val="bg1"/>
          </a:solidFill>
          <a:ln w="9525">
            <a:solidFill>
              <a:schemeClr val="tx1"/>
            </a:solidFill>
            <a:miter lim="800000"/>
            <a:headEnd/>
            <a:tailEnd/>
          </a:ln>
        </p:spPr>
        <p:txBody>
          <a:bodyPr wrap="none" anchor="ctr"/>
          <a:lstStyle/>
          <a:p>
            <a:endParaRPr lang="en-US"/>
          </a:p>
        </p:txBody>
      </p:sp>
      <p:sp>
        <p:nvSpPr>
          <p:cNvPr id="111631" name="AutoShape 15"/>
          <p:cNvSpPr>
            <a:spLocks noChangeArrowheads="1"/>
          </p:cNvSpPr>
          <p:nvPr/>
        </p:nvSpPr>
        <p:spPr bwMode="auto">
          <a:xfrm rot="10800000">
            <a:off x="3962400" y="2743200"/>
            <a:ext cx="1371600" cy="12192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chemeClr val="bg1"/>
          </a:solidFill>
          <a:ln w="9525">
            <a:solidFill>
              <a:schemeClr val="tx1"/>
            </a:solidFill>
            <a:miter lim="800000"/>
            <a:headEnd/>
            <a:tailEnd/>
          </a:ln>
        </p:spPr>
        <p:txBody>
          <a:bodyPr wrap="none" anchor="ctr"/>
          <a:lstStyle/>
          <a:p>
            <a:endParaRPr lang="en-US"/>
          </a:p>
        </p:txBody>
      </p:sp>
      <p:sp>
        <p:nvSpPr>
          <p:cNvPr id="111632" name="Text Box 16"/>
          <p:cNvSpPr txBox="1">
            <a:spLocks noChangeArrowheads="1"/>
          </p:cNvSpPr>
          <p:nvPr/>
        </p:nvSpPr>
        <p:spPr bwMode="auto">
          <a:xfrm>
            <a:off x="5638800" y="381000"/>
            <a:ext cx="3352800" cy="1190625"/>
          </a:xfrm>
          <a:prstGeom prst="rect">
            <a:avLst/>
          </a:prstGeom>
          <a:noFill/>
          <a:ln w="9525">
            <a:noFill/>
            <a:miter lim="800000"/>
            <a:headEnd/>
            <a:tailEnd/>
          </a:ln>
        </p:spPr>
        <p:txBody>
          <a:bodyPr>
            <a:spAutoFit/>
          </a:bodyPr>
          <a:lstStyle/>
          <a:p>
            <a:pPr>
              <a:spcBef>
                <a:spcPct val="50000"/>
              </a:spcBef>
            </a:pPr>
            <a:r>
              <a:rPr lang="en-US"/>
              <a:t>The electrons are drawn to one side of the magnet so the electrons flow in one direction to that side of the magnet.</a:t>
            </a:r>
          </a:p>
        </p:txBody>
      </p:sp>
      <p:sp>
        <p:nvSpPr>
          <p:cNvPr id="111633" name="Text Box 17"/>
          <p:cNvSpPr txBox="1">
            <a:spLocks noChangeArrowheads="1"/>
          </p:cNvSpPr>
          <p:nvPr/>
        </p:nvSpPr>
        <p:spPr bwMode="auto">
          <a:xfrm>
            <a:off x="4495800" y="2590800"/>
            <a:ext cx="304800" cy="366713"/>
          </a:xfrm>
          <a:prstGeom prst="rect">
            <a:avLst/>
          </a:prstGeom>
          <a:noFill/>
          <a:ln w="9525">
            <a:noFill/>
            <a:miter lim="800000"/>
            <a:headEnd/>
            <a:tailEnd/>
          </a:ln>
        </p:spPr>
        <p:txBody>
          <a:bodyPr>
            <a:spAutoFit/>
          </a:bodyPr>
          <a:lstStyle/>
          <a:p>
            <a:pPr>
              <a:spcBef>
                <a:spcPct val="50000"/>
              </a:spcBef>
            </a:pPr>
            <a:r>
              <a:rPr lang="en-US"/>
              <a:t>e</a:t>
            </a:r>
          </a:p>
        </p:txBody>
      </p:sp>
      <p:sp>
        <p:nvSpPr>
          <p:cNvPr id="111634" name="Text Box 18"/>
          <p:cNvSpPr txBox="1">
            <a:spLocks noChangeArrowheads="1"/>
          </p:cNvSpPr>
          <p:nvPr/>
        </p:nvSpPr>
        <p:spPr bwMode="auto">
          <a:xfrm>
            <a:off x="4038600" y="2819400"/>
            <a:ext cx="304800" cy="366713"/>
          </a:xfrm>
          <a:prstGeom prst="rect">
            <a:avLst/>
          </a:prstGeom>
          <a:noFill/>
          <a:ln w="9525">
            <a:noFill/>
            <a:miter lim="800000"/>
            <a:headEnd/>
            <a:tailEnd/>
          </a:ln>
        </p:spPr>
        <p:txBody>
          <a:bodyPr>
            <a:spAutoFit/>
          </a:bodyPr>
          <a:lstStyle/>
          <a:p>
            <a:pPr>
              <a:spcBef>
                <a:spcPct val="50000"/>
              </a:spcBef>
            </a:pPr>
            <a:r>
              <a:rPr lang="en-US"/>
              <a:t>e</a:t>
            </a:r>
          </a:p>
        </p:txBody>
      </p:sp>
      <p:sp>
        <p:nvSpPr>
          <p:cNvPr id="111635" name="Text Box 19"/>
          <p:cNvSpPr txBox="1">
            <a:spLocks noChangeArrowheads="1"/>
          </p:cNvSpPr>
          <p:nvPr/>
        </p:nvSpPr>
        <p:spPr bwMode="auto">
          <a:xfrm>
            <a:off x="4953000" y="2819400"/>
            <a:ext cx="304800" cy="366713"/>
          </a:xfrm>
          <a:prstGeom prst="rect">
            <a:avLst/>
          </a:prstGeom>
          <a:noFill/>
          <a:ln w="9525">
            <a:noFill/>
            <a:miter lim="800000"/>
            <a:headEnd/>
            <a:tailEnd/>
          </a:ln>
        </p:spPr>
        <p:txBody>
          <a:bodyPr>
            <a:spAutoFit/>
          </a:bodyPr>
          <a:lstStyle/>
          <a:p>
            <a:pPr>
              <a:spcBef>
                <a:spcPct val="50000"/>
              </a:spcBef>
            </a:pPr>
            <a:r>
              <a:rPr lang="en-US"/>
              <a:t>e</a:t>
            </a:r>
          </a:p>
        </p:txBody>
      </p:sp>
      <p:sp>
        <p:nvSpPr>
          <p:cNvPr id="87056" name="Freeform 23"/>
          <p:cNvSpPr>
            <a:spLocks/>
          </p:cNvSpPr>
          <p:nvPr/>
        </p:nvSpPr>
        <p:spPr bwMode="auto">
          <a:xfrm>
            <a:off x="838200" y="2425700"/>
            <a:ext cx="1219200" cy="774700"/>
          </a:xfrm>
          <a:custGeom>
            <a:avLst/>
            <a:gdLst>
              <a:gd name="T0" fmla="*/ 2147483647 w 896"/>
              <a:gd name="T1" fmla="*/ 2147483647 h 632"/>
              <a:gd name="T2" fmla="*/ 2147483647 w 896"/>
              <a:gd name="T3" fmla="*/ 2147483647 h 632"/>
              <a:gd name="T4" fmla="*/ 2147483647 w 896"/>
              <a:gd name="T5" fmla="*/ 2147483647 h 632"/>
              <a:gd name="T6" fmla="*/ 2147483647 w 896"/>
              <a:gd name="T7" fmla="*/ 2147483647 h 632"/>
              <a:gd name="T8" fmla="*/ 0 60000 65536"/>
              <a:gd name="T9" fmla="*/ 0 60000 65536"/>
              <a:gd name="T10" fmla="*/ 0 60000 65536"/>
              <a:gd name="T11" fmla="*/ 0 60000 65536"/>
              <a:gd name="T12" fmla="*/ 0 w 896"/>
              <a:gd name="T13" fmla="*/ 0 h 632"/>
              <a:gd name="T14" fmla="*/ 896 w 896"/>
              <a:gd name="T15" fmla="*/ 632 h 632"/>
            </a:gdLst>
            <a:ahLst/>
            <a:cxnLst>
              <a:cxn ang="T8">
                <a:pos x="T0" y="T1"/>
              </a:cxn>
              <a:cxn ang="T9">
                <a:pos x="T2" y="T3"/>
              </a:cxn>
              <a:cxn ang="T10">
                <a:pos x="T4" y="T5"/>
              </a:cxn>
              <a:cxn ang="T11">
                <a:pos x="T6" y="T7"/>
              </a:cxn>
            </a:cxnLst>
            <a:rect l="T12" t="T13" r="T14" b="T15"/>
            <a:pathLst>
              <a:path w="896" h="632">
                <a:moveTo>
                  <a:pt x="896" y="56"/>
                </a:moveTo>
                <a:cubicBezTo>
                  <a:pt x="772" y="28"/>
                  <a:pt x="648" y="0"/>
                  <a:pt x="512" y="56"/>
                </a:cubicBezTo>
                <a:cubicBezTo>
                  <a:pt x="376" y="112"/>
                  <a:pt x="160" y="296"/>
                  <a:pt x="80" y="392"/>
                </a:cubicBezTo>
                <a:cubicBezTo>
                  <a:pt x="0" y="488"/>
                  <a:pt x="16" y="560"/>
                  <a:pt x="32" y="632"/>
                </a:cubicBezTo>
              </a:path>
            </a:pathLst>
          </a:custGeom>
          <a:noFill/>
          <a:ln w="38100">
            <a:solidFill>
              <a:srgbClr val="000000"/>
            </a:solidFill>
            <a:round/>
            <a:headEnd/>
            <a:tailEnd/>
          </a:ln>
        </p:spPr>
        <p:txBody>
          <a:bodyPr/>
          <a:lstStyle/>
          <a:p>
            <a:endParaRPr lang="en-US"/>
          </a:p>
        </p:txBody>
      </p:sp>
      <p:sp>
        <p:nvSpPr>
          <p:cNvPr id="87057" name="Oval 24"/>
          <p:cNvSpPr>
            <a:spLocks noChangeArrowheads="1"/>
          </p:cNvSpPr>
          <p:nvPr/>
        </p:nvSpPr>
        <p:spPr bwMode="auto">
          <a:xfrm>
            <a:off x="457200" y="3200400"/>
            <a:ext cx="838200" cy="838200"/>
          </a:xfrm>
          <a:prstGeom prst="ellipse">
            <a:avLst/>
          </a:prstGeom>
          <a:noFill/>
          <a:ln w="38100">
            <a:solidFill>
              <a:srgbClr val="000000"/>
            </a:solidFill>
            <a:round/>
            <a:headEnd/>
            <a:tailEnd/>
          </a:ln>
        </p:spPr>
        <p:txBody>
          <a:bodyPr wrap="none" anchor="ctr"/>
          <a:lstStyle/>
          <a:p>
            <a:endParaRPr lang="en-US"/>
          </a:p>
        </p:txBody>
      </p:sp>
      <p:sp>
        <p:nvSpPr>
          <p:cNvPr id="87058" name="Freeform 25"/>
          <p:cNvSpPr>
            <a:spLocks/>
          </p:cNvSpPr>
          <p:nvPr/>
        </p:nvSpPr>
        <p:spPr bwMode="auto">
          <a:xfrm>
            <a:off x="889000" y="4038600"/>
            <a:ext cx="1092200" cy="342900"/>
          </a:xfrm>
          <a:custGeom>
            <a:avLst/>
            <a:gdLst>
              <a:gd name="T0" fmla="*/ 2147483647 w 688"/>
              <a:gd name="T1" fmla="*/ 0 h 216"/>
              <a:gd name="T2" fmla="*/ 2147483647 w 688"/>
              <a:gd name="T3" fmla="*/ 2147483647 h 216"/>
              <a:gd name="T4" fmla="*/ 2147483647 w 688"/>
              <a:gd name="T5" fmla="*/ 2147483647 h 216"/>
              <a:gd name="T6" fmla="*/ 2147483647 w 688"/>
              <a:gd name="T7" fmla="*/ 0 h 216"/>
              <a:gd name="T8" fmla="*/ 0 60000 65536"/>
              <a:gd name="T9" fmla="*/ 0 60000 65536"/>
              <a:gd name="T10" fmla="*/ 0 60000 65536"/>
              <a:gd name="T11" fmla="*/ 0 60000 65536"/>
              <a:gd name="T12" fmla="*/ 0 w 688"/>
              <a:gd name="T13" fmla="*/ 0 h 216"/>
              <a:gd name="T14" fmla="*/ 688 w 688"/>
              <a:gd name="T15" fmla="*/ 216 h 216"/>
            </a:gdLst>
            <a:ahLst/>
            <a:cxnLst>
              <a:cxn ang="T8">
                <a:pos x="T0" y="T1"/>
              </a:cxn>
              <a:cxn ang="T9">
                <a:pos x="T2" y="T3"/>
              </a:cxn>
              <a:cxn ang="T10">
                <a:pos x="T4" y="T5"/>
              </a:cxn>
              <a:cxn ang="T11">
                <a:pos x="T6" y="T7"/>
              </a:cxn>
            </a:cxnLst>
            <a:rect l="T12" t="T13" r="T14" b="T15"/>
            <a:pathLst>
              <a:path w="688" h="216">
                <a:moveTo>
                  <a:pt x="16" y="0"/>
                </a:moveTo>
                <a:cubicBezTo>
                  <a:pt x="8" y="84"/>
                  <a:pt x="0" y="168"/>
                  <a:pt x="64" y="192"/>
                </a:cubicBezTo>
                <a:cubicBezTo>
                  <a:pt x="128" y="216"/>
                  <a:pt x="296" y="176"/>
                  <a:pt x="400" y="144"/>
                </a:cubicBezTo>
                <a:cubicBezTo>
                  <a:pt x="504" y="112"/>
                  <a:pt x="596" y="56"/>
                  <a:pt x="688" y="0"/>
                </a:cubicBezTo>
              </a:path>
            </a:pathLst>
          </a:custGeom>
          <a:noFill/>
          <a:ln w="38100">
            <a:solidFill>
              <a:srgbClr val="000000"/>
            </a:solidFill>
            <a:round/>
            <a:headEnd/>
            <a:tailEnd/>
          </a:ln>
        </p:spPr>
        <p:txBody>
          <a:bodyPr/>
          <a:lstStyle/>
          <a:p>
            <a:endParaRPr lang="en-US"/>
          </a:p>
        </p:txBody>
      </p:sp>
      <p:sp>
        <p:nvSpPr>
          <p:cNvPr id="87059" name="Freeform 26"/>
          <p:cNvSpPr>
            <a:spLocks/>
          </p:cNvSpPr>
          <p:nvPr/>
        </p:nvSpPr>
        <p:spPr bwMode="auto">
          <a:xfrm>
            <a:off x="1981200" y="4025900"/>
            <a:ext cx="2705100" cy="165100"/>
          </a:xfrm>
          <a:custGeom>
            <a:avLst/>
            <a:gdLst>
              <a:gd name="T0" fmla="*/ 0 w 1704"/>
              <a:gd name="T1" fmla="*/ 2147483647 h 104"/>
              <a:gd name="T2" fmla="*/ 2147483647 w 1704"/>
              <a:gd name="T3" fmla="*/ 2147483647 h 104"/>
              <a:gd name="T4" fmla="*/ 2147483647 w 1704"/>
              <a:gd name="T5" fmla="*/ 2147483647 h 104"/>
              <a:gd name="T6" fmla="*/ 2147483647 w 1704"/>
              <a:gd name="T7" fmla="*/ 2147483647 h 104"/>
              <a:gd name="T8" fmla="*/ 2147483647 w 1704"/>
              <a:gd name="T9" fmla="*/ 2147483647 h 104"/>
              <a:gd name="T10" fmla="*/ 2147483647 w 1704"/>
              <a:gd name="T11" fmla="*/ 2147483647 h 104"/>
              <a:gd name="T12" fmla="*/ 0 60000 65536"/>
              <a:gd name="T13" fmla="*/ 0 60000 65536"/>
              <a:gd name="T14" fmla="*/ 0 60000 65536"/>
              <a:gd name="T15" fmla="*/ 0 60000 65536"/>
              <a:gd name="T16" fmla="*/ 0 60000 65536"/>
              <a:gd name="T17" fmla="*/ 0 60000 65536"/>
              <a:gd name="T18" fmla="*/ 0 w 1704"/>
              <a:gd name="T19" fmla="*/ 0 h 104"/>
              <a:gd name="T20" fmla="*/ 1704 w 1704"/>
              <a:gd name="T21" fmla="*/ 104 h 104"/>
            </a:gdLst>
            <a:ahLst/>
            <a:cxnLst>
              <a:cxn ang="T12">
                <a:pos x="T0" y="T1"/>
              </a:cxn>
              <a:cxn ang="T13">
                <a:pos x="T2" y="T3"/>
              </a:cxn>
              <a:cxn ang="T14">
                <a:pos x="T4" y="T5"/>
              </a:cxn>
              <a:cxn ang="T15">
                <a:pos x="T6" y="T7"/>
              </a:cxn>
              <a:cxn ang="T16">
                <a:pos x="T8" y="T9"/>
              </a:cxn>
              <a:cxn ang="T17">
                <a:pos x="T10" y="T11"/>
              </a:cxn>
            </a:cxnLst>
            <a:rect l="T18" t="T19" r="T20" b="T21"/>
            <a:pathLst>
              <a:path w="1704" h="104">
                <a:moveTo>
                  <a:pt x="0" y="8"/>
                </a:moveTo>
                <a:cubicBezTo>
                  <a:pt x="216" y="4"/>
                  <a:pt x="432" y="0"/>
                  <a:pt x="624" y="8"/>
                </a:cubicBezTo>
                <a:cubicBezTo>
                  <a:pt x="816" y="16"/>
                  <a:pt x="1000" y="40"/>
                  <a:pt x="1152" y="56"/>
                </a:cubicBezTo>
                <a:cubicBezTo>
                  <a:pt x="1304" y="72"/>
                  <a:pt x="1448" y="104"/>
                  <a:pt x="1536" y="104"/>
                </a:cubicBezTo>
                <a:cubicBezTo>
                  <a:pt x="1624" y="104"/>
                  <a:pt x="1656" y="72"/>
                  <a:pt x="1680" y="56"/>
                </a:cubicBezTo>
                <a:cubicBezTo>
                  <a:pt x="1704" y="40"/>
                  <a:pt x="1692" y="24"/>
                  <a:pt x="1680" y="8"/>
                </a:cubicBezTo>
              </a:path>
            </a:pathLst>
          </a:custGeom>
          <a:noFill/>
          <a:ln w="38100">
            <a:solidFill>
              <a:srgbClr val="000000"/>
            </a:solidFill>
            <a:round/>
            <a:headEnd/>
            <a:tailEnd/>
          </a:ln>
        </p:spPr>
        <p:txBody>
          <a:bodyPr/>
          <a:lstStyle/>
          <a:p>
            <a:endParaRPr lang="en-US"/>
          </a:p>
        </p:txBody>
      </p:sp>
      <p:sp>
        <p:nvSpPr>
          <p:cNvPr id="87060" name="Freeform 27"/>
          <p:cNvSpPr>
            <a:spLocks/>
          </p:cNvSpPr>
          <p:nvPr/>
        </p:nvSpPr>
        <p:spPr bwMode="auto">
          <a:xfrm>
            <a:off x="2057400" y="2336800"/>
            <a:ext cx="2590800" cy="177800"/>
          </a:xfrm>
          <a:custGeom>
            <a:avLst/>
            <a:gdLst>
              <a:gd name="T0" fmla="*/ 0 w 1632"/>
              <a:gd name="T1" fmla="*/ 2147483647 h 112"/>
              <a:gd name="T2" fmla="*/ 2147483647 w 1632"/>
              <a:gd name="T3" fmla="*/ 2147483647 h 112"/>
              <a:gd name="T4" fmla="*/ 2147483647 w 1632"/>
              <a:gd name="T5" fmla="*/ 2147483647 h 112"/>
              <a:gd name="T6" fmla="*/ 2147483647 w 1632"/>
              <a:gd name="T7" fmla="*/ 2147483647 h 112"/>
              <a:gd name="T8" fmla="*/ 2147483647 w 1632"/>
              <a:gd name="T9" fmla="*/ 2147483647 h 112"/>
              <a:gd name="T10" fmla="*/ 2147483647 w 1632"/>
              <a:gd name="T11" fmla="*/ 2147483647 h 112"/>
              <a:gd name="T12" fmla="*/ 0 60000 65536"/>
              <a:gd name="T13" fmla="*/ 0 60000 65536"/>
              <a:gd name="T14" fmla="*/ 0 60000 65536"/>
              <a:gd name="T15" fmla="*/ 0 60000 65536"/>
              <a:gd name="T16" fmla="*/ 0 60000 65536"/>
              <a:gd name="T17" fmla="*/ 0 60000 65536"/>
              <a:gd name="T18" fmla="*/ 0 w 1632"/>
              <a:gd name="T19" fmla="*/ 0 h 112"/>
              <a:gd name="T20" fmla="*/ 1632 w 1632"/>
              <a:gd name="T21" fmla="*/ 112 h 112"/>
            </a:gdLst>
            <a:ahLst/>
            <a:cxnLst>
              <a:cxn ang="T12">
                <a:pos x="T0" y="T1"/>
              </a:cxn>
              <a:cxn ang="T13">
                <a:pos x="T2" y="T3"/>
              </a:cxn>
              <a:cxn ang="T14">
                <a:pos x="T4" y="T5"/>
              </a:cxn>
              <a:cxn ang="T15">
                <a:pos x="T6" y="T7"/>
              </a:cxn>
              <a:cxn ang="T16">
                <a:pos x="T8" y="T9"/>
              </a:cxn>
              <a:cxn ang="T17">
                <a:pos x="T10" y="T11"/>
              </a:cxn>
            </a:cxnLst>
            <a:rect l="T18" t="T19" r="T20" b="T21"/>
            <a:pathLst>
              <a:path w="1632" h="112">
                <a:moveTo>
                  <a:pt x="0" y="112"/>
                </a:moveTo>
                <a:cubicBezTo>
                  <a:pt x="52" y="72"/>
                  <a:pt x="104" y="32"/>
                  <a:pt x="240" y="16"/>
                </a:cubicBezTo>
                <a:cubicBezTo>
                  <a:pt x="376" y="0"/>
                  <a:pt x="624" y="16"/>
                  <a:pt x="816" y="16"/>
                </a:cubicBezTo>
                <a:cubicBezTo>
                  <a:pt x="1008" y="16"/>
                  <a:pt x="1264" y="16"/>
                  <a:pt x="1392" y="16"/>
                </a:cubicBezTo>
                <a:cubicBezTo>
                  <a:pt x="1520" y="16"/>
                  <a:pt x="1544" y="0"/>
                  <a:pt x="1584" y="16"/>
                </a:cubicBezTo>
                <a:cubicBezTo>
                  <a:pt x="1624" y="32"/>
                  <a:pt x="1628" y="72"/>
                  <a:pt x="1632" y="112"/>
                </a:cubicBezTo>
              </a:path>
            </a:pathLst>
          </a:custGeom>
          <a:noFill/>
          <a:ln w="38100">
            <a:solidFill>
              <a:srgbClr val="000000"/>
            </a:solidFill>
            <a:round/>
            <a:headEnd/>
            <a:tailEnd/>
          </a:ln>
        </p:spPr>
        <p:txBody>
          <a:bodyPr/>
          <a:lstStyle/>
          <a:p>
            <a:endParaRPr lang="en-US"/>
          </a:p>
        </p:txBody>
      </p:sp>
      <p:sp>
        <p:nvSpPr>
          <p:cNvPr id="111645" name="Text Box 29"/>
          <p:cNvSpPr txBox="1">
            <a:spLocks noChangeArrowheads="1"/>
          </p:cNvSpPr>
          <p:nvPr/>
        </p:nvSpPr>
        <p:spPr bwMode="auto">
          <a:xfrm>
            <a:off x="5638800" y="1676400"/>
            <a:ext cx="3276600" cy="1465263"/>
          </a:xfrm>
          <a:prstGeom prst="rect">
            <a:avLst/>
          </a:prstGeom>
          <a:noFill/>
          <a:ln w="9525">
            <a:noFill/>
            <a:miter lim="800000"/>
            <a:headEnd/>
            <a:tailEnd/>
          </a:ln>
        </p:spPr>
        <p:txBody>
          <a:bodyPr>
            <a:spAutoFit/>
          </a:bodyPr>
          <a:lstStyle/>
          <a:p>
            <a:pPr>
              <a:spcBef>
                <a:spcPct val="50000"/>
              </a:spcBef>
            </a:pPr>
            <a:r>
              <a:rPr lang="en-US"/>
              <a:t>As the coil rotates, the electrons are again drawn to the one side of the magnet so the electrons make the trip again</a:t>
            </a:r>
          </a:p>
        </p:txBody>
      </p:sp>
      <p:grpSp>
        <p:nvGrpSpPr>
          <p:cNvPr id="2" name="Group 42"/>
          <p:cNvGrpSpPr>
            <a:grpSpLocks/>
          </p:cNvGrpSpPr>
          <p:nvPr/>
        </p:nvGrpSpPr>
        <p:grpSpPr bwMode="auto">
          <a:xfrm rot="10800000">
            <a:off x="3962400" y="2590800"/>
            <a:ext cx="1371600" cy="1371600"/>
            <a:chOff x="1008" y="2976"/>
            <a:chExt cx="864" cy="864"/>
          </a:xfrm>
        </p:grpSpPr>
        <p:sp>
          <p:nvSpPr>
            <p:cNvPr id="87097" name="AutoShape 37"/>
            <p:cNvSpPr>
              <a:spLocks noChangeArrowheads="1"/>
            </p:cNvSpPr>
            <p:nvPr/>
          </p:nvSpPr>
          <p:spPr bwMode="auto">
            <a:xfrm>
              <a:off x="1008" y="2976"/>
              <a:ext cx="864" cy="76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06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chemeClr val="bg1"/>
            </a:solidFill>
            <a:ln w="9525">
              <a:solidFill>
                <a:schemeClr val="tx1"/>
              </a:solidFill>
              <a:miter lim="800000"/>
              <a:headEnd/>
              <a:tailEnd/>
            </a:ln>
          </p:spPr>
          <p:txBody>
            <a:bodyPr wrap="none" anchor="ctr"/>
            <a:lstStyle/>
            <a:p>
              <a:endParaRPr lang="en-US"/>
            </a:p>
          </p:txBody>
        </p:sp>
        <p:sp>
          <p:nvSpPr>
            <p:cNvPr id="87098" name="AutoShape 38"/>
            <p:cNvSpPr>
              <a:spLocks noChangeArrowheads="1"/>
            </p:cNvSpPr>
            <p:nvPr/>
          </p:nvSpPr>
          <p:spPr bwMode="auto">
            <a:xfrm rot="10800000">
              <a:off x="1008" y="3072"/>
              <a:ext cx="864" cy="76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06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chemeClr val="bg1"/>
            </a:solidFill>
            <a:ln w="9525">
              <a:solidFill>
                <a:schemeClr val="tx1"/>
              </a:solidFill>
              <a:miter lim="800000"/>
              <a:headEnd/>
              <a:tailEnd/>
            </a:ln>
          </p:spPr>
          <p:txBody>
            <a:bodyPr wrap="none" anchor="ctr"/>
            <a:lstStyle/>
            <a:p>
              <a:endParaRPr lang="en-US"/>
            </a:p>
          </p:txBody>
        </p:sp>
        <p:sp>
          <p:nvSpPr>
            <p:cNvPr id="87099" name="Text Box 39"/>
            <p:cNvSpPr txBox="1">
              <a:spLocks noChangeArrowheads="1"/>
            </p:cNvSpPr>
            <p:nvPr/>
          </p:nvSpPr>
          <p:spPr bwMode="auto">
            <a:xfrm>
              <a:off x="1344" y="2976"/>
              <a:ext cx="192" cy="231"/>
            </a:xfrm>
            <a:prstGeom prst="rect">
              <a:avLst/>
            </a:prstGeom>
            <a:noFill/>
            <a:ln w="9525">
              <a:noFill/>
              <a:miter lim="800000"/>
              <a:headEnd/>
              <a:tailEnd/>
            </a:ln>
          </p:spPr>
          <p:txBody>
            <a:bodyPr>
              <a:spAutoFit/>
            </a:bodyPr>
            <a:lstStyle/>
            <a:p>
              <a:pPr>
                <a:spcBef>
                  <a:spcPct val="50000"/>
                </a:spcBef>
              </a:pPr>
              <a:r>
                <a:rPr lang="en-US"/>
                <a:t>e</a:t>
              </a:r>
            </a:p>
          </p:txBody>
        </p:sp>
        <p:sp>
          <p:nvSpPr>
            <p:cNvPr id="87100" name="Text Box 40"/>
            <p:cNvSpPr txBox="1">
              <a:spLocks noChangeArrowheads="1"/>
            </p:cNvSpPr>
            <p:nvPr/>
          </p:nvSpPr>
          <p:spPr bwMode="auto">
            <a:xfrm>
              <a:off x="1056" y="3120"/>
              <a:ext cx="192" cy="231"/>
            </a:xfrm>
            <a:prstGeom prst="rect">
              <a:avLst/>
            </a:prstGeom>
            <a:noFill/>
            <a:ln w="9525">
              <a:noFill/>
              <a:miter lim="800000"/>
              <a:headEnd/>
              <a:tailEnd/>
            </a:ln>
          </p:spPr>
          <p:txBody>
            <a:bodyPr>
              <a:spAutoFit/>
            </a:bodyPr>
            <a:lstStyle/>
            <a:p>
              <a:pPr>
                <a:spcBef>
                  <a:spcPct val="50000"/>
                </a:spcBef>
              </a:pPr>
              <a:r>
                <a:rPr lang="en-US"/>
                <a:t>e</a:t>
              </a:r>
            </a:p>
          </p:txBody>
        </p:sp>
        <p:sp>
          <p:nvSpPr>
            <p:cNvPr id="87101" name="Text Box 41"/>
            <p:cNvSpPr txBox="1">
              <a:spLocks noChangeArrowheads="1"/>
            </p:cNvSpPr>
            <p:nvPr/>
          </p:nvSpPr>
          <p:spPr bwMode="auto">
            <a:xfrm>
              <a:off x="1632" y="3120"/>
              <a:ext cx="192" cy="231"/>
            </a:xfrm>
            <a:prstGeom prst="rect">
              <a:avLst/>
            </a:prstGeom>
            <a:noFill/>
            <a:ln w="9525">
              <a:noFill/>
              <a:miter lim="800000"/>
              <a:headEnd/>
              <a:tailEnd/>
            </a:ln>
          </p:spPr>
          <p:txBody>
            <a:bodyPr>
              <a:spAutoFit/>
            </a:bodyPr>
            <a:lstStyle/>
            <a:p>
              <a:pPr>
                <a:spcBef>
                  <a:spcPct val="50000"/>
                </a:spcBef>
              </a:pPr>
              <a:r>
                <a:rPr lang="en-US"/>
                <a:t>e</a:t>
              </a:r>
            </a:p>
          </p:txBody>
        </p:sp>
      </p:grpSp>
      <p:sp>
        <p:nvSpPr>
          <p:cNvPr id="111659" name="Text Box 43"/>
          <p:cNvSpPr txBox="1">
            <a:spLocks noChangeArrowheads="1"/>
          </p:cNvSpPr>
          <p:nvPr/>
        </p:nvSpPr>
        <p:spPr bwMode="auto">
          <a:xfrm>
            <a:off x="5562600" y="3200400"/>
            <a:ext cx="3352800" cy="915988"/>
          </a:xfrm>
          <a:prstGeom prst="rect">
            <a:avLst/>
          </a:prstGeom>
          <a:noFill/>
          <a:ln w="9525">
            <a:noFill/>
            <a:miter lim="800000"/>
            <a:headEnd/>
            <a:tailEnd/>
          </a:ln>
        </p:spPr>
        <p:txBody>
          <a:bodyPr>
            <a:spAutoFit/>
          </a:bodyPr>
          <a:lstStyle/>
          <a:p>
            <a:pPr>
              <a:spcBef>
                <a:spcPct val="50000"/>
              </a:spcBef>
            </a:pPr>
            <a:r>
              <a:rPr lang="en-US"/>
              <a:t>As the coil continues to rotate, current electricity continues to flow.</a:t>
            </a:r>
          </a:p>
        </p:txBody>
      </p:sp>
      <p:grpSp>
        <p:nvGrpSpPr>
          <p:cNvPr id="3" name="Group 55"/>
          <p:cNvGrpSpPr>
            <a:grpSpLocks/>
          </p:cNvGrpSpPr>
          <p:nvPr/>
        </p:nvGrpSpPr>
        <p:grpSpPr bwMode="auto">
          <a:xfrm rot="10800000">
            <a:off x="3962400" y="2590800"/>
            <a:ext cx="1371600" cy="1371600"/>
            <a:chOff x="1008" y="2976"/>
            <a:chExt cx="864" cy="864"/>
          </a:xfrm>
        </p:grpSpPr>
        <p:sp>
          <p:nvSpPr>
            <p:cNvPr id="87092" name="AutoShape 56"/>
            <p:cNvSpPr>
              <a:spLocks noChangeArrowheads="1"/>
            </p:cNvSpPr>
            <p:nvPr/>
          </p:nvSpPr>
          <p:spPr bwMode="auto">
            <a:xfrm>
              <a:off x="1008" y="2976"/>
              <a:ext cx="864" cy="76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06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chemeClr val="bg1"/>
            </a:solidFill>
            <a:ln w="9525">
              <a:solidFill>
                <a:schemeClr val="tx1"/>
              </a:solidFill>
              <a:miter lim="800000"/>
              <a:headEnd/>
              <a:tailEnd/>
            </a:ln>
          </p:spPr>
          <p:txBody>
            <a:bodyPr wrap="none" anchor="ctr"/>
            <a:lstStyle/>
            <a:p>
              <a:endParaRPr lang="en-US"/>
            </a:p>
          </p:txBody>
        </p:sp>
        <p:sp>
          <p:nvSpPr>
            <p:cNvPr id="87093" name="AutoShape 57"/>
            <p:cNvSpPr>
              <a:spLocks noChangeArrowheads="1"/>
            </p:cNvSpPr>
            <p:nvPr/>
          </p:nvSpPr>
          <p:spPr bwMode="auto">
            <a:xfrm rot="10800000">
              <a:off x="1008" y="3072"/>
              <a:ext cx="864" cy="76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06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chemeClr val="bg1"/>
            </a:solidFill>
            <a:ln w="9525">
              <a:solidFill>
                <a:schemeClr val="tx1"/>
              </a:solidFill>
              <a:miter lim="800000"/>
              <a:headEnd/>
              <a:tailEnd/>
            </a:ln>
          </p:spPr>
          <p:txBody>
            <a:bodyPr wrap="none" anchor="ctr"/>
            <a:lstStyle/>
            <a:p>
              <a:endParaRPr lang="en-US"/>
            </a:p>
          </p:txBody>
        </p:sp>
        <p:sp>
          <p:nvSpPr>
            <p:cNvPr id="87094" name="Text Box 58"/>
            <p:cNvSpPr txBox="1">
              <a:spLocks noChangeArrowheads="1"/>
            </p:cNvSpPr>
            <p:nvPr/>
          </p:nvSpPr>
          <p:spPr bwMode="auto">
            <a:xfrm>
              <a:off x="1344" y="2976"/>
              <a:ext cx="192" cy="231"/>
            </a:xfrm>
            <a:prstGeom prst="rect">
              <a:avLst/>
            </a:prstGeom>
            <a:noFill/>
            <a:ln w="9525">
              <a:noFill/>
              <a:miter lim="800000"/>
              <a:headEnd/>
              <a:tailEnd/>
            </a:ln>
          </p:spPr>
          <p:txBody>
            <a:bodyPr>
              <a:spAutoFit/>
            </a:bodyPr>
            <a:lstStyle/>
            <a:p>
              <a:pPr>
                <a:spcBef>
                  <a:spcPct val="50000"/>
                </a:spcBef>
              </a:pPr>
              <a:r>
                <a:rPr lang="en-US"/>
                <a:t>e</a:t>
              </a:r>
            </a:p>
          </p:txBody>
        </p:sp>
        <p:sp>
          <p:nvSpPr>
            <p:cNvPr id="87095" name="Text Box 59"/>
            <p:cNvSpPr txBox="1">
              <a:spLocks noChangeArrowheads="1"/>
            </p:cNvSpPr>
            <p:nvPr/>
          </p:nvSpPr>
          <p:spPr bwMode="auto">
            <a:xfrm>
              <a:off x="1056" y="3120"/>
              <a:ext cx="192" cy="231"/>
            </a:xfrm>
            <a:prstGeom prst="rect">
              <a:avLst/>
            </a:prstGeom>
            <a:noFill/>
            <a:ln w="9525">
              <a:noFill/>
              <a:miter lim="800000"/>
              <a:headEnd/>
              <a:tailEnd/>
            </a:ln>
          </p:spPr>
          <p:txBody>
            <a:bodyPr>
              <a:spAutoFit/>
            </a:bodyPr>
            <a:lstStyle/>
            <a:p>
              <a:pPr>
                <a:spcBef>
                  <a:spcPct val="50000"/>
                </a:spcBef>
              </a:pPr>
              <a:r>
                <a:rPr lang="en-US"/>
                <a:t>e</a:t>
              </a:r>
            </a:p>
          </p:txBody>
        </p:sp>
        <p:sp>
          <p:nvSpPr>
            <p:cNvPr id="87096" name="Text Box 60"/>
            <p:cNvSpPr txBox="1">
              <a:spLocks noChangeArrowheads="1"/>
            </p:cNvSpPr>
            <p:nvPr/>
          </p:nvSpPr>
          <p:spPr bwMode="auto">
            <a:xfrm>
              <a:off x="1632" y="3120"/>
              <a:ext cx="192" cy="231"/>
            </a:xfrm>
            <a:prstGeom prst="rect">
              <a:avLst/>
            </a:prstGeom>
            <a:noFill/>
            <a:ln w="9525">
              <a:noFill/>
              <a:miter lim="800000"/>
              <a:headEnd/>
              <a:tailEnd/>
            </a:ln>
          </p:spPr>
          <p:txBody>
            <a:bodyPr>
              <a:spAutoFit/>
            </a:bodyPr>
            <a:lstStyle/>
            <a:p>
              <a:pPr>
                <a:spcBef>
                  <a:spcPct val="50000"/>
                </a:spcBef>
              </a:pPr>
              <a:r>
                <a:rPr lang="en-US"/>
                <a:t>e</a:t>
              </a:r>
            </a:p>
          </p:txBody>
        </p:sp>
      </p:grpSp>
      <p:sp>
        <p:nvSpPr>
          <p:cNvPr id="111699" name="AutoShape 83"/>
          <p:cNvSpPr>
            <a:spLocks noChangeArrowheads="1"/>
          </p:cNvSpPr>
          <p:nvPr/>
        </p:nvSpPr>
        <p:spPr bwMode="auto">
          <a:xfrm>
            <a:off x="3962400" y="2590800"/>
            <a:ext cx="1371600" cy="12192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chemeClr val="bg1"/>
          </a:solidFill>
          <a:ln w="9525">
            <a:solidFill>
              <a:schemeClr val="tx1"/>
            </a:solidFill>
            <a:miter lim="800000"/>
            <a:headEnd/>
            <a:tailEnd/>
          </a:ln>
        </p:spPr>
        <p:txBody>
          <a:bodyPr wrap="none" anchor="ctr"/>
          <a:lstStyle/>
          <a:p>
            <a:endParaRPr lang="en-US"/>
          </a:p>
        </p:txBody>
      </p:sp>
      <p:sp>
        <p:nvSpPr>
          <p:cNvPr id="111700" name="AutoShape 84"/>
          <p:cNvSpPr>
            <a:spLocks noChangeArrowheads="1"/>
          </p:cNvSpPr>
          <p:nvPr/>
        </p:nvSpPr>
        <p:spPr bwMode="auto">
          <a:xfrm rot="10800000">
            <a:off x="3962400" y="2743200"/>
            <a:ext cx="1371600" cy="12192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chemeClr val="bg1"/>
          </a:solidFill>
          <a:ln w="9525">
            <a:solidFill>
              <a:schemeClr val="tx1"/>
            </a:solidFill>
            <a:miter lim="800000"/>
            <a:headEnd/>
            <a:tailEnd/>
          </a:ln>
        </p:spPr>
        <p:txBody>
          <a:bodyPr wrap="none" anchor="ctr"/>
          <a:lstStyle/>
          <a:p>
            <a:endParaRPr lang="en-US"/>
          </a:p>
        </p:txBody>
      </p:sp>
      <p:sp>
        <p:nvSpPr>
          <p:cNvPr id="111701" name="Text Box 85"/>
          <p:cNvSpPr txBox="1">
            <a:spLocks noChangeArrowheads="1"/>
          </p:cNvSpPr>
          <p:nvPr/>
        </p:nvSpPr>
        <p:spPr bwMode="auto">
          <a:xfrm>
            <a:off x="4495800" y="2590800"/>
            <a:ext cx="304800" cy="366713"/>
          </a:xfrm>
          <a:prstGeom prst="rect">
            <a:avLst/>
          </a:prstGeom>
          <a:noFill/>
          <a:ln w="9525">
            <a:noFill/>
            <a:miter lim="800000"/>
            <a:headEnd/>
            <a:tailEnd/>
          </a:ln>
        </p:spPr>
        <p:txBody>
          <a:bodyPr>
            <a:spAutoFit/>
          </a:bodyPr>
          <a:lstStyle/>
          <a:p>
            <a:pPr>
              <a:spcBef>
                <a:spcPct val="50000"/>
              </a:spcBef>
            </a:pPr>
            <a:r>
              <a:rPr lang="en-US"/>
              <a:t>e</a:t>
            </a:r>
          </a:p>
        </p:txBody>
      </p:sp>
      <p:sp>
        <p:nvSpPr>
          <p:cNvPr id="111702" name="Text Box 86"/>
          <p:cNvSpPr txBox="1">
            <a:spLocks noChangeArrowheads="1"/>
          </p:cNvSpPr>
          <p:nvPr/>
        </p:nvSpPr>
        <p:spPr bwMode="auto">
          <a:xfrm>
            <a:off x="4038600" y="2819400"/>
            <a:ext cx="304800" cy="366713"/>
          </a:xfrm>
          <a:prstGeom prst="rect">
            <a:avLst/>
          </a:prstGeom>
          <a:noFill/>
          <a:ln w="9525">
            <a:noFill/>
            <a:miter lim="800000"/>
            <a:headEnd/>
            <a:tailEnd/>
          </a:ln>
        </p:spPr>
        <p:txBody>
          <a:bodyPr>
            <a:spAutoFit/>
          </a:bodyPr>
          <a:lstStyle/>
          <a:p>
            <a:pPr>
              <a:spcBef>
                <a:spcPct val="50000"/>
              </a:spcBef>
            </a:pPr>
            <a:r>
              <a:rPr lang="en-US"/>
              <a:t>e</a:t>
            </a:r>
          </a:p>
        </p:txBody>
      </p:sp>
      <p:sp>
        <p:nvSpPr>
          <p:cNvPr id="111703" name="Text Box 87"/>
          <p:cNvSpPr txBox="1">
            <a:spLocks noChangeArrowheads="1"/>
          </p:cNvSpPr>
          <p:nvPr/>
        </p:nvSpPr>
        <p:spPr bwMode="auto">
          <a:xfrm>
            <a:off x="4953000" y="2819400"/>
            <a:ext cx="304800" cy="366713"/>
          </a:xfrm>
          <a:prstGeom prst="rect">
            <a:avLst/>
          </a:prstGeom>
          <a:noFill/>
          <a:ln w="9525">
            <a:noFill/>
            <a:miter lim="800000"/>
            <a:headEnd/>
            <a:tailEnd/>
          </a:ln>
        </p:spPr>
        <p:txBody>
          <a:bodyPr>
            <a:spAutoFit/>
          </a:bodyPr>
          <a:lstStyle/>
          <a:p>
            <a:pPr>
              <a:spcBef>
                <a:spcPct val="50000"/>
              </a:spcBef>
            </a:pPr>
            <a:r>
              <a:rPr lang="en-US"/>
              <a:t>e</a:t>
            </a:r>
          </a:p>
        </p:txBody>
      </p:sp>
      <p:sp>
        <p:nvSpPr>
          <p:cNvPr id="111704" name="AutoShape 88"/>
          <p:cNvSpPr>
            <a:spLocks noChangeArrowheads="1"/>
          </p:cNvSpPr>
          <p:nvPr/>
        </p:nvSpPr>
        <p:spPr bwMode="auto">
          <a:xfrm>
            <a:off x="3962400" y="2590800"/>
            <a:ext cx="1371600" cy="12192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chemeClr val="bg1"/>
          </a:solidFill>
          <a:ln w="9525">
            <a:solidFill>
              <a:schemeClr val="tx1"/>
            </a:solidFill>
            <a:miter lim="800000"/>
            <a:headEnd/>
            <a:tailEnd/>
          </a:ln>
        </p:spPr>
        <p:txBody>
          <a:bodyPr wrap="none" anchor="ctr"/>
          <a:lstStyle/>
          <a:p>
            <a:endParaRPr lang="en-US"/>
          </a:p>
        </p:txBody>
      </p:sp>
      <p:sp>
        <p:nvSpPr>
          <p:cNvPr id="111705" name="AutoShape 89"/>
          <p:cNvSpPr>
            <a:spLocks noChangeArrowheads="1"/>
          </p:cNvSpPr>
          <p:nvPr/>
        </p:nvSpPr>
        <p:spPr bwMode="auto">
          <a:xfrm rot="10800000">
            <a:off x="3962400" y="2743200"/>
            <a:ext cx="1371600" cy="12192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chemeClr val="bg1"/>
          </a:solidFill>
          <a:ln w="9525">
            <a:solidFill>
              <a:schemeClr val="tx1"/>
            </a:solidFill>
            <a:miter lim="800000"/>
            <a:headEnd/>
            <a:tailEnd/>
          </a:ln>
        </p:spPr>
        <p:txBody>
          <a:bodyPr wrap="none" anchor="ctr"/>
          <a:lstStyle/>
          <a:p>
            <a:endParaRPr lang="en-US"/>
          </a:p>
        </p:txBody>
      </p:sp>
      <p:sp>
        <p:nvSpPr>
          <p:cNvPr id="111706" name="Text Box 90"/>
          <p:cNvSpPr txBox="1">
            <a:spLocks noChangeArrowheads="1"/>
          </p:cNvSpPr>
          <p:nvPr/>
        </p:nvSpPr>
        <p:spPr bwMode="auto">
          <a:xfrm>
            <a:off x="4495800" y="2590800"/>
            <a:ext cx="304800" cy="366713"/>
          </a:xfrm>
          <a:prstGeom prst="rect">
            <a:avLst/>
          </a:prstGeom>
          <a:noFill/>
          <a:ln w="9525">
            <a:noFill/>
            <a:miter lim="800000"/>
            <a:headEnd/>
            <a:tailEnd/>
          </a:ln>
        </p:spPr>
        <p:txBody>
          <a:bodyPr>
            <a:spAutoFit/>
          </a:bodyPr>
          <a:lstStyle/>
          <a:p>
            <a:pPr>
              <a:spcBef>
                <a:spcPct val="50000"/>
              </a:spcBef>
            </a:pPr>
            <a:r>
              <a:rPr lang="en-US"/>
              <a:t>e</a:t>
            </a:r>
          </a:p>
        </p:txBody>
      </p:sp>
      <p:sp>
        <p:nvSpPr>
          <p:cNvPr id="111707" name="Text Box 91"/>
          <p:cNvSpPr txBox="1">
            <a:spLocks noChangeArrowheads="1"/>
          </p:cNvSpPr>
          <p:nvPr/>
        </p:nvSpPr>
        <p:spPr bwMode="auto">
          <a:xfrm>
            <a:off x="4038600" y="2819400"/>
            <a:ext cx="304800" cy="366713"/>
          </a:xfrm>
          <a:prstGeom prst="rect">
            <a:avLst/>
          </a:prstGeom>
          <a:noFill/>
          <a:ln w="9525">
            <a:noFill/>
            <a:miter lim="800000"/>
            <a:headEnd/>
            <a:tailEnd/>
          </a:ln>
        </p:spPr>
        <p:txBody>
          <a:bodyPr>
            <a:spAutoFit/>
          </a:bodyPr>
          <a:lstStyle/>
          <a:p>
            <a:pPr>
              <a:spcBef>
                <a:spcPct val="50000"/>
              </a:spcBef>
            </a:pPr>
            <a:r>
              <a:rPr lang="en-US"/>
              <a:t>e</a:t>
            </a:r>
          </a:p>
        </p:txBody>
      </p:sp>
      <p:sp>
        <p:nvSpPr>
          <p:cNvPr id="111708" name="Text Box 92"/>
          <p:cNvSpPr txBox="1">
            <a:spLocks noChangeArrowheads="1"/>
          </p:cNvSpPr>
          <p:nvPr/>
        </p:nvSpPr>
        <p:spPr bwMode="auto">
          <a:xfrm>
            <a:off x="4953000" y="2819400"/>
            <a:ext cx="304800" cy="366713"/>
          </a:xfrm>
          <a:prstGeom prst="rect">
            <a:avLst/>
          </a:prstGeom>
          <a:noFill/>
          <a:ln w="9525">
            <a:noFill/>
            <a:miter lim="800000"/>
            <a:headEnd/>
            <a:tailEnd/>
          </a:ln>
        </p:spPr>
        <p:txBody>
          <a:bodyPr>
            <a:spAutoFit/>
          </a:bodyPr>
          <a:lstStyle/>
          <a:p>
            <a:pPr>
              <a:spcBef>
                <a:spcPct val="50000"/>
              </a:spcBef>
            </a:pPr>
            <a:r>
              <a:rPr lang="en-US"/>
              <a:t>e</a:t>
            </a:r>
          </a:p>
        </p:txBody>
      </p:sp>
      <p:sp>
        <p:nvSpPr>
          <p:cNvPr id="111709" name="AutoShape 93"/>
          <p:cNvSpPr>
            <a:spLocks noChangeArrowheads="1"/>
          </p:cNvSpPr>
          <p:nvPr/>
        </p:nvSpPr>
        <p:spPr bwMode="auto">
          <a:xfrm>
            <a:off x="3962400" y="2590800"/>
            <a:ext cx="1371600" cy="12192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chemeClr val="bg1"/>
          </a:solidFill>
          <a:ln w="9525">
            <a:solidFill>
              <a:schemeClr val="tx1"/>
            </a:solidFill>
            <a:miter lim="800000"/>
            <a:headEnd/>
            <a:tailEnd/>
          </a:ln>
        </p:spPr>
        <p:txBody>
          <a:bodyPr wrap="none" anchor="ctr"/>
          <a:lstStyle/>
          <a:p>
            <a:endParaRPr lang="en-US"/>
          </a:p>
        </p:txBody>
      </p:sp>
      <p:sp>
        <p:nvSpPr>
          <p:cNvPr id="111710" name="AutoShape 94"/>
          <p:cNvSpPr>
            <a:spLocks noChangeArrowheads="1"/>
          </p:cNvSpPr>
          <p:nvPr/>
        </p:nvSpPr>
        <p:spPr bwMode="auto">
          <a:xfrm rot="10800000">
            <a:off x="3962400" y="2743200"/>
            <a:ext cx="1371600" cy="12192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chemeClr val="bg1"/>
          </a:solidFill>
          <a:ln w="9525">
            <a:solidFill>
              <a:schemeClr val="tx1"/>
            </a:solidFill>
            <a:miter lim="800000"/>
            <a:headEnd/>
            <a:tailEnd/>
          </a:ln>
        </p:spPr>
        <p:txBody>
          <a:bodyPr wrap="none" anchor="ctr"/>
          <a:lstStyle/>
          <a:p>
            <a:endParaRPr lang="en-US"/>
          </a:p>
        </p:txBody>
      </p:sp>
      <p:sp>
        <p:nvSpPr>
          <p:cNvPr id="111711" name="Text Box 95"/>
          <p:cNvSpPr txBox="1">
            <a:spLocks noChangeArrowheads="1"/>
          </p:cNvSpPr>
          <p:nvPr/>
        </p:nvSpPr>
        <p:spPr bwMode="auto">
          <a:xfrm>
            <a:off x="4495800" y="2590800"/>
            <a:ext cx="304800" cy="366713"/>
          </a:xfrm>
          <a:prstGeom prst="rect">
            <a:avLst/>
          </a:prstGeom>
          <a:noFill/>
          <a:ln w="9525">
            <a:noFill/>
            <a:miter lim="800000"/>
            <a:headEnd/>
            <a:tailEnd/>
          </a:ln>
        </p:spPr>
        <p:txBody>
          <a:bodyPr>
            <a:spAutoFit/>
          </a:bodyPr>
          <a:lstStyle/>
          <a:p>
            <a:pPr>
              <a:spcBef>
                <a:spcPct val="50000"/>
              </a:spcBef>
            </a:pPr>
            <a:r>
              <a:rPr lang="en-US"/>
              <a:t>e</a:t>
            </a:r>
          </a:p>
        </p:txBody>
      </p:sp>
      <p:sp>
        <p:nvSpPr>
          <p:cNvPr id="111712" name="Text Box 96"/>
          <p:cNvSpPr txBox="1">
            <a:spLocks noChangeArrowheads="1"/>
          </p:cNvSpPr>
          <p:nvPr/>
        </p:nvSpPr>
        <p:spPr bwMode="auto">
          <a:xfrm>
            <a:off x="4038600" y="2819400"/>
            <a:ext cx="304800" cy="366713"/>
          </a:xfrm>
          <a:prstGeom prst="rect">
            <a:avLst/>
          </a:prstGeom>
          <a:noFill/>
          <a:ln w="9525">
            <a:noFill/>
            <a:miter lim="800000"/>
            <a:headEnd/>
            <a:tailEnd/>
          </a:ln>
        </p:spPr>
        <p:txBody>
          <a:bodyPr>
            <a:spAutoFit/>
          </a:bodyPr>
          <a:lstStyle/>
          <a:p>
            <a:pPr>
              <a:spcBef>
                <a:spcPct val="50000"/>
              </a:spcBef>
            </a:pPr>
            <a:r>
              <a:rPr lang="en-US"/>
              <a:t>e</a:t>
            </a:r>
          </a:p>
        </p:txBody>
      </p:sp>
      <p:sp>
        <p:nvSpPr>
          <p:cNvPr id="111713" name="Text Box 97"/>
          <p:cNvSpPr txBox="1">
            <a:spLocks noChangeArrowheads="1"/>
          </p:cNvSpPr>
          <p:nvPr/>
        </p:nvSpPr>
        <p:spPr bwMode="auto">
          <a:xfrm>
            <a:off x="4953000" y="2819400"/>
            <a:ext cx="304800" cy="366713"/>
          </a:xfrm>
          <a:prstGeom prst="rect">
            <a:avLst/>
          </a:prstGeom>
          <a:noFill/>
          <a:ln w="9525">
            <a:noFill/>
            <a:miter lim="800000"/>
            <a:headEnd/>
            <a:tailEnd/>
          </a:ln>
        </p:spPr>
        <p:txBody>
          <a:bodyPr>
            <a:spAutoFit/>
          </a:bodyPr>
          <a:lstStyle/>
          <a:p>
            <a:pPr>
              <a:spcBef>
                <a:spcPct val="50000"/>
              </a:spcBef>
            </a:pPr>
            <a:r>
              <a:rPr lang="en-US"/>
              <a:t>e</a:t>
            </a:r>
          </a:p>
        </p:txBody>
      </p:sp>
      <p:grpSp>
        <p:nvGrpSpPr>
          <p:cNvPr id="4" name="Group 98"/>
          <p:cNvGrpSpPr>
            <a:grpSpLocks/>
          </p:cNvGrpSpPr>
          <p:nvPr/>
        </p:nvGrpSpPr>
        <p:grpSpPr bwMode="auto">
          <a:xfrm rot="10800000">
            <a:off x="3962400" y="2590800"/>
            <a:ext cx="1371600" cy="1371600"/>
            <a:chOff x="1008" y="2976"/>
            <a:chExt cx="864" cy="864"/>
          </a:xfrm>
        </p:grpSpPr>
        <p:sp>
          <p:nvSpPr>
            <p:cNvPr id="87087" name="AutoShape 99"/>
            <p:cNvSpPr>
              <a:spLocks noChangeArrowheads="1"/>
            </p:cNvSpPr>
            <p:nvPr/>
          </p:nvSpPr>
          <p:spPr bwMode="auto">
            <a:xfrm>
              <a:off x="1008" y="2976"/>
              <a:ext cx="864" cy="76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06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chemeClr val="bg1"/>
            </a:solidFill>
            <a:ln w="9525">
              <a:solidFill>
                <a:schemeClr val="tx1"/>
              </a:solidFill>
              <a:miter lim="800000"/>
              <a:headEnd/>
              <a:tailEnd/>
            </a:ln>
          </p:spPr>
          <p:txBody>
            <a:bodyPr wrap="none" anchor="ctr"/>
            <a:lstStyle/>
            <a:p>
              <a:endParaRPr lang="en-US"/>
            </a:p>
          </p:txBody>
        </p:sp>
        <p:sp>
          <p:nvSpPr>
            <p:cNvPr id="87088" name="AutoShape 100"/>
            <p:cNvSpPr>
              <a:spLocks noChangeArrowheads="1"/>
            </p:cNvSpPr>
            <p:nvPr/>
          </p:nvSpPr>
          <p:spPr bwMode="auto">
            <a:xfrm rot="10800000">
              <a:off x="1008" y="3072"/>
              <a:ext cx="864" cy="76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06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chemeClr val="bg1"/>
            </a:solidFill>
            <a:ln w="9525">
              <a:solidFill>
                <a:schemeClr val="tx1"/>
              </a:solidFill>
              <a:miter lim="800000"/>
              <a:headEnd/>
              <a:tailEnd/>
            </a:ln>
          </p:spPr>
          <p:txBody>
            <a:bodyPr wrap="none" anchor="ctr"/>
            <a:lstStyle/>
            <a:p>
              <a:endParaRPr lang="en-US"/>
            </a:p>
          </p:txBody>
        </p:sp>
        <p:sp>
          <p:nvSpPr>
            <p:cNvPr id="87089" name="Text Box 101"/>
            <p:cNvSpPr txBox="1">
              <a:spLocks noChangeArrowheads="1"/>
            </p:cNvSpPr>
            <p:nvPr/>
          </p:nvSpPr>
          <p:spPr bwMode="auto">
            <a:xfrm>
              <a:off x="1344" y="2976"/>
              <a:ext cx="192" cy="231"/>
            </a:xfrm>
            <a:prstGeom prst="rect">
              <a:avLst/>
            </a:prstGeom>
            <a:noFill/>
            <a:ln w="9525">
              <a:noFill/>
              <a:miter lim="800000"/>
              <a:headEnd/>
              <a:tailEnd/>
            </a:ln>
          </p:spPr>
          <p:txBody>
            <a:bodyPr>
              <a:spAutoFit/>
            </a:bodyPr>
            <a:lstStyle/>
            <a:p>
              <a:pPr>
                <a:spcBef>
                  <a:spcPct val="50000"/>
                </a:spcBef>
              </a:pPr>
              <a:r>
                <a:rPr lang="en-US"/>
                <a:t>e</a:t>
              </a:r>
            </a:p>
          </p:txBody>
        </p:sp>
        <p:sp>
          <p:nvSpPr>
            <p:cNvPr id="87090" name="Text Box 102"/>
            <p:cNvSpPr txBox="1">
              <a:spLocks noChangeArrowheads="1"/>
            </p:cNvSpPr>
            <p:nvPr/>
          </p:nvSpPr>
          <p:spPr bwMode="auto">
            <a:xfrm>
              <a:off x="1056" y="3120"/>
              <a:ext cx="192" cy="231"/>
            </a:xfrm>
            <a:prstGeom prst="rect">
              <a:avLst/>
            </a:prstGeom>
            <a:noFill/>
            <a:ln w="9525">
              <a:noFill/>
              <a:miter lim="800000"/>
              <a:headEnd/>
              <a:tailEnd/>
            </a:ln>
          </p:spPr>
          <p:txBody>
            <a:bodyPr>
              <a:spAutoFit/>
            </a:bodyPr>
            <a:lstStyle/>
            <a:p>
              <a:pPr>
                <a:spcBef>
                  <a:spcPct val="50000"/>
                </a:spcBef>
              </a:pPr>
              <a:r>
                <a:rPr lang="en-US"/>
                <a:t>e</a:t>
              </a:r>
            </a:p>
          </p:txBody>
        </p:sp>
        <p:sp>
          <p:nvSpPr>
            <p:cNvPr id="87091" name="Text Box 103"/>
            <p:cNvSpPr txBox="1">
              <a:spLocks noChangeArrowheads="1"/>
            </p:cNvSpPr>
            <p:nvPr/>
          </p:nvSpPr>
          <p:spPr bwMode="auto">
            <a:xfrm>
              <a:off x="1632" y="3120"/>
              <a:ext cx="192" cy="231"/>
            </a:xfrm>
            <a:prstGeom prst="rect">
              <a:avLst/>
            </a:prstGeom>
            <a:noFill/>
            <a:ln w="9525">
              <a:noFill/>
              <a:miter lim="800000"/>
              <a:headEnd/>
              <a:tailEnd/>
            </a:ln>
          </p:spPr>
          <p:txBody>
            <a:bodyPr>
              <a:spAutoFit/>
            </a:bodyPr>
            <a:lstStyle/>
            <a:p>
              <a:pPr>
                <a:spcBef>
                  <a:spcPct val="50000"/>
                </a:spcBef>
              </a:pPr>
              <a:r>
                <a:rPr lang="en-US"/>
                <a:t>e</a:t>
              </a:r>
            </a:p>
          </p:txBody>
        </p:sp>
      </p:grpSp>
      <p:grpSp>
        <p:nvGrpSpPr>
          <p:cNvPr id="5" name="Group 104"/>
          <p:cNvGrpSpPr>
            <a:grpSpLocks/>
          </p:cNvGrpSpPr>
          <p:nvPr/>
        </p:nvGrpSpPr>
        <p:grpSpPr bwMode="auto">
          <a:xfrm rot="10800000">
            <a:off x="3962400" y="2590800"/>
            <a:ext cx="1371600" cy="1371600"/>
            <a:chOff x="1008" y="2976"/>
            <a:chExt cx="864" cy="864"/>
          </a:xfrm>
        </p:grpSpPr>
        <p:sp>
          <p:nvSpPr>
            <p:cNvPr id="87082" name="AutoShape 105"/>
            <p:cNvSpPr>
              <a:spLocks noChangeArrowheads="1"/>
            </p:cNvSpPr>
            <p:nvPr/>
          </p:nvSpPr>
          <p:spPr bwMode="auto">
            <a:xfrm>
              <a:off x="1008" y="2976"/>
              <a:ext cx="864" cy="76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06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chemeClr val="bg1"/>
            </a:solidFill>
            <a:ln w="9525">
              <a:solidFill>
                <a:schemeClr val="tx1"/>
              </a:solidFill>
              <a:miter lim="800000"/>
              <a:headEnd/>
              <a:tailEnd/>
            </a:ln>
          </p:spPr>
          <p:txBody>
            <a:bodyPr wrap="none" anchor="ctr"/>
            <a:lstStyle/>
            <a:p>
              <a:endParaRPr lang="en-US"/>
            </a:p>
          </p:txBody>
        </p:sp>
        <p:sp>
          <p:nvSpPr>
            <p:cNvPr id="87083" name="AutoShape 106"/>
            <p:cNvSpPr>
              <a:spLocks noChangeArrowheads="1"/>
            </p:cNvSpPr>
            <p:nvPr/>
          </p:nvSpPr>
          <p:spPr bwMode="auto">
            <a:xfrm rot="10800000">
              <a:off x="1008" y="3072"/>
              <a:ext cx="864" cy="76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06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chemeClr val="bg1"/>
            </a:solidFill>
            <a:ln w="9525">
              <a:solidFill>
                <a:schemeClr val="tx1"/>
              </a:solidFill>
              <a:miter lim="800000"/>
              <a:headEnd/>
              <a:tailEnd/>
            </a:ln>
          </p:spPr>
          <p:txBody>
            <a:bodyPr wrap="none" anchor="ctr"/>
            <a:lstStyle/>
            <a:p>
              <a:endParaRPr lang="en-US"/>
            </a:p>
          </p:txBody>
        </p:sp>
        <p:sp>
          <p:nvSpPr>
            <p:cNvPr id="87084" name="Text Box 107"/>
            <p:cNvSpPr txBox="1">
              <a:spLocks noChangeArrowheads="1"/>
            </p:cNvSpPr>
            <p:nvPr/>
          </p:nvSpPr>
          <p:spPr bwMode="auto">
            <a:xfrm>
              <a:off x="1344" y="2976"/>
              <a:ext cx="192" cy="231"/>
            </a:xfrm>
            <a:prstGeom prst="rect">
              <a:avLst/>
            </a:prstGeom>
            <a:noFill/>
            <a:ln w="9525">
              <a:noFill/>
              <a:miter lim="800000"/>
              <a:headEnd/>
              <a:tailEnd/>
            </a:ln>
          </p:spPr>
          <p:txBody>
            <a:bodyPr>
              <a:spAutoFit/>
            </a:bodyPr>
            <a:lstStyle/>
            <a:p>
              <a:pPr>
                <a:spcBef>
                  <a:spcPct val="50000"/>
                </a:spcBef>
              </a:pPr>
              <a:r>
                <a:rPr lang="en-US"/>
                <a:t>e</a:t>
              </a:r>
            </a:p>
          </p:txBody>
        </p:sp>
        <p:sp>
          <p:nvSpPr>
            <p:cNvPr id="87085" name="Text Box 108"/>
            <p:cNvSpPr txBox="1">
              <a:spLocks noChangeArrowheads="1"/>
            </p:cNvSpPr>
            <p:nvPr/>
          </p:nvSpPr>
          <p:spPr bwMode="auto">
            <a:xfrm>
              <a:off x="1056" y="3120"/>
              <a:ext cx="192" cy="231"/>
            </a:xfrm>
            <a:prstGeom prst="rect">
              <a:avLst/>
            </a:prstGeom>
            <a:noFill/>
            <a:ln w="9525">
              <a:noFill/>
              <a:miter lim="800000"/>
              <a:headEnd/>
              <a:tailEnd/>
            </a:ln>
          </p:spPr>
          <p:txBody>
            <a:bodyPr>
              <a:spAutoFit/>
            </a:bodyPr>
            <a:lstStyle/>
            <a:p>
              <a:pPr>
                <a:spcBef>
                  <a:spcPct val="50000"/>
                </a:spcBef>
              </a:pPr>
              <a:r>
                <a:rPr lang="en-US"/>
                <a:t>e</a:t>
              </a:r>
            </a:p>
          </p:txBody>
        </p:sp>
        <p:sp>
          <p:nvSpPr>
            <p:cNvPr id="87086" name="Text Box 109"/>
            <p:cNvSpPr txBox="1">
              <a:spLocks noChangeArrowheads="1"/>
            </p:cNvSpPr>
            <p:nvPr/>
          </p:nvSpPr>
          <p:spPr bwMode="auto">
            <a:xfrm>
              <a:off x="1632" y="3120"/>
              <a:ext cx="192" cy="231"/>
            </a:xfrm>
            <a:prstGeom prst="rect">
              <a:avLst/>
            </a:prstGeom>
            <a:noFill/>
            <a:ln w="9525">
              <a:noFill/>
              <a:miter lim="800000"/>
              <a:headEnd/>
              <a:tailEnd/>
            </a:ln>
          </p:spPr>
          <p:txBody>
            <a:bodyPr>
              <a:spAutoFit/>
            </a:bodyPr>
            <a:lstStyle/>
            <a:p>
              <a:pPr>
                <a:spcBef>
                  <a:spcPct val="50000"/>
                </a:spcBef>
              </a:pPr>
              <a:r>
                <a:rPr lang="en-US"/>
                <a:t>e</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fill="hold" grpId="0" nodeType="clickEffect">
                                  <p:stCondLst>
                                    <p:cond delay="0"/>
                                  </p:stCondLst>
                                  <p:childTnLst>
                                    <p:animMotion origin="layout" path="M 3.88889E-6 -7.35832E-6 C -0.00017 -0.01365 -0.00035 -0.0273 -0.00104 -0.03632 C -0.00174 -0.04534 -0.00208 -0.04951 -0.00399 -0.05367 C -0.0059 -0.05784 -0.00104 -0.06084 -0.01302 -0.06177 C -0.025 -0.06269 -0.04149 -0.05922 -0.07569 -0.05922 C -0.1099 -0.05922 -0.18924 -0.06131 -0.21823 -0.06177 C -0.24722 -0.06223 -0.23976 -0.06408 -0.24948 -0.06177 C -0.2592 -0.05945 -0.27101 -0.05205 -0.27674 -0.04835 C -0.28247 -0.04465 -0.27813 -0.0391 -0.28385 -0.03887 C -0.28958 -0.03864 -0.30139 -0.04627 -0.31111 -0.04696 C -0.32083 -0.04766 -0.33212 -0.04766 -0.34236 -0.04303 C -0.3526 -0.0384 -0.36233 -0.02846 -0.37274 -0.01874 C -0.38316 -0.00903 -0.39757 0.00508 -0.40504 0.0148 C -0.4125 0.02451 -0.41545 0.03192 -0.41719 0.03909 C -0.41892 0.04626 -0.41632 0.03331 -0.4151 0.05806 C -0.41389 0.08281 -0.41111 0.15984 -0.41007 0.18713 C -0.40903 0.21443 -0.41198 0.21443 -0.40903 0.22206 C -0.40608 0.2297 -0.40052 0.23247 -0.39184 0.23293 C -0.38316 0.2334 -0.36823 0.229 -0.3566 0.22484 C -0.34497 0.22067 -0.33264 0.2142 -0.32222 0.20726 C -0.31181 0.20032 -0.30122 0.18667 -0.29392 0.1832 C -0.28663 0.17973 -0.2901 0.18575 -0.27882 0.18575 C -0.26754 0.18575 -0.24097 0.18343 -0.22622 0.1832 C -0.21146 0.18297 -0.20417 0.18389 -0.18993 0.18459 C -0.17569 0.18528 -0.15521 0.18528 -0.14045 0.18713 C -0.12569 0.18898 -0.11528 0.19292 -0.10104 0.19523 C -0.08681 0.19754 -0.06806 0.19824 -0.05451 0.20055 C -0.04097 0.20286 -0.02899 0.20934 -0.02014 0.20865 C -0.01129 0.20795 -0.00434 0.19986 -0.00104 0.19662 C 0.00226 0.19338 0.00017 0.1913 3.88889E-6 0.18852 C -0.00017 0.18575 -0.00156 0.18806 -0.00191 0.18043 C -0.00226 0.17279 -0.00208 0.15776 -0.00191 0.14272 " pathEditMode="relative" ptsTypes="aaaaaaaaaaaaaaaaaaaaaaaaaaaaaaaA">
                                      <p:cBhvr>
                                        <p:cTn id="6" dur="5000" fill="hold"/>
                                        <p:tgtEl>
                                          <p:spTgt spid="111633"/>
                                        </p:tgtEl>
                                        <p:attrNameLst>
                                          <p:attrName>ppt_x</p:attrName>
                                          <p:attrName>ppt_y</p:attrName>
                                        </p:attrNameLst>
                                      </p:cBhvr>
                                    </p:animMotion>
                                  </p:childTnLst>
                                </p:cTn>
                              </p:par>
                              <p:par>
                                <p:cTn id="7" presetID="0" presetClass="path" presetSubtype="0" fill="hold" grpId="0" nodeType="withEffect">
                                  <p:stCondLst>
                                    <p:cond delay="0"/>
                                  </p:stCondLst>
                                  <p:childTnLst>
                                    <p:animMotion origin="layout" path="M 4.44444E-6 -5.8501E-6 C 0.00312 -0.00949 0.00625 -0.01874 0.01406 -0.0243 C 0.02187 -0.02985 0.0401 -0.02615 0.04635 -0.03378 C 0.0526 -0.04141 0.05121 -0.06038 0.05139 -0.0701 C 0.05156 -0.07981 0.05174 -0.08698 0.04739 -0.09161 C 0.04305 -0.09624 0.03611 -0.09716 0.02517 -0.09832 C 0.01424 -0.09947 -0.00139 -0.09855 -0.01823 -0.09832 C -0.03507 -0.09809 -0.05538 -0.09716 -0.07587 -0.09693 C -0.09636 -0.0967 -0.12379 -0.0967 -0.14149 -0.09693 C -0.1592 -0.09716 -0.17014 -0.09947 -0.18195 -0.09832 C -0.19375 -0.09716 -0.20417 -0.09369 -0.21215 -0.09022 C -0.22014 -0.08675 -0.22448 -0.08027 -0.22934 -0.07819 C -0.2342 -0.07611 -0.23455 -0.07704 -0.24149 -0.07819 C -0.24844 -0.07935 -0.25886 -0.08721 -0.27083 -0.0849 C -0.28281 -0.08259 -0.30208 -0.0731 -0.3132 -0.06478 C -0.32431 -0.05645 -0.32986 -0.04396 -0.3375 -0.03517 C -0.34514 -0.02638 -0.35451 -0.01897 -0.35868 -0.01227 C -0.36285 -0.00556 -0.36215 -0.0007 -0.36267 0.00531 C -0.3632 0.01133 -0.3625 -0.00024 -0.36163 0.02405 C -0.36076 0.04834 -0.35833 0.12514 -0.35764 0.15058 C -0.35695 0.17603 -0.3592 0.16932 -0.35764 0.17626 C -0.35608 0.1832 -0.35382 0.18968 -0.34861 0.19245 C -0.3434 0.19523 -0.33715 0.19477 -0.32639 0.19245 C -0.31563 0.19014 -0.29722 0.18551 -0.28386 0.1788 C -0.27049 0.1721 -0.25451 0.15683 -0.24653 0.15197 C -0.23854 0.14711 -0.24288 0.14989 -0.23542 0.1492 C -0.22795 0.1485 -0.2158 0.14827 -0.20208 0.14804 C -0.18837 0.14781 -0.16945 0.14781 -0.15261 0.14804 C -0.13576 0.14827 -0.12014 0.14711 -0.10104 0.1492 C -0.08195 0.15128 -0.0559 0.15683 -0.0375 0.16007 C -0.0191 0.16331 -0.00504 0.16724 0.00903 0.16816 C 0.02309 0.16909 0.03993 0.16816 0.04739 0.16539 C 0.05486 0.16261 0.0526 0.15637 0.05347 0.15197 C 0.05434 0.14758 0.05156 0.14364 0.05243 0.13855 C 0.0533 0.13347 0.05087 0.13023 0.05851 0.12097 C 0.06614 0.11172 0.08194 0.09738 0.09792 0.08327 " pathEditMode="relative" ptsTypes="aaaaaaaaaaaaaaaaaaaaaaaaaaaaaaaaaaaA">
                                      <p:cBhvr>
                                        <p:cTn id="8" dur="5000" fill="hold"/>
                                        <p:tgtEl>
                                          <p:spTgt spid="111634"/>
                                        </p:tgtEl>
                                        <p:attrNameLst>
                                          <p:attrName>ppt_x</p:attrName>
                                          <p:attrName>ppt_y</p:attrName>
                                        </p:attrNameLst>
                                      </p:cBhvr>
                                    </p:animMotion>
                                  </p:childTnLst>
                                </p:cTn>
                              </p:par>
                              <p:par>
                                <p:cTn id="9" presetID="0" presetClass="path" presetSubtype="0" fill="hold" grpId="0" nodeType="withEffect">
                                  <p:stCondLst>
                                    <p:cond delay="0"/>
                                  </p:stCondLst>
                                  <p:childTnLst>
                                    <p:animMotion origin="layout" path="M 4.72222E-6 2.07495E-6 C -0.00729 -0.01041 -0.01441 -0.02082 -0.02222 -0.02707 C -0.03004 -0.03331 -0.04254 -0.02915 -0.0474 -0.03771 C -0.05226 -0.04627 -0.04931 -0.06824 -0.05139 -0.07819 C -0.05347 -0.08814 -0.05538 -0.09392 -0.05955 -0.09693 C -0.06372 -0.09993 -0.06285 -0.0967 -0.07674 -0.09693 C -0.09063 -0.09716 -0.12153 -0.09832 -0.1434 -0.09832 C -0.16528 -0.09832 -0.18767 -0.09693 -0.20799 -0.09693 C -0.2283 -0.09693 -0.24965 -0.09878 -0.26563 -0.09832 C -0.2816 -0.09785 -0.29358 -0.09785 -0.30399 -0.09438 C -0.31441 -0.09091 -0.32222 -0.07958 -0.3283 -0.0768 C -0.33438 -0.07403 -0.33195 -0.07703 -0.34028 -0.07819 C -0.34861 -0.07935 -0.36788 -0.08513 -0.37882 -0.08351 C -0.38976 -0.08189 -0.39514 -0.0775 -0.40608 -0.06871 C -0.41702 -0.05992 -0.43524 -0.04118 -0.44445 -0.031 C -0.45365 -0.02082 -0.45799 -0.01481 -0.46163 -0.0081 C -0.46528 -0.00139 -0.46632 0.0037 -0.46667 0.00925 C -0.46702 0.0148 -0.46476 0.00161 -0.46354 0.02544 C -0.46233 0.04927 -0.46007 0.12514 -0.45955 0.15197 C -0.45903 0.17881 -0.46406 0.17927 -0.46059 0.1869 C -0.45712 0.19454 -0.44688 0.19754 -0.43837 0.19777 C -0.42986 0.19801 -0.41945 0.19199 -0.40903 0.18829 C -0.39861 0.18459 -0.38524 0.18043 -0.3757 0.17487 C -0.36615 0.16932 -0.35712 0.15984 -0.35139 0.15475 C -0.34566 0.14966 -0.34549 0.14527 -0.34132 0.14388 C -0.33715 0.14249 -0.33733 0.14573 -0.32622 0.14665 C -0.31511 0.14758 -0.29115 0.14873 -0.27465 0.14943 C -0.25816 0.15012 -0.24045 0.15012 -0.22726 0.15059 C -0.21406 0.15105 -0.20781 0.15059 -0.19497 0.15197 C -0.18229 0.15336 -0.16632 0.15567 -0.15139 0.15868 C -0.13646 0.16169 -0.11892 0.16747 -0.10504 0.16955 C -0.09115 0.17164 -0.07691 0.17302 -0.06771 0.17094 C -0.05851 0.16886 -0.05295 0.16377 -0.04948 0.15729 C -0.04601 0.15082 -0.03906 0.14318 -0.0474 0.13185 C -0.05573 0.12051 -0.07743 0.10455 -0.09896 0.08882 " pathEditMode="relative" ptsTypes="aaaaaaaaaaaaaaaaaaaaaaaaaaaaaaaaaaA">
                                      <p:cBhvr>
                                        <p:cTn id="10" dur="5000" fill="hold"/>
                                        <p:tgtEl>
                                          <p:spTgt spid="111635"/>
                                        </p:tgtEl>
                                        <p:attrNameLst>
                                          <p:attrName>ppt_x</p:attrName>
                                          <p:attrName>ppt_y</p:attrName>
                                        </p:attrNameLst>
                                      </p:cBhvr>
                                    </p:animMotion>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11632"/>
                                        </p:tgtEl>
                                        <p:attrNameLst>
                                          <p:attrName>style.visibility</p:attrName>
                                        </p:attrNameLst>
                                      </p:cBhvr>
                                      <p:to>
                                        <p:strVal val="hidden"/>
                                      </p:to>
                                    </p:set>
                                  </p:childTnLst>
                                </p:cTn>
                              </p:par>
                              <p:par>
                                <p:cTn id="15" presetID="1" presetClass="entr" presetSubtype="0" fill="hold" grpId="0" nodeType="withEffect">
                                  <p:stCondLst>
                                    <p:cond delay="0"/>
                                  </p:stCondLst>
                                  <p:childTnLst>
                                    <p:set>
                                      <p:cBhvr>
                                        <p:cTn id="16" dur="1" fill="hold">
                                          <p:stCondLst>
                                            <p:cond delay="0"/>
                                          </p:stCondLst>
                                        </p:cTn>
                                        <p:tgtEl>
                                          <p:spTgt spid="11164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childTnLst>
                                </p:cTn>
                              </p:par>
                              <p:par>
                                <p:cTn id="21" presetID="1" presetClass="exit" presetSubtype="0" fill="hold" grpId="0" nodeType="withEffect">
                                  <p:stCondLst>
                                    <p:cond delay="0"/>
                                  </p:stCondLst>
                                  <p:childTnLst>
                                    <p:set>
                                      <p:cBhvr>
                                        <p:cTn id="22" dur="1" fill="hold">
                                          <p:stCondLst>
                                            <p:cond delay="0"/>
                                          </p:stCondLst>
                                        </p:cTn>
                                        <p:tgtEl>
                                          <p:spTgt spid="111630"/>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111634"/>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111633"/>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111635"/>
                                        </p:tgtEl>
                                        <p:attrNameLst>
                                          <p:attrName>style.visibility</p:attrName>
                                        </p:attrNameLst>
                                      </p:cBhvr>
                                      <p:to>
                                        <p:strVal val="hidden"/>
                                      </p:to>
                                    </p:set>
                                  </p:childTnLst>
                                </p:cTn>
                              </p:par>
                              <p:par>
                                <p:cTn id="29" presetID="1" presetClass="exit" presetSubtype="0" fill="hold" grpId="0" nodeType="withEffect">
                                  <p:stCondLst>
                                    <p:cond delay="0"/>
                                  </p:stCondLst>
                                  <p:childTnLst>
                                    <p:set>
                                      <p:cBhvr>
                                        <p:cTn id="30" dur="1" fill="hold">
                                          <p:stCondLst>
                                            <p:cond delay="0"/>
                                          </p:stCondLst>
                                        </p:cTn>
                                        <p:tgtEl>
                                          <p:spTgt spid="111631"/>
                                        </p:tgtEl>
                                        <p:attrNameLst>
                                          <p:attrName>style.visibility</p:attrName>
                                        </p:attrNameLst>
                                      </p:cBhvr>
                                      <p:to>
                                        <p:strVal val="hidden"/>
                                      </p:to>
                                    </p:set>
                                  </p:childTnLst>
                                </p:cTn>
                              </p:par>
                            </p:childTnLst>
                          </p:cTn>
                        </p:par>
                        <p:par>
                          <p:cTn id="31" fill="hold">
                            <p:stCondLst>
                              <p:cond delay="0"/>
                            </p:stCondLst>
                            <p:childTnLst>
                              <p:par>
                                <p:cTn id="32" presetID="8" presetClass="emph" presetSubtype="0" fill="hold" nodeType="afterEffect">
                                  <p:stCondLst>
                                    <p:cond delay="0"/>
                                  </p:stCondLst>
                                  <p:childTnLst>
                                    <p:animRot by="-10800000">
                                      <p:cBhvr>
                                        <p:cTn id="33" dur="2000" fill="hold"/>
                                        <p:tgtEl>
                                          <p:spTgt spid="2"/>
                                        </p:tgtEl>
                                        <p:attrNameLst>
                                          <p:attrName>r</p:attrName>
                                        </p:attrNameLst>
                                      </p:cBhvr>
                                    </p:animRot>
                                  </p:childTnLst>
                                </p:cTn>
                              </p:par>
                            </p:childTnLst>
                          </p:cTn>
                        </p:par>
                      </p:childTnLst>
                    </p:cTn>
                  </p:par>
                  <p:par>
                    <p:cTn id="34" fill="hold">
                      <p:stCondLst>
                        <p:cond delay="indefinite"/>
                      </p:stCondLst>
                      <p:childTnLst>
                        <p:par>
                          <p:cTn id="35" fill="hold">
                            <p:stCondLst>
                              <p:cond delay="0"/>
                            </p:stCondLst>
                            <p:childTnLst>
                              <p:par>
                                <p:cTn id="36" presetID="1" presetClass="exit" presetSubtype="0" fill="hold" grpId="1" nodeType="clickEffect">
                                  <p:stCondLst>
                                    <p:cond delay="0"/>
                                  </p:stCondLst>
                                  <p:childTnLst>
                                    <p:set>
                                      <p:cBhvr>
                                        <p:cTn id="37" dur="1" fill="hold">
                                          <p:stCondLst>
                                            <p:cond delay="0"/>
                                          </p:stCondLst>
                                        </p:cTn>
                                        <p:tgtEl>
                                          <p:spTgt spid="111645"/>
                                        </p:tgtEl>
                                        <p:attrNameLst>
                                          <p:attrName>style.visibility</p:attrName>
                                        </p:attrNameLst>
                                      </p:cBhvr>
                                      <p:to>
                                        <p:strVal val="hidden"/>
                                      </p:to>
                                    </p:set>
                                  </p:childTnLst>
                                </p:cTn>
                              </p:par>
                              <p:par>
                                <p:cTn id="38" presetID="1" presetClass="entr" presetSubtype="0" fill="hold" grpId="0" nodeType="withEffect">
                                  <p:stCondLst>
                                    <p:cond delay="0"/>
                                  </p:stCondLst>
                                  <p:childTnLst>
                                    <p:set>
                                      <p:cBhvr>
                                        <p:cTn id="39" dur="1" fill="hold">
                                          <p:stCondLst>
                                            <p:cond delay="0"/>
                                          </p:stCondLst>
                                        </p:cTn>
                                        <p:tgtEl>
                                          <p:spTgt spid="111659"/>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111699"/>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111700"/>
                                        </p:tgtEl>
                                        <p:attrNameLst>
                                          <p:attrName>style.visibility</p:attrName>
                                        </p:attrNameLst>
                                      </p:cBhvr>
                                      <p:to>
                                        <p:strVal val="visible"/>
                                      </p:to>
                                    </p:set>
                                  </p:childTnLst>
                                </p:cTn>
                              </p:par>
                              <p:par>
                                <p:cTn id="46" presetID="1" presetClass="entr" presetSubtype="0" fill="hold" grpId="2" nodeType="withEffect">
                                  <p:stCondLst>
                                    <p:cond delay="0"/>
                                  </p:stCondLst>
                                  <p:childTnLst>
                                    <p:set>
                                      <p:cBhvr>
                                        <p:cTn id="47" dur="1" fill="hold">
                                          <p:stCondLst>
                                            <p:cond delay="0"/>
                                          </p:stCondLst>
                                        </p:cTn>
                                        <p:tgtEl>
                                          <p:spTgt spid="111701"/>
                                        </p:tgtEl>
                                        <p:attrNameLst>
                                          <p:attrName>style.visibility</p:attrName>
                                        </p:attrNameLst>
                                      </p:cBhvr>
                                      <p:to>
                                        <p:strVal val="visible"/>
                                      </p:to>
                                    </p:set>
                                  </p:childTnLst>
                                </p:cTn>
                              </p:par>
                              <p:par>
                                <p:cTn id="48" presetID="1" presetClass="entr" presetSubtype="0" fill="hold" grpId="2" nodeType="withEffect">
                                  <p:stCondLst>
                                    <p:cond delay="0"/>
                                  </p:stCondLst>
                                  <p:childTnLst>
                                    <p:set>
                                      <p:cBhvr>
                                        <p:cTn id="49" dur="1" fill="hold">
                                          <p:stCondLst>
                                            <p:cond delay="0"/>
                                          </p:stCondLst>
                                        </p:cTn>
                                        <p:tgtEl>
                                          <p:spTgt spid="111702"/>
                                        </p:tgtEl>
                                        <p:attrNameLst>
                                          <p:attrName>style.visibility</p:attrName>
                                        </p:attrNameLst>
                                      </p:cBhvr>
                                      <p:to>
                                        <p:strVal val="visible"/>
                                      </p:to>
                                    </p:set>
                                  </p:childTnLst>
                                </p:cTn>
                              </p:par>
                              <p:par>
                                <p:cTn id="50" presetID="1" presetClass="entr" presetSubtype="0" fill="hold" grpId="2" nodeType="withEffect">
                                  <p:stCondLst>
                                    <p:cond delay="0"/>
                                  </p:stCondLst>
                                  <p:childTnLst>
                                    <p:set>
                                      <p:cBhvr>
                                        <p:cTn id="51" dur="1" fill="hold">
                                          <p:stCondLst>
                                            <p:cond delay="0"/>
                                          </p:stCondLst>
                                        </p:cTn>
                                        <p:tgtEl>
                                          <p:spTgt spid="111703"/>
                                        </p:tgtEl>
                                        <p:attrNameLst>
                                          <p:attrName>style.visibility</p:attrName>
                                        </p:attrNameLst>
                                      </p:cBhvr>
                                      <p:to>
                                        <p:strVal val="visible"/>
                                      </p:to>
                                    </p:set>
                                  </p:childTnLst>
                                </p:cTn>
                              </p:par>
                              <p:par>
                                <p:cTn id="52" presetID="1" presetClass="exit" presetSubtype="0" fill="hold" nodeType="withEffect">
                                  <p:stCondLst>
                                    <p:cond delay="0"/>
                                  </p:stCondLst>
                                  <p:childTnLst>
                                    <p:set>
                                      <p:cBhvr>
                                        <p:cTn id="53" dur="1" fill="hold">
                                          <p:stCondLst>
                                            <p:cond delay="0"/>
                                          </p:stCondLst>
                                        </p:cTn>
                                        <p:tgtEl>
                                          <p:spTgt spid="2"/>
                                        </p:tgtEl>
                                        <p:attrNameLst>
                                          <p:attrName>style.visibility</p:attrName>
                                        </p:attrNameLst>
                                      </p:cBhvr>
                                      <p:to>
                                        <p:strVal val="hidden"/>
                                      </p:to>
                                    </p:set>
                                  </p:childTnLst>
                                </p:cTn>
                              </p:par>
                            </p:childTnLst>
                          </p:cTn>
                        </p:par>
                        <p:par>
                          <p:cTn id="54" fill="hold">
                            <p:stCondLst>
                              <p:cond delay="0"/>
                            </p:stCondLst>
                            <p:childTnLst>
                              <p:par>
                                <p:cTn id="55" presetID="0" presetClass="path" presetSubtype="0" fill="hold" grpId="0" nodeType="afterEffect">
                                  <p:stCondLst>
                                    <p:cond delay="0"/>
                                  </p:stCondLst>
                                  <p:childTnLst>
                                    <p:animMotion origin="layout" path="M 3.88889E-6 -7.35832E-6 C -0.00017 -0.01365 -0.00035 -0.0273 -0.00104 -0.03632 C -0.00174 -0.04534 -0.00208 -0.04951 -0.00399 -0.05367 C -0.0059 -0.05784 -0.00104 -0.06084 -0.01302 -0.06177 C -0.025 -0.06269 -0.04149 -0.05922 -0.07569 -0.05922 C -0.1099 -0.05922 -0.18924 -0.06131 -0.21823 -0.06177 C -0.24722 -0.06223 -0.23976 -0.06408 -0.24948 -0.06177 C -0.2592 -0.05945 -0.27101 -0.05205 -0.27674 -0.04835 C -0.28247 -0.04465 -0.27813 -0.0391 -0.28385 -0.03887 C -0.28958 -0.03864 -0.30139 -0.04627 -0.31111 -0.04696 C -0.32083 -0.04766 -0.33212 -0.04766 -0.34236 -0.04303 C -0.3526 -0.0384 -0.36233 -0.02846 -0.37274 -0.01874 C -0.38316 -0.00903 -0.39757 0.00508 -0.40504 0.0148 C -0.4125 0.02451 -0.41545 0.03192 -0.41719 0.03909 C -0.41892 0.04626 -0.41632 0.03331 -0.4151 0.05806 C -0.41389 0.08281 -0.41111 0.15984 -0.41007 0.18713 C -0.40903 0.21443 -0.41198 0.21443 -0.40903 0.22206 C -0.40608 0.2297 -0.40052 0.23247 -0.39184 0.23293 C -0.38316 0.2334 -0.36823 0.229 -0.3566 0.22484 C -0.34497 0.22067 -0.33264 0.2142 -0.32222 0.20726 C -0.31181 0.20032 -0.30122 0.18667 -0.29392 0.1832 C -0.28663 0.17973 -0.2901 0.18575 -0.27882 0.18575 C -0.26754 0.18575 -0.24097 0.18343 -0.22622 0.1832 C -0.21146 0.18297 -0.20417 0.18389 -0.18993 0.18459 C -0.17569 0.18528 -0.15521 0.18528 -0.14045 0.18713 C -0.12569 0.18898 -0.11528 0.19292 -0.10104 0.19523 C -0.08681 0.19754 -0.06806 0.19824 -0.05451 0.20055 C -0.04097 0.20286 -0.02899 0.20934 -0.02014 0.20865 C -0.01129 0.20795 -0.00434 0.19986 -0.00104 0.19662 C 0.00226 0.19338 0.00017 0.1913 3.88889E-6 0.18852 C -0.00017 0.18575 -0.00156 0.18806 -0.00191 0.18043 C -0.00226 0.17279 -0.00208 0.15776 -0.00191 0.14272 " pathEditMode="relative" ptsTypes="aaaaaaaaaaaaaaaaaaaaaaaaaaaaaaaA">
                                      <p:cBhvr>
                                        <p:cTn id="56" dur="500" fill="hold"/>
                                        <p:tgtEl>
                                          <p:spTgt spid="111701"/>
                                        </p:tgtEl>
                                        <p:attrNameLst>
                                          <p:attrName>ppt_x</p:attrName>
                                          <p:attrName>ppt_y</p:attrName>
                                        </p:attrNameLst>
                                      </p:cBhvr>
                                    </p:animMotion>
                                  </p:childTnLst>
                                </p:cTn>
                              </p:par>
                              <p:par>
                                <p:cTn id="57" presetID="0" presetClass="path" presetSubtype="0" fill="hold" grpId="0" nodeType="withEffect">
                                  <p:stCondLst>
                                    <p:cond delay="0"/>
                                  </p:stCondLst>
                                  <p:childTnLst>
                                    <p:animMotion origin="layout" path="M 4.44444E-6 -5.8501E-6 C 0.00312 -0.00949 0.00625 -0.01874 0.01406 -0.0243 C 0.02187 -0.02985 0.0401 -0.02615 0.04635 -0.03378 C 0.0526 -0.04141 0.05121 -0.06038 0.05139 -0.0701 C 0.05156 -0.07981 0.05174 -0.08698 0.04739 -0.09161 C 0.04305 -0.09624 0.03611 -0.09716 0.02517 -0.09832 C 0.01424 -0.09947 -0.00139 -0.09855 -0.01823 -0.09832 C -0.03507 -0.09809 -0.05538 -0.09716 -0.07587 -0.09693 C -0.09636 -0.0967 -0.12379 -0.0967 -0.14149 -0.09693 C -0.1592 -0.09716 -0.17014 -0.09947 -0.18195 -0.09832 C -0.19375 -0.09716 -0.20417 -0.09369 -0.21215 -0.09022 C -0.22014 -0.08675 -0.22448 -0.08027 -0.22934 -0.07819 C -0.2342 -0.07611 -0.23455 -0.07704 -0.24149 -0.07819 C -0.24844 -0.07935 -0.25886 -0.08721 -0.27083 -0.0849 C -0.28281 -0.08259 -0.30208 -0.0731 -0.3132 -0.06478 C -0.32431 -0.05645 -0.32986 -0.04396 -0.3375 -0.03517 C -0.34514 -0.02638 -0.35451 -0.01897 -0.35868 -0.01227 C -0.36285 -0.00556 -0.36215 -0.0007 -0.36267 0.00531 C -0.3632 0.01133 -0.3625 -0.00024 -0.36163 0.02405 C -0.36076 0.04834 -0.35833 0.12514 -0.35764 0.15058 C -0.35695 0.17603 -0.3592 0.16932 -0.35764 0.17626 C -0.35608 0.1832 -0.35382 0.18968 -0.34861 0.19245 C -0.3434 0.19523 -0.33715 0.19477 -0.32639 0.19245 C -0.31563 0.19014 -0.29722 0.18551 -0.28386 0.1788 C -0.27049 0.1721 -0.25451 0.15683 -0.24653 0.15197 C -0.23854 0.14711 -0.24288 0.14989 -0.23542 0.1492 C -0.22795 0.1485 -0.2158 0.14827 -0.20208 0.14804 C -0.18837 0.14781 -0.16945 0.14781 -0.15261 0.14804 C -0.13576 0.14827 -0.12014 0.14711 -0.10104 0.1492 C -0.08195 0.15128 -0.0559 0.15683 -0.0375 0.16007 C -0.0191 0.16331 -0.00504 0.16724 0.00903 0.16816 C 0.02309 0.16909 0.03993 0.16816 0.04739 0.16539 C 0.05486 0.16261 0.0526 0.15637 0.05347 0.15197 C 0.05434 0.14758 0.05156 0.14364 0.05243 0.13855 C 0.0533 0.13347 0.05087 0.13023 0.05851 0.12097 C 0.06614 0.11172 0.08194 0.09738 0.09792 0.08327 " pathEditMode="relative" ptsTypes="aaaaaaaaaaaaaaaaaaaaaaaaaaaaaaaaaaaA">
                                      <p:cBhvr>
                                        <p:cTn id="58" dur="500" fill="hold"/>
                                        <p:tgtEl>
                                          <p:spTgt spid="111702"/>
                                        </p:tgtEl>
                                        <p:attrNameLst>
                                          <p:attrName>ppt_x</p:attrName>
                                          <p:attrName>ppt_y</p:attrName>
                                        </p:attrNameLst>
                                      </p:cBhvr>
                                    </p:animMotion>
                                  </p:childTnLst>
                                </p:cTn>
                              </p:par>
                              <p:par>
                                <p:cTn id="59" presetID="0" presetClass="path" presetSubtype="0" fill="hold" grpId="0" nodeType="withEffect">
                                  <p:stCondLst>
                                    <p:cond delay="0"/>
                                  </p:stCondLst>
                                  <p:childTnLst>
                                    <p:animMotion origin="layout" path="M 4.72222E-6 2.07495E-6 C -0.00729 -0.01041 -0.01441 -0.02082 -0.02222 -0.02707 C -0.03004 -0.03331 -0.04254 -0.02915 -0.0474 -0.03771 C -0.05226 -0.04627 -0.04931 -0.06824 -0.05139 -0.07819 C -0.05347 -0.08814 -0.05538 -0.09392 -0.05955 -0.09693 C -0.06372 -0.09993 -0.06285 -0.0967 -0.07674 -0.09693 C -0.09063 -0.09716 -0.12153 -0.09832 -0.1434 -0.09832 C -0.16528 -0.09832 -0.18767 -0.09693 -0.20799 -0.09693 C -0.2283 -0.09693 -0.24965 -0.09878 -0.26563 -0.09832 C -0.2816 -0.09785 -0.29358 -0.09785 -0.30399 -0.09438 C -0.31441 -0.09091 -0.32222 -0.07958 -0.3283 -0.0768 C -0.33438 -0.07403 -0.33195 -0.07703 -0.34028 -0.07819 C -0.34861 -0.07935 -0.36788 -0.08513 -0.37882 -0.08351 C -0.38976 -0.08189 -0.39514 -0.0775 -0.40608 -0.06871 C -0.41702 -0.05992 -0.43524 -0.04118 -0.44445 -0.031 C -0.45365 -0.02082 -0.45799 -0.01481 -0.46163 -0.0081 C -0.46528 -0.00139 -0.46632 0.0037 -0.46667 0.00925 C -0.46702 0.0148 -0.46476 0.00161 -0.46354 0.02544 C -0.46233 0.04927 -0.46007 0.12514 -0.45955 0.15197 C -0.45903 0.17881 -0.46406 0.17927 -0.46059 0.1869 C -0.45712 0.19454 -0.44688 0.19754 -0.43837 0.19777 C -0.42986 0.19801 -0.41945 0.19199 -0.40903 0.18829 C -0.39861 0.18459 -0.38524 0.18043 -0.3757 0.17487 C -0.36615 0.16932 -0.35712 0.15984 -0.35139 0.15475 C -0.34566 0.14966 -0.34549 0.14527 -0.34132 0.14388 C -0.33715 0.14249 -0.33733 0.14573 -0.32622 0.14665 C -0.31511 0.14758 -0.29115 0.14873 -0.27465 0.14943 C -0.25816 0.15012 -0.24045 0.15012 -0.22726 0.15059 C -0.21406 0.15105 -0.20781 0.15059 -0.19497 0.15197 C -0.18229 0.15336 -0.16632 0.15567 -0.15139 0.15868 C -0.13646 0.16169 -0.11892 0.16747 -0.10504 0.16955 C -0.09115 0.17164 -0.07691 0.17302 -0.06771 0.17094 C -0.05851 0.16886 -0.05295 0.16377 -0.04948 0.15729 C -0.04601 0.15082 -0.03906 0.14318 -0.0474 0.13185 C -0.05573 0.12051 -0.07743 0.10455 -0.09896 0.08882 " pathEditMode="relative" ptsTypes="aaaaaaaaaaaaaaaaaaaaaaaaaaaaaaaaaaA">
                                      <p:cBhvr>
                                        <p:cTn id="60" dur="500" fill="hold"/>
                                        <p:tgtEl>
                                          <p:spTgt spid="111703"/>
                                        </p:tgtEl>
                                        <p:attrNameLst>
                                          <p:attrName>ppt_x</p:attrName>
                                          <p:attrName>ppt_y</p:attrName>
                                        </p:attrNameLst>
                                      </p:cBhvr>
                                    </p:animMotion>
                                  </p:childTnLst>
                                </p:cTn>
                              </p:par>
                            </p:childTnLst>
                          </p:cTn>
                        </p:par>
                        <p:par>
                          <p:cTn id="61" fill="hold">
                            <p:stCondLst>
                              <p:cond delay="500"/>
                            </p:stCondLst>
                            <p:childTnLst>
                              <p:par>
                                <p:cTn id="62" presetID="1" presetClass="entr" presetSubtype="0" fill="hold" nodeType="afterEffect">
                                  <p:stCondLst>
                                    <p:cond delay="0"/>
                                  </p:stCondLst>
                                  <p:childTnLst>
                                    <p:set>
                                      <p:cBhvr>
                                        <p:cTn id="63" dur="1" fill="hold">
                                          <p:stCondLst>
                                            <p:cond delay="0"/>
                                          </p:stCondLst>
                                        </p:cTn>
                                        <p:tgtEl>
                                          <p:spTgt spid="3"/>
                                        </p:tgtEl>
                                        <p:attrNameLst>
                                          <p:attrName>style.visibility</p:attrName>
                                        </p:attrNameLst>
                                      </p:cBhvr>
                                      <p:to>
                                        <p:strVal val="visible"/>
                                      </p:to>
                                    </p:set>
                                  </p:childTnLst>
                                </p:cTn>
                              </p:par>
                              <p:par>
                                <p:cTn id="64" presetID="1" presetClass="exit" presetSubtype="0" fill="hold" grpId="1" nodeType="withEffect">
                                  <p:stCondLst>
                                    <p:cond delay="0"/>
                                  </p:stCondLst>
                                  <p:childTnLst>
                                    <p:set>
                                      <p:cBhvr>
                                        <p:cTn id="65" dur="1" fill="hold">
                                          <p:stCondLst>
                                            <p:cond delay="0"/>
                                          </p:stCondLst>
                                        </p:cTn>
                                        <p:tgtEl>
                                          <p:spTgt spid="111699"/>
                                        </p:tgtEl>
                                        <p:attrNameLst>
                                          <p:attrName>style.visibility</p:attrName>
                                        </p:attrNameLst>
                                      </p:cBhvr>
                                      <p:to>
                                        <p:strVal val="hidden"/>
                                      </p:to>
                                    </p:set>
                                  </p:childTnLst>
                                </p:cTn>
                              </p:par>
                              <p:par>
                                <p:cTn id="66" presetID="1" presetClass="exit" presetSubtype="0" fill="hold" grpId="1" nodeType="withEffect">
                                  <p:stCondLst>
                                    <p:cond delay="0"/>
                                  </p:stCondLst>
                                  <p:childTnLst>
                                    <p:set>
                                      <p:cBhvr>
                                        <p:cTn id="67" dur="1" fill="hold">
                                          <p:stCondLst>
                                            <p:cond delay="0"/>
                                          </p:stCondLst>
                                        </p:cTn>
                                        <p:tgtEl>
                                          <p:spTgt spid="111702"/>
                                        </p:tgtEl>
                                        <p:attrNameLst>
                                          <p:attrName>style.visibility</p:attrName>
                                        </p:attrNameLst>
                                      </p:cBhvr>
                                      <p:to>
                                        <p:strVal val="hidden"/>
                                      </p:to>
                                    </p:set>
                                  </p:childTnLst>
                                </p:cTn>
                              </p:par>
                              <p:par>
                                <p:cTn id="68" presetID="1" presetClass="exit" presetSubtype="0" fill="hold" grpId="1" nodeType="withEffect">
                                  <p:stCondLst>
                                    <p:cond delay="0"/>
                                  </p:stCondLst>
                                  <p:childTnLst>
                                    <p:set>
                                      <p:cBhvr>
                                        <p:cTn id="69" dur="1" fill="hold">
                                          <p:stCondLst>
                                            <p:cond delay="0"/>
                                          </p:stCondLst>
                                        </p:cTn>
                                        <p:tgtEl>
                                          <p:spTgt spid="111701"/>
                                        </p:tgtEl>
                                        <p:attrNameLst>
                                          <p:attrName>style.visibility</p:attrName>
                                        </p:attrNameLst>
                                      </p:cBhvr>
                                      <p:to>
                                        <p:strVal val="hidden"/>
                                      </p:to>
                                    </p:set>
                                  </p:childTnLst>
                                </p:cTn>
                              </p:par>
                              <p:par>
                                <p:cTn id="70" presetID="1" presetClass="exit" presetSubtype="0" fill="hold" grpId="1" nodeType="withEffect">
                                  <p:stCondLst>
                                    <p:cond delay="0"/>
                                  </p:stCondLst>
                                  <p:childTnLst>
                                    <p:set>
                                      <p:cBhvr>
                                        <p:cTn id="71" dur="1" fill="hold">
                                          <p:stCondLst>
                                            <p:cond delay="0"/>
                                          </p:stCondLst>
                                        </p:cTn>
                                        <p:tgtEl>
                                          <p:spTgt spid="111703"/>
                                        </p:tgtEl>
                                        <p:attrNameLst>
                                          <p:attrName>style.visibility</p:attrName>
                                        </p:attrNameLst>
                                      </p:cBhvr>
                                      <p:to>
                                        <p:strVal val="hidden"/>
                                      </p:to>
                                    </p:set>
                                  </p:childTnLst>
                                </p:cTn>
                              </p:par>
                              <p:par>
                                <p:cTn id="72" presetID="1" presetClass="exit" presetSubtype="0" fill="hold" grpId="1" nodeType="withEffect">
                                  <p:stCondLst>
                                    <p:cond delay="0"/>
                                  </p:stCondLst>
                                  <p:childTnLst>
                                    <p:set>
                                      <p:cBhvr>
                                        <p:cTn id="73" dur="1" fill="hold">
                                          <p:stCondLst>
                                            <p:cond delay="0"/>
                                          </p:stCondLst>
                                        </p:cTn>
                                        <p:tgtEl>
                                          <p:spTgt spid="111700"/>
                                        </p:tgtEl>
                                        <p:attrNameLst>
                                          <p:attrName>style.visibility</p:attrName>
                                        </p:attrNameLst>
                                      </p:cBhvr>
                                      <p:to>
                                        <p:strVal val="hidden"/>
                                      </p:to>
                                    </p:set>
                                  </p:childTnLst>
                                </p:cTn>
                              </p:par>
                            </p:childTnLst>
                          </p:cTn>
                        </p:par>
                        <p:par>
                          <p:cTn id="74" fill="hold">
                            <p:stCondLst>
                              <p:cond delay="500"/>
                            </p:stCondLst>
                            <p:childTnLst>
                              <p:par>
                                <p:cTn id="75" presetID="8" presetClass="emph" presetSubtype="0" fill="hold" nodeType="afterEffect">
                                  <p:stCondLst>
                                    <p:cond delay="0"/>
                                  </p:stCondLst>
                                  <p:childTnLst>
                                    <p:animRot by="-10800000">
                                      <p:cBhvr>
                                        <p:cTn id="76" dur="500" fill="hold"/>
                                        <p:tgtEl>
                                          <p:spTgt spid="3"/>
                                        </p:tgtEl>
                                        <p:attrNameLst>
                                          <p:attrName>r</p:attrName>
                                        </p:attrNameLst>
                                      </p:cBhvr>
                                    </p:animRot>
                                  </p:childTnLst>
                                </p:cTn>
                              </p:par>
                            </p:childTnLst>
                          </p:cTn>
                        </p:par>
                        <p:par>
                          <p:cTn id="77" fill="hold">
                            <p:stCondLst>
                              <p:cond delay="1000"/>
                            </p:stCondLst>
                            <p:childTnLst>
                              <p:par>
                                <p:cTn id="78" presetID="1" presetClass="exit" presetSubtype="0" fill="hold" nodeType="afterEffect">
                                  <p:stCondLst>
                                    <p:cond delay="0"/>
                                  </p:stCondLst>
                                  <p:childTnLst>
                                    <p:set>
                                      <p:cBhvr>
                                        <p:cTn id="79" dur="1" fill="hold">
                                          <p:stCondLst>
                                            <p:cond delay="0"/>
                                          </p:stCondLst>
                                        </p:cTn>
                                        <p:tgtEl>
                                          <p:spTgt spid="3"/>
                                        </p:tgtEl>
                                        <p:attrNameLst>
                                          <p:attrName>style.visibility</p:attrName>
                                        </p:attrNameLst>
                                      </p:cBhvr>
                                      <p:to>
                                        <p:strVal val="hidden"/>
                                      </p:to>
                                    </p:set>
                                  </p:childTnLst>
                                </p:cTn>
                              </p:par>
                              <p:par>
                                <p:cTn id="80" presetID="1" presetClass="entr" presetSubtype="0" fill="hold" grpId="0" nodeType="withEffect">
                                  <p:stCondLst>
                                    <p:cond delay="0"/>
                                  </p:stCondLst>
                                  <p:childTnLst>
                                    <p:set>
                                      <p:cBhvr>
                                        <p:cTn id="81" dur="1" fill="hold">
                                          <p:stCondLst>
                                            <p:cond delay="0"/>
                                          </p:stCondLst>
                                        </p:cTn>
                                        <p:tgtEl>
                                          <p:spTgt spid="111704"/>
                                        </p:tgtEl>
                                        <p:attrNameLst>
                                          <p:attrName>style.visibility</p:attrName>
                                        </p:attrNameLst>
                                      </p:cBhvr>
                                      <p:to>
                                        <p:strVal val="visible"/>
                                      </p:to>
                                    </p:set>
                                  </p:childTnLst>
                                </p:cTn>
                              </p:par>
                              <p:par>
                                <p:cTn id="82" presetID="1" presetClass="entr" presetSubtype="0" fill="hold" grpId="0" nodeType="withEffect">
                                  <p:stCondLst>
                                    <p:cond delay="0"/>
                                  </p:stCondLst>
                                  <p:childTnLst>
                                    <p:set>
                                      <p:cBhvr>
                                        <p:cTn id="83" dur="1" fill="hold">
                                          <p:stCondLst>
                                            <p:cond delay="0"/>
                                          </p:stCondLst>
                                        </p:cTn>
                                        <p:tgtEl>
                                          <p:spTgt spid="111705"/>
                                        </p:tgtEl>
                                        <p:attrNameLst>
                                          <p:attrName>style.visibility</p:attrName>
                                        </p:attrNameLst>
                                      </p:cBhvr>
                                      <p:to>
                                        <p:strVal val="visible"/>
                                      </p:to>
                                    </p:set>
                                  </p:childTnLst>
                                </p:cTn>
                              </p:par>
                              <p:par>
                                <p:cTn id="84" presetID="1" presetClass="entr" presetSubtype="0" fill="hold" grpId="2" nodeType="withEffect">
                                  <p:stCondLst>
                                    <p:cond delay="0"/>
                                  </p:stCondLst>
                                  <p:childTnLst>
                                    <p:set>
                                      <p:cBhvr>
                                        <p:cTn id="85" dur="1" fill="hold">
                                          <p:stCondLst>
                                            <p:cond delay="0"/>
                                          </p:stCondLst>
                                        </p:cTn>
                                        <p:tgtEl>
                                          <p:spTgt spid="111706"/>
                                        </p:tgtEl>
                                        <p:attrNameLst>
                                          <p:attrName>style.visibility</p:attrName>
                                        </p:attrNameLst>
                                      </p:cBhvr>
                                      <p:to>
                                        <p:strVal val="visible"/>
                                      </p:to>
                                    </p:set>
                                  </p:childTnLst>
                                </p:cTn>
                              </p:par>
                              <p:par>
                                <p:cTn id="86" presetID="1" presetClass="entr" presetSubtype="0" fill="hold" grpId="2" nodeType="withEffect">
                                  <p:stCondLst>
                                    <p:cond delay="0"/>
                                  </p:stCondLst>
                                  <p:childTnLst>
                                    <p:set>
                                      <p:cBhvr>
                                        <p:cTn id="87" dur="1" fill="hold">
                                          <p:stCondLst>
                                            <p:cond delay="0"/>
                                          </p:stCondLst>
                                        </p:cTn>
                                        <p:tgtEl>
                                          <p:spTgt spid="111707"/>
                                        </p:tgtEl>
                                        <p:attrNameLst>
                                          <p:attrName>style.visibility</p:attrName>
                                        </p:attrNameLst>
                                      </p:cBhvr>
                                      <p:to>
                                        <p:strVal val="visible"/>
                                      </p:to>
                                    </p:set>
                                  </p:childTnLst>
                                </p:cTn>
                              </p:par>
                              <p:par>
                                <p:cTn id="88" presetID="1" presetClass="entr" presetSubtype="0" fill="hold" grpId="2" nodeType="withEffect">
                                  <p:stCondLst>
                                    <p:cond delay="0"/>
                                  </p:stCondLst>
                                  <p:childTnLst>
                                    <p:set>
                                      <p:cBhvr>
                                        <p:cTn id="89" dur="1" fill="hold">
                                          <p:stCondLst>
                                            <p:cond delay="0"/>
                                          </p:stCondLst>
                                        </p:cTn>
                                        <p:tgtEl>
                                          <p:spTgt spid="111708"/>
                                        </p:tgtEl>
                                        <p:attrNameLst>
                                          <p:attrName>style.visibility</p:attrName>
                                        </p:attrNameLst>
                                      </p:cBhvr>
                                      <p:to>
                                        <p:strVal val="visible"/>
                                      </p:to>
                                    </p:set>
                                  </p:childTnLst>
                                </p:cTn>
                              </p:par>
                            </p:childTnLst>
                          </p:cTn>
                        </p:par>
                        <p:par>
                          <p:cTn id="90" fill="hold">
                            <p:stCondLst>
                              <p:cond delay="1000"/>
                            </p:stCondLst>
                            <p:childTnLst>
                              <p:par>
                                <p:cTn id="91" presetID="0" presetClass="path" presetSubtype="0" fill="hold" grpId="0" nodeType="afterEffect">
                                  <p:stCondLst>
                                    <p:cond delay="0"/>
                                  </p:stCondLst>
                                  <p:childTnLst>
                                    <p:animMotion origin="layout" path="M 3.88889E-6 -7.35832E-6 C -0.00017 -0.01365 -0.00035 -0.0273 -0.00104 -0.03632 C -0.00174 -0.04534 -0.00208 -0.04951 -0.00399 -0.05367 C -0.0059 -0.05784 -0.00104 -0.06084 -0.01302 -0.06177 C -0.025 -0.06269 -0.04149 -0.05922 -0.07569 -0.05922 C -0.1099 -0.05922 -0.18924 -0.06131 -0.21823 -0.06177 C -0.24722 -0.06223 -0.23976 -0.06408 -0.24948 -0.06177 C -0.2592 -0.05945 -0.27101 -0.05205 -0.27674 -0.04835 C -0.28247 -0.04465 -0.27813 -0.0391 -0.28385 -0.03887 C -0.28958 -0.03864 -0.30139 -0.04627 -0.31111 -0.04696 C -0.32083 -0.04766 -0.33212 -0.04766 -0.34236 -0.04303 C -0.3526 -0.0384 -0.36233 -0.02846 -0.37274 -0.01874 C -0.38316 -0.00903 -0.39757 0.00508 -0.40504 0.0148 C -0.4125 0.02451 -0.41545 0.03192 -0.41719 0.03909 C -0.41892 0.04626 -0.41632 0.03331 -0.4151 0.05806 C -0.41389 0.08281 -0.41111 0.15984 -0.41007 0.18713 C -0.40903 0.21443 -0.41198 0.21443 -0.40903 0.22206 C -0.40608 0.2297 -0.40052 0.23247 -0.39184 0.23293 C -0.38316 0.2334 -0.36823 0.229 -0.3566 0.22484 C -0.34497 0.22067 -0.33264 0.2142 -0.32222 0.20726 C -0.31181 0.20032 -0.30122 0.18667 -0.29392 0.1832 C -0.28663 0.17973 -0.2901 0.18575 -0.27882 0.18575 C -0.26754 0.18575 -0.24097 0.18343 -0.22622 0.1832 C -0.21146 0.18297 -0.20417 0.18389 -0.18993 0.18459 C -0.17569 0.18528 -0.15521 0.18528 -0.14045 0.18713 C -0.12569 0.18898 -0.11528 0.19292 -0.10104 0.19523 C -0.08681 0.19754 -0.06806 0.19824 -0.05451 0.20055 C -0.04097 0.20286 -0.02899 0.20934 -0.02014 0.20865 C -0.01129 0.20795 -0.00434 0.19986 -0.00104 0.19662 C 0.00226 0.19338 0.00017 0.1913 3.88889E-6 0.18852 C -0.00017 0.18575 -0.00156 0.18806 -0.00191 0.18043 C -0.00226 0.17279 -0.00208 0.15776 -0.00191 0.14272 " pathEditMode="relative" ptsTypes="aaaaaaaaaaaaaaaaaaaaaaaaaaaaaaaA">
                                      <p:cBhvr>
                                        <p:cTn id="92" dur="500" fill="hold"/>
                                        <p:tgtEl>
                                          <p:spTgt spid="111706"/>
                                        </p:tgtEl>
                                        <p:attrNameLst>
                                          <p:attrName>ppt_x</p:attrName>
                                          <p:attrName>ppt_y</p:attrName>
                                        </p:attrNameLst>
                                      </p:cBhvr>
                                    </p:animMotion>
                                  </p:childTnLst>
                                </p:cTn>
                              </p:par>
                              <p:par>
                                <p:cTn id="93" presetID="0" presetClass="path" presetSubtype="0" fill="hold" grpId="0" nodeType="withEffect">
                                  <p:stCondLst>
                                    <p:cond delay="0"/>
                                  </p:stCondLst>
                                  <p:childTnLst>
                                    <p:animMotion origin="layout" path="M 4.44444E-6 -5.8501E-6 C 0.00312 -0.00949 0.00625 -0.01874 0.01406 -0.0243 C 0.02187 -0.02985 0.0401 -0.02615 0.04635 -0.03378 C 0.0526 -0.04141 0.05121 -0.06038 0.05139 -0.0701 C 0.05156 -0.07981 0.05174 -0.08698 0.04739 -0.09161 C 0.04305 -0.09624 0.03611 -0.09716 0.02517 -0.09832 C 0.01424 -0.09947 -0.00139 -0.09855 -0.01823 -0.09832 C -0.03507 -0.09809 -0.05538 -0.09716 -0.07587 -0.09693 C -0.09636 -0.0967 -0.12379 -0.0967 -0.14149 -0.09693 C -0.1592 -0.09716 -0.17014 -0.09947 -0.18195 -0.09832 C -0.19375 -0.09716 -0.20417 -0.09369 -0.21215 -0.09022 C -0.22014 -0.08675 -0.22448 -0.08027 -0.22934 -0.07819 C -0.2342 -0.07611 -0.23455 -0.07704 -0.24149 -0.07819 C -0.24844 -0.07935 -0.25886 -0.08721 -0.27083 -0.0849 C -0.28281 -0.08259 -0.30208 -0.0731 -0.3132 -0.06478 C -0.32431 -0.05645 -0.32986 -0.04396 -0.3375 -0.03517 C -0.34514 -0.02638 -0.35451 -0.01897 -0.35868 -0.01227 C -0.36285 -0.00556 -0.36215 -0.0007 -0.36267 0.00531 C -0.3632 0.01133 -0.3625 -0.00024 -0.36163 0.02405 C -0.36076 0.04834 -0.35833 0.12514 -0.35764 0.15058 C -0.35695 0.17603 -0.3592 0.16932 -0.35764 0.17626 C -0.35608 0.1832 -0.35382 0.18968 -0.34861 0.19245 C -0.3434 0.19523 -0.33715 0.19477 -0.32639 0.19245 C -0.31563 0.19014 -0.29722 0.18551 -0.28386 0.1788 C -0.27049 0.1721 -0.25451 0.15683 -0.24653 0.15197 C -0.23854 0.14711 -0.24288 0.14989 -0.23542 0.1492 C -0.22795 0.1485 -0.2158 0.14827 -0.20208 0.14804 C -0.18837 0.14781 -0.16945 0.14781 -0.15261 0.14804 C -0.13576 0.14827 -0.12014 0.14711 -0.10104 0.1492 C -0.08195 0.15128 -0.0559 0.15683 -0.0375 0.16007 C -0.0191 0.16331 -0.00504 0.16724 0.00903 0.16816 C 0.02309 0.16909 0.03993 0.16816 0.04739 0.16539 C 0.05486 0.16261 0.0526 0.15637 0.05347 0.15197 C 0.05434 0.14758 0.05156 0.14364 0.05243 0.13855 C 0.0533 0.13347 0.05087 0.13023 0.05851 0.12097 C 0.06614 0.11172 0.08194 0.09738 0.09792 0.08327 " pathEditMode="relative" ptsTypes="aaaaaaaaaaaaaaaaaaaaaaaaaaaaaaaaaaaA">
                                      <p:cBhvr>
                                        <p:cTn id="94" dur="500" fill="hold"/>
                                        <p:tgtEl>
                                          <p:spTgt spid="111707"/>
                                        </p:tgtEl>
                                        <p:attrNameLst>
                                          <p:attrName>ppt_x</p:attrName>
                                          <p:attrName>ppt_y</p:attrName>
                                        </p:attrNameLst>
                                      </p:cBhvr>
                                    </p:animMotion>
                                  </p:childTnLst>
                                </p:cTn>
                              </p:par>
                              <p:par>
                                <p:cTn id="95" presetID="0" presetClass="path" presetSubtype="0" fill="hold" grpId="0" nodeType="withEffect">
                                  <p:stCondLst>
                                    <p:cond delay="0"/>
                                  </p:stCondLst>
                                  <p:childTnLst>
                                    <p:animMotion origin="layout" path="M 4.72222E-6 2.07495E-6 C -0.00729 -0.01041 -0.01441 -0.02082 -0.02222 -0.02707 C -0.03004 -0.03331 -0.04254 -0.02915 -0.0474 -0.03771 C -0.05226 -0.04627 -0.04931 -0.06824 -0.05139 -0.07819 C -0.05347 -0.08814 -0.05538 -0.09392 -0.05955 -0.09693 C -0.06372 -0.09993 -0.06285 -0.0967 -0.07674 -0.09693 C -0.09063 -0.09716 -0.12153 -0.09832 -0.1434 -0.09832 C -0.16528 -0.09832 -0.18767 -0.09693 -0.20799 -0.09693 C -0.2283 -0.09693 -0.24965 -0.09878 -0.26563 -0.09832 C -0.2816 -0.09785 -0.29358 -0.09785 -0.30399 -0.09438 C -0.31441 -0.09091 -0.32222 -0.07958 -0.3283 -0.0768 C -0.33438 -0.07403 -0.33195 -0.07703 -0.34028 -0.07819 C -0.34861 -0.07935 -0.36788 -0.08513 -0.37882 -0.08351 C -0.38976 -0.08189 -0.39514 -0.0775 -0.40608 -0.06871 C -0.41702 -0.05992 -0.43524 -0.04118 -0.44445 -0.031 C -0.45365 -0.02082 -0.45799 -0.01481 -0.46163 -0.0081 C -0.46528 -0.00139 -0.46632 0.0037 -0.46667 0.00925 C -0.46702 0.0148 -0.46476 0.00161 -0.46354 0.02544 C -0.46233 0.04927 -0.46007 0.12514 -0.45955 0.15197 C -0.45903 0.17881 -0.46406 0.17927 -0.46059 0.1869 C -0.45712 0.19454 -0.44688 0.19754 -0.43837 0.19777 C -0.42986 0.19801 -0.41945 0.19199 -0.40903 0.18829 C -0.39861 0.18459 -0.38524 0.18043 -0.3757 0.17487 C -0.36615 0.16932 -0.35712 0.15984 -0.35139 0.15475 C -0.34566 0.14966 -0.34549 0.14527 -0.34132 0.14388 C -0.33715 0.14249 -0.33733 0.14573 -0.32622 0.14665 C -0.31511 0.14758 -0.29115 0.14873 -0.27465 0.14943 C -0.25816 0.15012 -0.24045 0.15012 -0.22726 0.15059 C -0.21406 0.15105 -0.20781 0.15059 -0.19497 0.15197 C -0.18229 0.15336 -0.16632 0.15567 -0.15139 0.15868 C -0.13646 0.16169 -0.11892 0.16747 -0.10504 0.16955 C -0.09115 0.17164 -0.07691 0.17302 -0.06771 0.17094 C -0.05851 0.16886 -0.05295 0.16377 -0.04948 0.15729 C -0.04601 0.15082 -0.03906 0.14318 -0.0474 0.13185 C -0.05573 0.12051 -0.07743 0.10455 -0.09896 0.08882 " pathEditMode="relative" ptsTypes="aaaaaaaaaaaaaaaaaaaaaaaaaaaaaaaaaaA">
                                      <p:cBhvr>
                                        <p:cTn id="96" dur="500" fill="hold"/>
                                        <p:tgtEl>
                                          <p:spTgt spid="111708"/>
                                        </p:tgtEl>
                                        <p:attrNameLst>
                                          <p:attrName>ppt_x</p:attrName>
                                          <p:attrName>ppt_y</p:attrName>
                                        </p:attrNameLst>
                                      </p:cBhvr>
                                    </p:animMotion>
                                  </p:childTnLst>
                                </p:cTn>
                              </p:par>
                            </p:childTnLst>
                          </p:cTn>
                        </p:par>
                        <p:par>
                          <p:cTn id="97" fill="hold">
                            <p:stCondLst>
                              <p:cond delay="1500"/>
                            </p:stCondLst>
                            <p:childTnLst>
                              <p:par>
                                <p:cTn id="98" presetID="1" presetClass="entr" presetSubtype="0" fill="hold" nodeType="afterEffect">
                                  <p:stCondLst>
                                    <p:cond delay="0"/>
                                  </p:stCondLst>
                                  <p:childTnLst>
                                    <p:set>
                                      <p:cBhvr>
                                        <p:cTn id="99" dur="1" fill="hold">
                                          <p:stCondLst>
                                            <p:cond delay="0"/>
                                          </p:stCondLst>
                                        </p:cTn>
                                        <p:tgtEl>
                                          <p:spTgt spid="4"/>
                                        </p:tgtEl>
                                        <p:attrNameLst>
                                          <p:attrName>style.visibility</p:attrName>
                                        </p:attrNameLst>
                                      </p:cBhvr>
                                      <p:to>
                                        <p:strVal val="visible"/>
                                      </p:to>
                                    </p:set>
                                  </p:childTnLst>
                                </p:cTn>
                              </p:par>
                            </p:childTnLst>
                          </p:cTn>
                        </p:par>
                        <p:par>
                          <p:cTn id="100" fill="hold">
                            <p:stCondLst>
                              <p:cond delay="1500"/>
                            </p:stCondLst>
                            <p:childTnLst>
                              <p:par>
                                <p:cTn id="101" presetID="1" presetClass="exit" presetSubtype="0" fill="hold" grpId="1" nodeType="afterEffect">
                                  <p:stCondLst>
                                    <p:cond delay="0"/>
                                  </p:stCondLst>
                                  <p:childTnLst>
                                    <p:set>
                                      <p:cBhvr>
                                        <p:cTn id="102" dur="1" fill="hold">
                                          <p:stCondLst>
                                            <p:cond delay="0"/>
                                          </p:stCondLst>
                                        </p:cTn>
                                        <p:tgtEl>
                                          <p:spTgt spid="111704"/>
                                        </p:tgtEl>
                                        <p:attrNameLst>
                                          <p:attrName>style.visibility</p:attrName>
                                        </p:attrNameLst>
                                      </p:cBhvr>
                                      <p:to>
                                        <p:strVal val="hidden"/>
                                      </p:to>
                                    </p:set>
                                  </p:childTnLst>
                                </p:cTn>
                              </p:par>
                              <p:par>
                                <p:cTn id="103" presetID="1" presetClass="exit" presetSubtype="0" fill="hold" grpId="1" nodeType="withEffect">
                                  <p:stCondLst>
                                    <p:cond delay="0"/>
                                  </p:stCondLst>
                                  <p:childTnLst>
                                    <p:set>
                                      <p:cBhvr>
                                        <p:cTn id="104" dur="1" fill="hold">
                                          <p:stCondLst>
                                            <p:cond delay="0"/>
                                          </p:stCondLst>
                                        </p:cTn>
                                        <p:tgtEl>
                                          <p:spTgt spid="111707"/>
                                        </p:tgtEl>
                                        <p:attrNameLst>
                                          <p:attrName>style.visibility</p:attrName>
                                        </p:attrNameLst>
                                      </p:cBhvr>
                                      <p:to>
                                        <p:strVal val="hidden"/>
                                      </p:to>
                                    </p:set>
                                  </p:childTnLst>
                                </p:cTn>
                              </p:par>
                              <p:par>
                                <p:cTn id="105" presetID="1" presetClass="exit" presetSubtype="0" fill="hold" grpId="1" nodeType="withEffect">
                                  <p:stCondLst>
                                    <p:cond delay="0"/>
                                  </p:stCondLst>
                                  <p:childTnLst>
                                    <p:set>
                                      <p:cBhvr>
                                        <p:cTn id="106" dur="1" fill="hold">
                                          <p:stCondLst>
                                            <p:cond delay="0"/>
                                          </p:stCondLst>
                                        </p:cTn>
                                        <p:tgtEl>
                                          <p:spTgt spid="111706"/>
                                        </p:tgtEl>
                                        <p:attrNameLst>
                                          <p:attrName>style.visibility</p:attrName>
                                        </p:attrNameLst>
                                      </p:cBhvr>
                                      <p:to>
                                        <p:strVal val="hidden"/>
                                      </p:to>
                                    </p:set>
                                  </p:childTnLst>
                                </p:cTn>
                              </p:par>
                              <p:par>
                                <p:cTn id="107" presetID="1" presetClass="exit" presetSubtype="0" fill="hold" grpId="1" nodeType="withEffect">
                                  <p:stCondLst>
                                    <p:cond delay="0"/>
                                  </p:stCondLst>
                                  <p:childTnLst>
                                    <p:set>
                                      <p:cBhvr>
                                        <p:cTn id="108" dur="1" fill="hold">
                                          <p:stCondLst>
                                            <p:cond delay="0"/>
                                          </p:stCondLst>
                                        </p:cTn>
                                        <p:tgtEl>
                                          <p:spTgt spid="111708"/>
                                        </p:tgtEl>
                                        <p:attrNameLst>
                                          <p:attrName>style.visibility</p:attrName>
                                        </p:attrNameLst>
                                      </p:cBhvr>
                                      <p:to>
                                        <p:strVal val="hidden"/>
                                      </p:to>
                                    </p:set>
                                  </p:childTnLst>
                                </p:cTn>
                              </p:par>
                              <p:par>
                                <p:cTn id="109" presetID="1" presetClass="exit" presetSubtype="0" fill="hold" grpId="1" nodeType="withEffect">
                                  <p:stCondLst>
                                    <p:cond delay="0"/>
                                  </p:stCondLst>
                                  <p:childTnLst>
                                    <p:set>
                                      <p:cBhvr>
                                        <p:cTn id="110" dur="1" fill="hold">
                                          <p:stCondLst>
                                            <p:cond delay="0"/>
                                          </p:stCondLst>
                                        </p:cTn>
                                        <p:tgtEl>
                                          <p:spTgt spid="111705"/>
                                        </p:tgtEl>
                                        <p:attrNameLst>
                                          <p:attrName>style.visibility</p:attrName>
                                        </p:attrNameLst>
                                      </p:cBhvr>
                                      <p:to>
                                        <p:strVal val="hidden"/>
                                      </p:to>
                                    </p:set>
                                  </p:childTnLst>
                                </p:cTn>
                              </p:par>
                            </p:childTnLst>
                          </p:cTn>
                        </p:par>
                        <p:par>
                          <p:cTn id="111" fill="hold">
                            <p:stCondLst>
                              <p:cond delay="1500"/>
                            </p:stCondLst>
                            <p:childTnLst>
                              <p:par>
                                <p:cTn id="112" presetID="8" presetClass="emph" presetSubtype="0" fill="hold" nodeType="afterEffect">
                                  <p:stCondLst>
                                    <p:cond delay="0"/>
                                  </p:stCondLst>
                                  <p:childTnLst>
                                    <p:animRot by="-10800000">
                                      <p:cBhvr>
                                        <p:cTn id="113" dur="500" fill="hold"/>
                                        <p:tgtEl>
                                          <p:spTgt spid="4"/>
                                        </p:tgtEl>
                                        <p:attrNameLst>
                                          <p:attrName>r</p:attrName>
                                        </p:attrNameLst>
                                      </p:cBhvr>
                                    </p:animRot>
                                  </p:childTnLst>
                                </p:cTn>
                              </p:par>
                            </p:childTnLst>
                          </p:cTn>
                        </p:par>
                        <p:par>
                          <p:cTn id="114" fill="hold">
                            <p:stCondLst>
                              <p:cond delay="2000"/>
                            </p:stCondLst>
                            <p:childTnLst>
                              <p:par>
                                <p:cTn id="115" presetID="1" presetClass="exit" presetSubtype="0" fill="hold" nodeType="afterEffect">
                                  <p:stCondLst>
                                    <p:cond delay="0"/>
                                  </p:stCondLst>
                                  <p:childTnLst>
                                    <p:set>
                                      <p:cBhvr>
                                        <p:cTn id="116" dur="1" fill="hold">
                                          <p:stCondLst>
                                            <p:cond delay="0"/>
                                          </p:stCondLst>
                                        </p:cTn>
                                        <p:tgtEl>
                                          <p:spTgt spid="4"/>
                                        </p:tgtEl>
                                        <p:attrNameLst>
                                          <p:attrName>style.visibility</p:attrName>
                                        </p:attrNameLst>
                                      </p:cBhvr>
                                      <p:to>
                                        <p:strVal val="hidden"/>
                                      </p:to>
                                    </p:set>
                                  </p:childTnLst>
                                </p:cTn>
                              </p:par>
                              <p:par>
                                <p:cTn id="117" presetID="1" presetClass="entr" presetSubtype="0" fill="hold" grpId="0" nodeType="withEffect">
                                  <p:stCondLst>
                                    <p:cond delay="0"/>
                                  </p:stCondLst>
                                  <p:childTnLst>
                                    <p:set>
                                      <p:cBhvr>
                                        <p:cTn id="118" dur="1" fill="hold">
                                          <p:stCondLst>
                                            <p:cond delay="0"/>
                                          </p:stCondLst>
                                        </p:cTn>
                                        <p:tgtEl>
                                          <p:spTgt spid="111709"/>
                                        </p:tgtEl>
                                        <p:attrNameLst>
                                          <p:attrName>style.visibility</p:attrName>
                                        </p:attrNameLst>
                                      </p:cBhvr>
                                      <p:to>
                                        <p:strVal val="visible"/>
                                      </p:to>
                                    </p:set>
                                  </p:childTnLst>
                                </p:cTn>
                              </p:par>
                              <p:par>
                                <p:cTn id="119" presetID="1" presetClass="entr" presetSubtype="0" fill="hold" grpId="0" nodeType="withEffect">
                                  <p:stCondLst>
                                    <p:cond delay="0"/>
                                  </p:stCondLst>
                                  <p:childTnLst>
                                    <p:set>
                                      <p:cBhvr>
                                        <p:cTn id="120" dur="1" fill="hold">
                                          <p:stCondLst>
                                            <p:cond delay="0"/>
                                          </p:stCondLst>
                                        </p:cTn>
                                        <p:tgtEl>
                                          <p:spTgt spid="111710"/>
                                        </p:tgtEl>
                                        <p:attrNameLst>
                                          <p:attrName>style.visibility</p:attrName>
                                        </p:attrNameLst>
                                      </p:cBhvr>
                                      <p:to>
                                        <p:strVal val="visible"/>
                                      </p:to>
                                    </p:set>
                                  </p:childTnLst>
                                </p:cTn>
                              </p:par>
                              <p:par>
                                <p:cTn id="121" presetID="1" presetClass="entr" presetSubtype="0" fill="hold" grpId="2" nodeType="withEffect">
                                  <p:stCondLst>
                                    <p:cond delay="0"/>
                                  </p:stCondLst>
                                  <p:childTnLst>
                                    <p:set>
                                      <p:cBhvr>
                                        <p:cTn id="122" dur="1" fill="hold">
                                          <p:stCondLst>
                                            <p:cond delay="0"/>
                                          </p:stCondLst>
                                        </p:cTn>
                                        <p:tgtEl>
                                          <p:spTgt spid="111711"/>
                                        </p:tgtEl>
                                        <p:attrNameLst>
                                          <p:attrName>style.visibility</p:attrName>
                                        </p:attrNameLst>
                                      </p:cBhvr>
                                      <p:to>
                                        <p:strVal val="visible"/>
                                      </p:to>
                                    </p:set>
                                  </p:childTnLst>
                                </p:cTn>
                              </p:par>
                              <p:par>
                                <p:cTn id="123" presetID="1" presetClass="entr" presetSubtype="0" fill="hold" grpId="2" nodeType="withEffect">
                                  <p:stCondLst>
                                    <p:cond delay="0"/>
                                  </p:stCondLst>
                                  <p:childTnLst>
                                    <p:set>
                                      <p:cBhvr>
                                        <p:cTn id="124" dur="1" fill="hold">
                                          <p:stCondLst>
                                            <p:cond delay="0"/>
                                          </p:stCondLst>
                                        </p:cTn>
                                        <p:tgtEl>
                                          <p:spTgt spid="111712"/>
                                        </p:tgtEl>
                                        <p:attrNameLst>
                                          <p:attrName>style.visibility</p:attrName>
                                        </p:attrNameLst>
                                      </p:cBhvr>
                                      <p:to>
                                        <p:strVal val="visible"/>
                                      </p:to>
                                    </p:set>
                                  </p:childTnLst>
                                </p:cTn>
                              </p:par>
                              <p:par>
                                <p:cTn id="125" presetID="1" presetClass="entr" presetSubtype="0" fill="hold" grpId="2" nodeType="withEffect">
                                  <p:stCondLst>
                                    <p:cond delay="0"/>
                                  </p:stCondLst>
                                  <p:childTnLst>
                                    <p:set>
                                      <p:cBhvr>
                                        <p:cTn id="126" dur="1" fill="hold">
                                          <p:stCondLst>
                                            <p:cond delay="0"/>
                                          </p:stCondLst>
                                        </p:cTn>
                                        <p:tgtEl>
                                          <p:spTgt spid="111713"/>
                                        </p:tgtEl>
                                        <p:attrNameLst>
                                          <p:attrName>style.visibility</p:attrName>
                                        </p:attrNameLst>
                                      </p:cBhvr>
                                      <p:to>
                                        <p:strVal val="visible"/>
                                      </p:to>
                                    </p:set>
                                  </p:childTnLst>
                                </p:cTn>
                              </p:par>
                            </p:childTnLst>
                          </p:cTn>
                        </p:par>
                        <p:par>
                          <p:cTn id="127" fill="hold">
                            <p:stCondLst>
                              <p:cond delay="2000"/>
                            </p:stCondLst>
                            <p:childTnLst>
                              <p:par>
                                <p:cTn id="128" presetID="0" presetClass="path" presetSubtype="0" fill="hold" grpId="0" nodeType="afterEffect">
                                  <p:stCondLst>
                                    <p:cond delay="0"/>
                                  </p:stCondLst>
                                  <p:childTnLst>
                                    <p:animMotion origin="layout" path="M 3.88889E-6 -7.35832E-6 C -0.00017 -0.01365 -0.00035 -0.0273 -0.00104 -0.03632 C -0.00174 -0.04534 -0.00208 -0.04951 -0.00399 -0.05367 C -0.0059 -0.05784 -0.00104 -0.06084 -0.01302 -0.06177 C -0.025 -0.06269 -0.04149 -0.05922 -0.07569 -0.05922 C -0.1099 -0.05922 -0.18924 -0.06131 -0.21823 -0.06177 C -0.24722 -0.06223 -0.23976 -0.06408 -0.24948 -0.06177 C -0.2592 -0.05945 -0.27101 -0.05205 -0.27674 -0.04835 C -0.28247 -0.04465 -0.27813 -0.0391 -0.28385 -0.03887 C -0.28958 -0.03864 -0.30139 -0.04627 -0.31111 -0.04696 C -0.32083 -0.04766 -0.33212 -0.04766 -0.34236 -0.04303 C -0.3526 -0.0384 -0.36233 -0.02846 -0.37274 -0.01874 C -0.38316 -0.00903 -0.39757 0.00508 -0.40504 0.0148 C -0.4125 0.02451 -0.41545 0.03192 -0.41719 0.03909 C -0.41892 0.04626 -0.41632 0.03331 -0.4151 0.05806 C -0.41389 0.08281 -0.41111 0.15984 -0.41007 0.18713 C -0.40903 0.21443 -0.41198 0.21443 -0.40903 0.22206 C -0.40608 0.2297 -0.40052 0.23247 -0.39184 0.23293 C -0.38316 0.2334 -0.36823 0.229 -0.3566 0.22484 C -0.34497 0.22067 -0.33264 0.2142 -0.32222 0.20726 C -0.31181 0.20032 -0.30122 0.18667 -0.29392 0.1832 C -0.28663 0.17973 -0.2901 0.18575 -0.27882 0.18575 C -0.26754 0.18575 -0.24097 0.18343 -0.22622 0.1832 C -0.21146 0.18297 -0.20417 0.18389 -0.18993 0.18459 C -0.17569 0.18528 -0.15521 0.18528 -0.14045 0.18713 C -0.12569 0.18898 -0.11528 0.19292 -0.10104 0.19523 C -0.08681 0.19754 -0.06806 0.19824 -0.05451 0.20055 C -0.04097 0.20286 -0.02899 0.20934 -0.02014 0.20865 C -0.01129 0.20795 -0.00434 0.19986 -0.00104 0.19662 C 0.00226 0.19338 0.00017 0.1913 3.88889E-6 0.18852 C -0.00017 0.18575 -0.00156 0.18806 -0.00191 0.18043 C -0.00226 0.17279 -0.00208 0.15776 -0.00191 0.14272 " pathEditMode="relative" ptsTypes="aaaaaaaaaaaaaaaaaaaaaaaaaaaaaaaA">
                                      <p:cBhvr>
                                        <p:cTn id="129" dur="500" fill="hold"/>
                                        <p:tgtEl>
                                          <p:spTgt spid="111711"/>
                                        </p:tgtEl>
                                        <p:attrNameLst>
                                          <p:attrName>ppt_x</p:attrName>
                                          <p:attrName>ppt_y</p:attrName>
                                        </p:attrNameLst>
                                      </p:cBhvr>
                                    </p:animMotion>
                                  </p:childTnLst>
                                </p:cTn>
                              </p:par>
                              <p:par>
                                <p:cTn id="130" presetID="0" presetClass="path" presetSubtype="0" fill="hold" grpId="0" nodeType="withEffect">
                                  <p:stCondLst>
                                    <p:cond delay="0"/>
                                  </p:stCondLst>
                                  <p:childTnLst>
                                    <p:animMotion origin="layout" path="M 4.44444E-6 -5.8501E-6 C 0.00312 -0.00949 0.00625 -0.01874 0.01406 -0.0243 C 0.02187 -0.02985 0.0401 -0.02615 0.04635 -0.03378 C 0.0526 -0.04141 0.05121 -0.06038 0.05139 -0.0701 C 0.05156 -0.07981 0.05174 -0.08698 0.04739 -0.09161 C 0.04305 -0.09624 0.03611 -0.09716 0.02517 -0.09832 C 0.01424 -0.09947 -0.00139 -0.09855 -0.01823 -0.09832 C -0.03507 -0.09809 -0.05538 -0.09716 -0.07587 -0.09693 C -0.09636 -0.0967 -0.12379 -0.0967 -0.14149 -0.09693 C -0.1592 -0.09716 -0.17014 -0.09947 -0.18195 -0.09832 C -0.19375 -0.09716 -0.20417 -0.09369 -0.21215 -0.09022 C -0.22014 -0.08675 -0.22448 -0.08027 -0.22934 -0.07819 C -0.2342 -0.07611 -0.23455 -0.07704 -0.24149 -0.07819 C -0.24844 -0.07935 -0.25886 -0.08721 -0.27083 -0.0849 C -0.28281 -0.08259 -0.30208 -0.0731 -0.3132 -0.06478 C -0.32431 -0.05645 -0.32986 -0.04396 -0.3375 -0.03517 C -0.34514 -0.02638 -0.35451 -0.01897 -0.35868 -0.01227 C -0.36285 -0.00556 -0.36215 -0.0007 -0.36267 0.00531 C -0.3632 0.01133 -0.3625 -0.00024 -0.36163 0.02405 C -0.36076 0.04834 -0.35833 0.12514 -0.35764 0.15058 C -0.35695 0.17603 -0.3592 0.16932 -0.35764 0.17626 C -0.35608 0.1832 -0.35382 0.18968 -0.34861 0.19245 C -0.3434 0.19523 -0.33715 0.19477 -0.32639 0.19245 C -0.31563 0.19014 -0.29722 0.18551 -0.28386 0.1788 C -0.27049 0.1721 -0.25451 0.15683 -0.24653 0.15197 C -0.23854 0.14711 -0.24288 0.14989 -0.23542 0.1492 C -0.22795 0.1485 -0.2158 0.14827 -0.20208 0.14804 C -0.18837 0.14781 -0.16945 0.14781 -0.15261 0.14804 C -0.13576 0.14827 -0.12014 0.14711 -0.10104 0.1492 C -0.08195 0.15128 -0.0559 0.15683 -0.0375 0.16007 C -0.0191 0.16331 -0.00504 0.16724 0.00903 0.16816 C 0.02309 0.16909 0.03993 0.16816 0.04739 0.16539 C 0.05486 0.16261 0.0526 0.15637 0.05347 0.15197 C 0.05434 0.14758 0.05156 0.14364 0.05243 0.13855 C 0.0533 0.13347 0.05087 0.13023 0.05851 0.12097 C 0.06614 0.11172 0.08194 0.09738 0.09792 0.08327 " pathEditMode="relative" ptsTypes="aaaaaaaaaaaaaaaaaaaaaaaaaaaaaaaaaaaA">
                                      <p:cBhvr>
                                        <p:cTn id="131" dur="500" fill="hold"/>
                                        <p:tgtEl>
                                          <p:spTgt spid="111712"/>
                                        </p:tgtEl>
                                        <p:attrNameLst>
                                          <p:attrName>ppt_x</p:attrName>
                                          <p:attrName>ppt_y</p:attrName>
                                        </p:attrNameLst>
                                      </p:cBhvr>
                                    </p:animMotion>
                                  </p:childTnLst>
                                </p:cTn>
                              </p:par>
                              <p:par>
                                <p:cTn id="132" presetID="0" presetClass="path" presetSubtype="0" fill="hold" grpId="0" nodeType="withEffect">
                                  <p:stCondLst>
                                    <p:cond delay="0"/>
                                  </p:stCondLst>
                                  <p:childTnLst>
                                    <p:animMotion origin="layout" path="M 4.72222E-6 2.07495E-6 C -0.00729 -0.01041 -0.01441 -0.02082 -0.02222 -0.02707 C -0.03004 -0.03331 -0.04254 -0.02915 -0.0474 -0.03771 C -0.05226 -0.04627 -0.04931 -0.06824 -0.05139 -0.07819 C -0.05347 -0.08814 -0.05538 -0.09392 -0.05955 -0.09693 C -0.06372 -0.09993 -0.06285 -0.0967 -0.07674 -0.09693 C -0.09063 -0.09716 -0.12153 -0.09832 -0.1434 -0.09832 C -0.16528 -0.09832 -0.18767 -0.09693 -0.20799 -0.09693 C -0.2283 -0.09693 -0.24965 -0.09878 -0.26563 -0.09832 C -0.2816 -0.09785 -0.29358 -0.09785 -0.30399 -0.09438 C -0.31441 -0.09091 -0.32222 -0.07958 -0.3283 -0.0768 C -0.33438 -0.07403 -0.33195 -0.07703 -0.34028 -0.07819 C -0.34861 -0.07935 -0.36788 -0.08513 -0.37882 -0.08351 C -0.38976 -0.08189 -0.39514 -0.0775 -0.40608 -0.06871 C -0.41702 -0.05992 -0.43524 -0.04118 -0.44445 -0.031 C -0.45365 -0.02082 -0.45799 -0.01481 -0.46163 -0.0081 C -0.46528 -0.00139 -0.46632 0.0037 -0.46667 0.00925 C -0.46702 0.0148 -0.46476 0.00161 -0.46354 0.02544 C -0.46233 0.04927 -0.46007 0.12514 -0.45955 0.15197 C -0.45903 0.17881 -0.46406 0.17927 -0.46059 0.1869 C -0.45712 0.19454 -0.44688 0.19754 -0.43837 0.19777 C -0.42986 0.19801 -0.41945 0.19199 -0.40903 0.18829 C -0.39861 0.18459 -0.38524 0.18043 -0.3757 0.17487 C -0.36615 0.16932 -0.35712 0.15984 -0.35139 0.15475 C -0.34566 0.14966 -0.34549 0.14527 -0.34132 0.14388 C -0.33715 0.14249 -0.33733 0.14573 -0.32622 0.14665 C -0.31511 0.14758 -0.29115 0.14873 -0.27465 0.14943 C -0.25816 0.15012 -0.24045 0.15012 -0.22726 0.15059 C -0.21406 0.15105 -0.20781 0.15059 -0.19497 0.15197 C -0.18229 0.15336 -0.16632 0.15567 -0.15139 0.15868 C -0.13646 0.16169 -0.11892 0.16747 -0.10504 0.16955 C -0.09115 0.17164 -0.07691 0.17302 -0.06771 0.17094 C -0.05851 0.16886 -0.05295 0.16377 -0.04948 0.15729 C -0.04601 0.15082 -0.03906 0.14318 -0.0474 0.13185 C -0.05573 0.12051 -0.07743 0.10455 -0.09896 0.08882 " pathEditMode="relative" ptsTypes="aaaaaaaaaaaaaaaaaaaaaaaaaaaaaaaaaaA">
                                      <p:cBhvr>
                                        <p:cTn id="133" dur="500" fill="hold"/>
                                        <p:tgtEl>
                                          <p:spTgt spid="111713"/>
                                        </p:tgtEl>
                                        <p:attrNameLst>
                                          <p:attrName>ppt_x</p:attrName>
                                          <p:attrName>ppt_y</p:attrName>
                                        </p:attrNameLst>
                                      </p:cBhvr>
                                    </p:animMotion>
                                  </p:childTnLst>
                                </p:cTn>
                              </p:par>
                            </p:childTnLst>
                          </p:cTn>
                        </p:par>
                        <p:par>
                          <p:cTn id="134" fill="hold">
                            <p:stCondLst>
                              <p:cond delay="2500"/>
                            </p:stCondLst>
                            <p:childTnLst>
                              <p:par>
                                <p:cTn id="135" presetID="1" presetClass="exit" presetSubtype="0" fill="hold" grpId="1" nodeType="afterEffect">
                                  <p:stCondLst>
                                    <p:cond delay="0"/>
                                  </p:stCondLst>
                                  <p:childTnLst>
                                    <p:set>
                                      <p:cBhvr>
                                        <p:cTn id="136" dur="1" fill="hold">
                                          <p:stCondLst>
                                            <p:cond delay="0"/>
                                          </p:stCondLst>
                                        </p:cTn>
                                        <p:tgtEl>
                                          <p:spTgt spid="111709"/>
                                        </p:tgtEl>
                                        <p:attrNameLst>
                                          <p:attrName>style.visibility</p:attrName>
                                        </p:attrNameLst>
                                      </p:cBhvr>
                                      <p:to>
                                        <p:strVal val="hidden"/>
                                      </p:to>
                                    </p:set>
                                  </p:childTnLst>
                                </p:cTn>
                              </p:par>
                              <p:par>
                                <p:cTn id="137" presetID="1" presetClass="exit" presetSubtype="0" fill="hold" grpId="1" nodeType="withEffect">
                                  <p:stCondLst>
                                    <p:cond delay="0"/>
                                  </p:stCondLst>
                                  <p:childTnLst>
                                    <p:set>
                                      <p:cBhvr>
                                        <p:cTn id="138" dur="1" fill="hold">
                                          <p:stCondLst>
                                            <p:cond delay="0"/>
                                          </p:stCondLst>
                                        </p:cTn>
                                        <p:tgtEl>
                                          <p:spTgt spid="111712"/>
                                        </p:tgtEl>
                                        <p:attrNameLst>
                                          <p:attrName>style.visibility</p:attrName>
                                        </p:attrNameLst>
                                      </p:cBhvr>
                                      <p:to>
                                        <p:strVal val="hidden"/>
                                      </p:to>
                                    </p:set>
                                  </p:childTnLst>
                                </p:cTn>
                              </p:par>
                              <p:par>
                                <p:cTn id="139" presetID="1" presetClass="exit" presetSubtype="0" fill="hold" grpId="1" nodeType="withEffect">
                                  <p:stCondLst>
                                    <p:cond delay="0"/>
                                  </p:stCondLst>
                                  <p:childTnLst>
                                    <p:set>
                                      <p:cBhvr>
                                        <p:cTn id="140" dur="1" fill="hold">
                                          <p:stCondLst>
                                            <p:cond delay="0"/>
                                          </p:stCondLst>
                                        </p:cTn>
                                        <p:tgtEl>
                                          <p:spTgt spid="111711"/>
                                        </p:tgtEl>
                                        <p:attrNameLst>
                                          <p:attrName>style.visibility</p:attrName>
                                        </p:attrNameLst>
                                      </p:cBhvr>
                                      <p:to>
                                        <p:strVal val="hidden"/>
                                      </p:to>
                                    </p:set>
                                  </p:childTnLst>
                                </p:cTn>
                              </p:par>
                              <p:par>
                                <p:cTn id="141" presetID="1" presetClass="exit" presetSubtype="0" fill="hold" grpId="1" nodeType="withEffect">
                                  <p:stCondLst>
                                    <p:cond delay="0"/>
                                  </p:stCondLst>
                                  <p:childTnLst>
                                    <p:set>
                                      <p:cBhvr>
                                        <p:cTn id="142" dur="1" fill="hold">
                                          <p:stCondLst>
                                            <p:cond delay="0"/>
                                          </p:stCondLst>
                                        </p:cTn>
                                        <p:tgtEl>
                                          <p:spTgt spid="111713"/>
                                        </p:tgtEl>
                                        <p:attrNameLst>
                                          <p:attrName>style.visibility</p:attrName>
                                        </p:attrNameLst>
                                      </p:cBhvr>
                                      <p:to>
                                        <p:strVal val="hidden"/>
                                      </p:to>
                                    </p:set>
                                  </p:childTnLst>
                                </p:cTn>
                              </p:par>
                              <p:par>
                                <p:cTn id="143" presetID="1" presetClass="exit" presetSubtype="0" fill="hold" grpId="1" nodeType="withEffect">
                                  <p:stCondLst>
                                    <p:cond delay="0"/>
                                  </p:stCondLst>
                                  <p:childTnLst>
                                    <p:set>
                                      <p:cBhvr>
                                        <p:cTn id="144" dur="1" fill="hold">
                                          <p:stCondLst>
                                            <p:cond delay="0"/>
                                          </p:stCondLst>
                                        </p:cTn>
                                        <p:tgtEl>
                                          <p:spTgt spid="111710"/>
                                        </p:tgtEl>
                                        <p:attrNameLst>
                                          <p:attrName>style.visibility</p:attrName>
                                        </p:attrNameLst>
                                      </p:cBhvr>
                                      <p:to>
                                        <p:strVal val="hidden"/>
                                      </p:to>
                                    </p:set>
                                  </p:childTnLst>
                                </p:cTn>
                              </p:par>
                              <p:par>
                                <p:cTn id="145" presetID="1" presetClass="entr" presetSubtype="0" fill="hold" nodeType="withEffect">
                                  <p:stCondLst>
                                    <p:cond delay="0"/>
                                  </p:stCondLst>
                                  <p:childTnLst>
                                    <p:set>
                                      <p:cBhvr>
                                        <p:cTn id="146" dur="1" fill="hold">
                                          <p:stCondLst>
                                            <p:cond delay="0"/>
                                          </p:stCondLst>
                                        </p:cTn>
                                        <p:tgtEl>
                                          <p:spTgt spid="5"/>
                                        </p:tgtEl>
                                        <p:attrNameLst>
                                          <p:attrName>style.visibility</p:attrName>
                                        </p:attrNameLst>
                                      </p:cBhvr>
                                      <p:to>
                                        <p:strVal val="visible"/>
                                      </p:to>
                                    </p:set>
                                  </p:childTnLst>
                                </p:cTn>
                              </p:par>
                            </p:childTnLst>
                          </p:cTn>
                        </p:par>
                        <p:par>
                          <p:cTn id="147" fill="hold">
                            <p:stCondLst>
                              <p:cond delay="2500"/>
                            </p:stCondLst>
                            <p:childTnLst>
                              <p:par>
                                <p:cTn id="148" presetID="8" presetClass="emph" presetSubtype="0" fill="hold" nodeType="afterEffect">
                                  <p:stCondLst>
                                    <p:cond delay="0"/>
                                  </p:stCondLst>
                                  <p:childTnLst>
                                    <p:animRot by="-10800000">
                                      <p:cBhvr>
                                        <p:cTn id="149" dur="5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30" grpId="0" animBg="1"/>
      <p:bldP spid="111631" grpId="0" animBg="1"/>
      <p:bldP spid="111632" grpId="0"/>
      <p:bldP spid="111633" grpId="0"/>
      <p:bldP spid="111633" grpId="1"/>
      <p:bldP spid="111634" grpId="0"/>
      <p:bldP spid="111634" grpId="1"/>
      <p:bldP spid="111635" grpId="0"/>
      <p:bldP spid="111635" grpId="1"/>
      <p:bldP spid="111645" grpId="0"/>
      <p:bldP spid="111645" grpId="1"/>
      <p:bldP spid="111659" grpId="0"/>
      <p:bldP spid="111699" grpId="0" animBg="1"/>
      <p:bldP spid="111699" grpId="1" animBg="1"/>
      <p:bldP spid="111700" grpId="0" animBg="1"/>
      <p:bldP spid="111700" grpId="1" animBg="1"/>
      <p:bldP spid="111701" grpId="0"/>
      <p:bldP spid="111701" grpId="1"/>
      <p:bldP spid="111701" grpId="2"/>
      <p:bldP spid="111702" grpId="0"/>
      <p:bldP spid="111702" grpId="1"/>
      <p:bldP spid="111702" grpId="2"/>
      <p:bldP spid="111703" grpId="0"/>
      <p:bldP spid="111703" grpId="1"/>
      <p:bldP spid="111703" grpId="2"/>
      <p:bldP spid="111704" grpId="0" animBg="1"/>
      <p:bldP spid="111704" grpId="1" animBg="1"/>
      <p:bldP spid="111705" grpId="0" animBg="1"/>
      <p:bldP spid="111705" grpId="1" animBg="1"/>
      <p:bldP spid="111706" grpId="0"/>
      <p:bldP spid="111706" grpId="1"/>
      <p:bldP spid="111706" grpId="2"/>
      <p:bldP spid="111707" grpId="0"/>
      <p:bldP spid="111707" grpId="1"/>
      <p:bldP spid="111707" grpId="2"/>
      <p:bldP spid="111708" grpId="0"/>
      <p:bldP spid="111708" grpId="1"/>
      <p:bldP spid="111708" grpId="2"/>
      <p:bldP spid="111709" grpId="0" animBg="1"/>
      <p:bldP spid="111709" grpId="1" animBg="1"/>
      <p:bldP spid="111710" grpId="0" animBg="1"/>
      <p:bldP spid="111710" grpId="1" animBg="1"/>
      <p:bldP spid="111711" grpId="0"/>
      <p:bldP spid="111711" grpId="1"/>
      <p:bldP spid="111711" grpId="2"/>
      <p:bldP spid="111712" grpId="0"/>
      <p:bldP spid="111712" grpId="1"/>
      <p:bldP spid="111712" grpId="2"/>
      <p:bldP spid="111713" grpId="0"/>
      <p:bldP spid="111713" grpId="1"/>
      <p:bldP spid="111713" grpId="2"/>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pPr eaLnBrk="1" hangingPunct="1">
              <a:defRPr/>
            </a:pPr>
            <a:r>
              <a:rPr lang="en-US" smtClean="0"/>
              <a:t>Generating Electricity</a:t>
            </a:r>
          </a:p>
        </p:txBody>
      </p:sp>
      <p:sp>
        <p:nvSpPr>
          <p:cNvPr id="112643" name="Rectangle 3"/>
          <p:cNvSpPr>
            <a:spLocks noGrp="1" noChangeArrowheads="1"/>
          </p:cNvSpPr>
          <p:nvPr>
            <p:ph type="body" idx="1"/>
          </p:nvPr>
        </p:nvSpPr>
        <p:spPr/>
        <p:txBody>
          <a:bodyPr/>
          <a:lstStyle/>
          <a:p>
            <a:pPr eaLnBrk="1" hangingPunct="1">
              <a:defRPr/>
            </a:pPr>
            <a:r>
              <a:rPr lang="en-US" dirty="0" smtClean="0"/>
              <a:t>There are two types of electricity that can be created:</a:t>
            </a:r>
          </a:p>
          <a:p>
            <a:pPr lvl="1" eaLnBrk="1" hangingPunct="1">
              <a:defRPr/>
            </a:pPr>
            <a:r>
              <a:rPr lang="en-US" u="sng" dirty="0" smtClean="0"/>
              <a:t>Direct current (DC)-</a:t>
            </a:r>
            <a:r>
              <a:rPr lang="en-US" dirty="0" smtClean="0"/>
              <a:t> Electricity flows in one direction (cells, generator shown)</a:t>
            </a:r>
          </a:p>
          <a:p>
            <a:pPr lvl="1" eaLnBrk="1" hangingPunct="1">
              <a:defRPr/>
            </a:pPr>
            <a:r>
              <a:rPr lang="en-US" u="sng" dirty="0" smtClean="0"/>
              <a:t>Alternating current (AC)-</a:t>
            </a:r>
            <a:r>
              <a:rPr lang="en-US" dirty="0" smtClean="0"/>
              <a:t> Electricity switches directions as the coil rotates.</a:t>
            </a:r>
          </a:p>
        </p:txBody>
      </p:sp>
      <p:sp>
        <p:nvSpPr>
          <p:cNvPr id="88068" name="AutoShape 4">
            <a:hlinkClick r:id="rId2" highlightClick="1"/>
          </p:cNvPr>
          <p:cNvSpPr>
            <a:spLocks noChangeArrowheads="1"/>
          </p:cNvSpPr>
          <p:nvPr/>
        </p:nvSpPr>
        <p:spPr bwMode="auto">
          <a:xfrm>
            <a:off x="5867400" y="4495800"/>
            <a:ext cx="838200" cy="762000"/>
          </a:xfrm>
          <a:prstGeom prst="actionButtonMovie">
            <a:avLst/>
          </a:prstGeom>
          <a:solidFill>
            <a:schemeClr val="accent1"/>
          </a:solidFill>
          <a:ln w="9525">
            <a:noFill/>
            <a:miter lim="800000"/>
            <a:headEnd/>
            <a:tailEnd/>
          </a:ln>
        </p:spPr>
        <p:txBody>
          <a:bodyPr wrap="none" anchor="ctr"/>
          <a:lstStyle/>
          <a:p>
            <a:endParaRPr lang="en-US"/>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5"/>
          <p:cNvSpPr>
            <a:spLocks noChangeArrowheads="1"/>
          </p:cNvSpPr>
          <p:nvPr/>
        </p:nvSpPr>
        <p:spPr bwMode="auto">
          <a:xfrm>
            <a:off x="0" y="1752600"/>
            <a:ext cx="9144000" cy="609600"/>
          </a:xfrm>
          <a:prstGeom prst="rect">
            <a:avLst/>
          </a:prstGeom>
          <a:solidFill>
            <a:srgbClr val="C1EFC1"/>
          </a:solidFill>
          <a:ln w="9525">
            <a:solidFill>
              <a:schemeClr val="tx1"/>
            </a:solidFill>
            <a:miter lim="800000"/>
            <a:headEnd/>
            <a:tailEnd/>
          </a:ln>
        </p:spPr>
        <p:txBody>
          <a:bodyPr wrap="none" anchor="ctr"/>
          <a:lstStyle/>
          <a:p>
            <a:endParaRPr lang="en-US"/>
          </a:p>
        </p:txBody>
      </p:sp>
      <p:sp>
        <p:nvSpPr>
          <p:cNvPr id="113670" name="Text Box 6"/>
          <p:cNvSpPr txBox="1">
            <a:spLocks noChangeArrowheads="1"/>
          </p:cNvSpPr>
          <p:nvPr/>
        </p:nvSpPr>
        <p:spPr bwMode="auto">
          <a:xfrm>
            <a:off x="381000" y="1752600"/>
            <a:ext cx="304800" cy="366713"/>
          </a:xfrm>
          <a:prstGeom prst="rect">
            <a:avLst/>
          </a:prstGeom>
          <a:noFill/>
          <a:ln w="9525">
            <a:noFill/>
            <a:miter lim="800000"/>
            <a:headEnd/>
            <a:tailEnd/>
          </a:ln>
        </p:spPr>
        <p:txBody>
          <a:bodyPr>
            <a:spAutoFit/>
          </a:bodyPr>
          <a:lstStyle/>
          <a:p>
            <a:pPr>
              <a:spcBef>
                <a:spcPct val="50000"/>
              </a:spcBef>
            </a:pPr>
            <a:r>
              <a:rPr lang="en-US"/>
              <a:t>e</a:t>
            </a:r>
          </a:p>
        </p:txBody>
      </p:sp>
      <p:sp>
        <p:nvSpPr>
          <p:cNvPr id="113671" name="Text Box 7"/>
          <p:cNvSpPr txBox="1">
            <a:spLocks noChangeArrowheads="1"/>
          </p:cNvSpPr>
          <p:nvPr/>
        </p:nvSpPr>
        <p:spPr bwMode="auto">
          <a:xfrm>
            <a:off x="381000" y="1752600"/>
            <a:ext cx="304800" cy="366713"/>
          </a:xfrm>
          <a:prstGeom prst="rect">
            <a:avLst/>
          </a:prstGeom>
          <a:noFill/>
          <a:ln w="9525">
            <a:noFill/>
            <a:miter lim="800000"/>
            <a:headEnd/>
            <a:tailEnd/>
          </a:ln>
        </p:spPr>
        <p:txBody>
          <a:bodyPr>
            <a:spAutoFit/>
          </a:bodyPr>
          <a:lstStyle/>
          <a:p>
            <a:pPr>
              <a:spcBef>
                <a:spcPct val="50000"/>
              </a:spcBef>
            </a:pPr>
            <a:r>
              <a:rPr lang="en-US"/>
              <a:t>e</a:t>
            </a:r>
          </a:p>
        </p:txBody>
      </p:sp>
      <p:sp>
        <p:nvSpPr>
          <p:cNvPr id="113672" name="Text Box 8"/>
          <p:cNvSpPr txBox="1">
            <a:spLocks noChangeArrowheads="1"/>
          </p:cNvSpPr>
          <p:nvPr/>
        </p:nvSpPr>
        <p:spPr bwMode="auto">
          <a:xfrm>
            <a:off x="381000" y="1752600"/>
            <a:ext cx="304800" cy="366713"/>
          </a:xfrm>
          <a:prstGeom prst="rect">
            <a:avLst/>
          </a:prstGeom>
          <a:noFill/>
          <a:ln w="9525">
            <a:noFill/>
            <a:miter lim="800000"/>
            <a:headEnd/>
            <a:tailEnd/>
          </a:ln>
        </p:spPr>
        <p:txBody>
          <a:bodyPr>
            <a:spAutoFit/>
          </a:bodyPr>
          <a:lstStyle/>
          <a:p>
            <a:pPr>
              <a:spcBef>
                <a:spcPct val="50000"/>
              </a:spcBef>
            </a:pPr>
            <a:r>
              <a:rPr lang="en-US"/>
              <a:t>e</a:t>
            </a:r>
          </a:p>
        </p:txBody>
      </p:sp>
      <p:sp>
        <p:nvSpPr>
          <p:cNvPr id="113673" name="Text Box 9"/>
          <p:cNvSpPr txBox="1">
            <a:spLocks noChangeArrowheads="1"/>
          </p:cNvSpPr>
          <p:nvPr/>
        </p:nvSpPr>
        <p:spPr bwMode="auto">
          <a:xfrm>
            <a:off x="381000" y="1752600"/>
            <a:ext cx="304800" cy="366713"/>
          </a:xfrm>
          <a:prstGeom prst="rect">
            <a:avLst/>
          </a:prstGeom>
          <a:noFill/>
          <a:ln w="9525">
            <a:noFill/>
            <a:miter lim="800000"/>
            <a:headEnd/>
            <a:tailEnd/>
          </a:ln>
        </p:spPr>
        <p:txBody>
          <a:bodyPr>
            <a:spAutoFit/>
          </a:bodyPr>
          <a:lstStyle/>
          <a:p>
            <a:pPr>
              <a:spcBef>
                <a:spcPct val="50000"/>
              </a:spcBef>
            </a:pPr>
            <a:r>
              <a:rPr lang="en-US"/>
              <a:t>e</a:t>
            </a:r>
          </a:p>
        </p:txBody>
      </p:sp>
      <p:sp>
        <p:nvSpPr>
          <p:cNvPr id="89095" name="Rectangle 10"/>
          <p:cNvSpPr>
            <a:spLocks noChangeArrowheads="1"/>
          </p:cNvSpPr>
          <p:nvPr/>
        </p:nvSpPr>
        <p:spPr bwMode="auto">
          <a:xfrm>
            <a:off x="0" y="4648200"/>
            <a:ext cx="9144000" cy="762000"/>
          </a:xfrm>
          <a:prstGeom prst="rect">
            <a:avLst/>
          </a:prstGeom>
          <a:solidFill>
            <a:srgbClr val="FF7D5F"/>
          </a:solidFill>
          <a:ln w="9525">
            <a:solidFill>
              <a:schemeClr val="tx1"/>
            </a:solidFill>
            <a:miter lim="800000"/>
            <a:headEnd/>
            <a:tailEnd/>
          </a:ln>
        </p:spPr>
        <p:txBody>
          <a:bodyPr wrap="none" anchor="ctr"/>
          <a:lstStyle/>
          <a:p>
            <a:endParaRPr lang="en-US"/>
          </a:p>
        </p:txBody>
      </p:sp>
      <p:sp>
        <p:nvSpPr>
          <p:cNvPr id="113675" name="Text Box 11"/>
          <p:cNvSpPr txBox="1">
            <a:spLocks noChangeArrowheads="1"/>
          </p:cNvSpPr>
          <p:nvPr/>
        </p:nvSpPr>
        <p:spPr bwMode="auto">
          <a:xfrm>
            <a:off x="533400" y="4800600"/>
            <a:ext cx="457200" cy="366713"/>
          </a:xfrm>
          <a:prstGeom prst="rect">
            <a:avLst/>
          </a:prstGeom>
          <a:noFill/>
          <a:ln w="9525">
            <a:noFill/>
            <a:miter lim="800000"/>
            <a:headEnd/>
            <a:tailEnd/>
          </a:ln>
        </p:spPr>
        <p:txBody>
          <a:bodyPr>
            <a:spAutoFit/>
          </a:bodyPr>
          <a:lstStyle/>
          <a:p>
            <a:pPr>
              <a:spcBef>
                <a:spcPct val="50000"/>
              </a:spcBef>
            </a:pPr>
            <a:r>
              <a:rPr lang="en-US"/>
              <a:t>e</a:t>
            </a:r>
          </a:p>
        </p:txBody>
      </p:sp>
      <p:sp>
        <p:nvSpPr>
          <p:cNvPr id="113677" name="Text Box 13"/>
          <p:cNvSpPr txBox="1">
            <a:spLocks noChangeArrowheads="1"/>
          </p:cNvSpPr>
          <p:nvPr/>
        </p:nvSpPr>
        <p:spPr bwMode="auto">
          <a:xfrm>
            <a:off x="1600200" y="4800600"/>
            <a:ext cx="457200" cy="366713"/>
          </a:xfrm>
          <a:prstGeom prst="rect">
            <a:avLst/>
          </a:prstGeom>
          <a:noFill/>
          <a:ln w="9525">
            <a:noFill/>
            <a:miter lim="800000"/>
            <a:headEnd/>
            <a:tailEnd/>
          </a:ln>
        </p:spPr>
        <p:txBody>
          <a:bodyPr>
            <a:spAutoFit/>
          </a:bodyPr>
          <a:lstStyle/>
          <a:p>
            <a:pPr>
              <a:spcBef>
                <a:spcPct val="50000"/>
              </a:spcBef>
            </a:pPr>
            <a:r>
              <a:rPr lang="en-US"/>
              <a:t>e</a:t>
            </a:r>
          </a:p>
        </p:txBody>
      </p:sp>
      <p:sp>
        <p:nvSpPr>
          <p:cNvPr id="113679" name="Text Box 15"/>
          <p:cNvSpPr txBox="1">
            <a:spLocks noChangeArrowheads="1"/>
          </p:cNvSpPr>
          <p:nvPr/>
        </p:nvSpPr>
        <p:spPr bwMode="auto">
          <a:xfrm>
            <a:off x="2667000" y="4800600"/>
            <a:ext cx="457200" cy="366713"/>
          </a:xfrm>
          <a:prstGeom prst="rect">
            <a:avLst/>
          </a:prstGeom>
          <a:noFill/>
          <a:ln w="9525">
            <a:noFill/>
            <a:miter lim="800000"/>
            <a:headEnd/>
            <a:tailEnd/>
          </a:ln>
        </p:spPr>
        <p:txBody>
          <a:bodyPr>
            <a:spAutoFit/>
          </a:bodyPr>
          <a:lstStyle/>
          <a:p>
            <a:pPr>
              <a:spcBef>
                <a:spcPct val="50000"/>
              </a:spcBef>
            </a:pPr>
            <a:r>
              <a:rPr lang="en-US"/>
              <a:t>e</a:t>
            </a:r>
          </a:p>
        </p:txBody>
      </p:sp>
      <p:sp>
        <p:nvSpPr>
          <p:cNvPr id="113681" name="Text Box 17"/>
          <p:cNvSpPr txBox="1">
            <a:spLocks noChangeArrowheads="1"/>
          </p:cNvSpPr>
          <p:nvPr/>
        </p:nvSpPr>
        <p:spPr bwMode="auto">
          <a:xfrm>
            <a:off x="3733800" y="4800600"/>
            <a:ext cx="457200" cy="366713"/>
          </a:xfrm>
          <a:prstGeom prst="rect">
            <a:avLst/>
          </a:prstGeom>
          <a:noFill/>
          <a:ln w="9525">
            <a:noFill/>
            <a:miter lim="800000"/>
            <a:headEnd/>
            <a:tailEnd/>
          </a:ln>
        </p:spPr>
        <p:txBody>
          <a:bodyPr>
            <a:spAutoFit/>
          </a:bodyPr>
          <a:lstStyle/>
          <a:p>
            <a:pPr>
              <a:spcBef>
                <a:spcPct val="50000"/>
              </a:spcBef>
            </a:pPr>
            <a:r>
              <a:rPr lang="en-US"/>
              <a:t>e</a:t>
            </a:r>
          </a:p>
        </p:txBody>
      </p:sp>
      <p:sp>
        <p:nvSpPr>
          <p:cNvPr id="113683" name="Text Box 19"/>
          <p:cNvSpPr txBox="1">
            <a:spLocks noChangeArrowheads="1"/>
          </p:cNvSpPr>
          <p:nvPr/>
        </p:nvSpPr>
        <p:spPr bwMode="auto">
          <a:xfrm>
            <a:off x="4800600" y="4800600"/>
            <a:ext cx="457200" cy="366713"/>
          </a:xfrm>
          <a:prstGeom prst="rect">
            <a:avLst/>
          </a:prstGeom>
          <a:noFill/>
          <a:ln w="9525">
            <a:noFill/>
            <a:miter lim="800000"/>
            <a:headEnd/>
            <a:tailEnd/>
          </a:ln>
        </p:spPr>
        <p:txBody>
          <a:bodyPr>
            <a:spAutoFit/>
          </a:bodyPr>
          <a:lstStyle/>
          <a:p>
            <a:pPr>
              <a:spcBef>
                <a:spcPct val="50000"/>
              </a:spcBef>
            </a:pPr>
            <a:r>
              <a:rPr lang="en-US"/>
              <a:t>e</a:t>
            </a:r>
          </a:p>
        </p:txBody>
      </p:sp>
      <p:sp>
        <p:nvSpPr>
          <p:cNvPr id="113687" name="Text Box 23"/>
          <p:cNvSpPr txBox="1">
            <a:spLocks noChangeArrowheads="1"/>
          </p:cNvSpPr>
          <p:nvPr/>
        </p:nvSpPr>
        <p:spPr bwMode="auto">
          <a:xfrm>
            <a:off x="5867400" y="4800600"/>
            <a:ext cx="457200" cy="366713"/>
          </a:xfrm>
          <a:prstGeom prst="rect">
            <a:avLst/>
          </a:prstGeom>
          <a:noFill/>
          <a:ln w="9525">
            <a:noFill/>
            <a:miter lim="800000"/>
            <a:headEnd/>
            <a:tailEnd/>
          </a:ln>
        </p:spPr>
        <p:txBody>
          <a:bodyPr>
            <a:spAutoFit/>
          </a:bodyPr>
          <a:lstStyle/>
          <a:p>
            <a:pPr>
              <a:spcBef>
                <a:spcPct val="50000"/>
              </a:spcBef>
            </a:pPr>
            <a:r>
              <a:rPr lang="en-US"/>
              <a:t>e</a:t>
            </a:r>
          </a:p>
        </p:txBody>
      </p:sp>
      <p:sp>
        <p:nvSpPr>
          <p:cNvPr id="113689" name="Text Box 25"/>
          <p:cNvSpPr txBox="1">
            <a:spLocks noChangeArrowheads="1"/>
          </p:cNvSpPr>
          <p:nvPr/>
        </p:nvSpPr>
        <p:spPr bwMode="auto">
          <a:xfrm>
            <a:off x="6934200" y="4800600"/>
            <a:ext cx="457200" cy="366713"/>
          </a:xfrm>
          <a:prstGeom prst="rect">
            <a:avLst/>
          </a:prstGeom>
          <a:noFill/>
          <a:ln w="9525">
            <a:noFill/>
            <a:miter lim="800000"/>
            <a:headEnd/>
            <a:tailEnd/>
          </a:ln>
        </p:spPr>
        <p:txBody>
          <a:bodyPr>
            <a:spAutoFit/>
          </a:bodyPr>
          <a:lstStyle/>
          <a:p>
            <a:pPr>
              <a:spcBef>
                <a:spcPct val="50000"/>
              </a:spcBef>
            </a:pPr>
            <a:r>
              <a:rPr lang="en-US"/>
              <a:t>e</a:t>
            </a:r>
          </a:p>
        </p:txBody>
      </p:sp>
      <p:sp>
        <p:nvSpPr>
          <p:cNvPr id="113691" name="Text Box 27"/>
          <p:cNvSpPr txBox="1">
            <a:spLocks noChangeArrowheads="1"/>
          </p:cNvSpPr>
          <p:nvPr/>
        </p:nvSpPr>
        <p:spPr bwMode="auto">
          <a:xfrm>
            <a:off x="8001000" y="4800600"/>
            <a:ext cx="457200" cy="366713"/>
          </a:xfrm>
          <a:prstGeom prst="rect">
            <a:avLst/>
          </a:prstGeom>
          <a:noFill/>
          <a:ln w="9525">
            <a:noFill/>
            <a:miter lim="800000"/>
            <a:headEnd/>
            <a:tailEnd/>
          </a:ln>
        </p:spPr>
        <p:txBody>
          <a:bodyPr>
            <a:spAutoFit/>
          </a:bodyPr>
          <a:lstStyle/>
          <a:p>
            <a:pPr>
              <a:spcBef>
                <a:spcPct val="50000"/>
              </a:spcBef>
            </a:pPr>
            <a:r>
              <a:rPr lang="en-US"/>
              <a:t>e</a:t>
            </a:r>
          </a:p>
        </p:txBody>
      </p:sp>
      <p:sp>
        <p:nvSpPr>
          <p:cNvPr id="89104" name="Text Box 29"/>
          <p:cNvSpPr txBox="1">
            <a:spLocks noChangeArrowheads="1"/>
          </p:cNvSpPr>
          <p:nvPr/>
        </p:nvSpPr>
        <p:spPr bwMode="auto">
          <a:xfrm>
            <a:off x="2514600" y="1066800"/>
            <a:ext cx="4495800" cy="641350"/>
          </a:xfrm>
          <a:prstGeom prst="rect">
            <a:avLst/>
          </a:prstGeom>
          <a:noFill/>
          <a:ln w="9525">
            <a:noFill/>
            <a:miter lim="800000"/>
            <a:headEnd/>
            <a:tailEnd/>
          </a:ln>
        </p:spPr>
        <p:txBody>
          <a:bodyPr>
            <a:spAutoFit/>
          </a:bodyPr>
          <a:lstStyle/>
          <a:p>
            <a:pPr>
              <a:spcBef>
                <a:spcPct val="50000"/>
              </a:spcBef>
            </a:pPr>
            <a:r>
              <a:rPr lang="en-US" sz="3600"/>
              <a:t>Direct Current (DC)</a:t>
            </a:r>
          </a:p>
        </p:txBody>
      </p:sp>
      <p:sp>
        <p:nvSpPr>
          <p:cNvPr id="89105" name="Text Box 30"/>
          <p:cNvSpPr txBox="1">
            <a:spLocks noChangeArrowheads="1"/>
          </p:cNvSpPr>
          <p:nvPr/>
        </p:nvSpPr>
        <p:spPr bwMode="auto">
          <a:xfrm>
            <a:off x="2133600" y="3962400"/>
            <a:ext cx="5181600" cy="641350"/>
          </a:xfrm>
          <a:prstGeom prst="rect">
            <a:avLst/>
          </a:prstGeom>
          <a:noFill/>
          <a:ln w="9525">
            <a:noFill/>
            <a:miter lim="800000"/>
            <a:headEnd/>
            <a:tailEnd/>
          </a:ln>
        </p:spPr>
        <p:txBody>
          <a:bodyPr>
            <a:spAutoFit/>
          </a:bodyPr>
          <a:lstStyle/>
          <a:p>
            <a:pPr>
              <a:spcBef>
                <a:spcPct val="50000"/>
              </a:spcBef>
            </a:pPr>
            <a:r>
              <a:rPr lang="en-US" sz="3600"/>
              <a:t>Alternating Current (AC)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repeatCount="indefinite" fill="hold" grpId="0" nodeType="withEffect">
                                  <p:stCondLst>
                                    <p:cond delay="0"/>
                                  </p:stCondLst>
                                  <p:childTnLst>
                                    <p:animMotion origin="layout" path="M 6.93889E-18 1.69558E-6 L 0.95 1.69558E-6 " pathEditMode="relative" ptsTypes="AA">
                                      <p:cBhvr>
                                        <p:cTn id="6" dur="2000" fill="hold"/>
                                        <p:tgtEl>
                                          <p:spTgt spid="113670"/>
                                        </p:tgtEl>
                                        <p:attrNameLst>
                                          <p:attrName>ppt_x</p:attrName>
                                          <p:attrName>ppt_y</p:attrName>
                                        </p:attrNameLst>
                                      </p:cBhvr>
                                    </p:animMotion>
                                  </p:childTnLst>
                                </p:cTn>
                              </p:par>
                              <p:par>
                                <p:cTn id="7" presetID="0" presetClass="path" presetSubtype="0" repeatCount="indefinite" fill="hold" grpId="0" nodeType="withEffect">
                                  <p:stCondLst>
                                    <p:cond delay="500"/>
                                  </p:stCondLst>
                                  <p:childTnLst>
                                    <p:animMotion origin="layout" path="M 6.93889E-18 1.69558E-6 L 0.95 1.69558E-6 " pathEditMode="relative" ptsTypes="AA">
                                      <p:cBhvr>
                                        <p:cTn id="8" dur="2000" fill="hold"/>
                                        <p:tgtEl>
                                          <p:spTgt spid="113671"/>
                                        </p:tgtEl>
                                        <p:attrNameLst>
                                          <p:attrName>ppt_x</p:attrName>
                                          <p:attrName>ppt_y</p:attrName>
                                        </p:attrNameLst>
                                      </p:cBhvr>
                                    </p:animMotion>
                                  </p:childTnLst>
                                </p:cTn>
                              </p:par>
                              <p:par>
                                <p:cTn id="9" presetID="0" presetClass="path" presetSubtype="0" repeatCount="indefinite" fill="hold" grpId="0" nodeType="withEffect">
                                  <p:stCondLst>
                                    <p:cond delay="1000"/>
                                  </p:stCondLst>
                                  <p:childTnLst>
                                    <p:animMotion origin="layout" path="M 6.93889E-18 1.69558E-6 L 0.95 1.69558E-6 " pathEditMode="relative" ptsTypes="AA">
                                      <p:cBhvr>
                                        <p:cTn id="10" dur="2000" fill="hold"/>
                                        <p:tgtEl>
                                          <p:spTgt spid="113672"/>
                                        </p:tgtEl>
                                        <p:attrNameLst>
                                          <p:attrName>ppt_x</p:attrName>
                                          <p:attrName>ppt_y</p:attrName>
                                        </p:attrNameLst>
                                      </p:cBhvr>
                                    </p:animMotion>
                                  </p:childTnLst>
                                </p:cTn>
                              </p:par>
                              <p:par>
                                <p:cTn id="11" presetID="0" presetClass="path" presetSubtype="0" repeatCount="indefinite" fill="hold" grpId="0" nodeType="withEffect">
                                  <p:stCondLst>
                                    <p:cond delay="1500"/>
                                  </p:stCondLst>
                                  <p:childTnLst>
                                    <p:animMotion origin="layout" path="M 6.93889E-18 1.69558E-6 L 0.95 1.69558E-6 " pathEditMode="relative" ptsTypes="AA">
                                      <p:cBhvr>
                                        <p:cTn id="12" dur="2000" fill="hold"/>
                                        <p:tgtEl>
                                          <p:spTgt spid="113673"/>
                                        </p:tgtEl>
                                        <p:attrNameLst>
                                          <p:attrName>ppt_x</p:attrName>
                                          <p:attrName>ppt_y</p:attrName>
                                        </p:attrNameLst>
                                      </p:cBhvr>
                                    </p:animMotion>
                                  </p:childTnLst>
                                </p:cTn>
                              </p:par>
                              <p:par>
                                <p:cTn id="13" presetID="0" presetClass="path" presetSubtype="0" repeatCount="indefinite" autoRev="1" fill="hold" grpId="0" nodeType="withEffect">
                                  <p:stCondLst>
                                    <p:cond delay="0"/>
                                  </p:stCondLst>
                                  <p:childTnLst>
                                    <p:animMotion origin="layout" path="M 0.0 0.0 L 0.08333 0.0 " pathEditMode="relative" ptsTypes="AA">
                                      <p:cBhvr>
                                        <p:cTn id="14" dur="500" fill="hold"/>
                                        <p:tgtEl>
                                          <p:spTgt spid="113675"/>
                                        </p:tgtEl>
                                        <p:attrNameLst>
                                          <p:attrName>ppt_x</p:attrName>
                                          <p:attrName>ppt_y</p:attrName>
                                        </p:attrNameLst>
                                      </p:cBhvr>
                                    </p:animMotion>
                                  </p:childTnLst>
                                </p:cTn>
                              </p:par>
                              <p:par>
                                <p:cTn id="15" presetID="0" presetClass="path" presetSubtype="0" repeatCount="indefinite" autoRev="1" fill="hold" grpId="0" nodeType="withEffect">
                                  <p:stCondLst>
                                    <p:cond delay="0"/>
                                  </p:stCondLst>
                                  <p:childTnLst>
                                    <p:animMotion origin="layout" path="M 0.0 0.0 L 0.08333 0.0 " pathEditMode="relative" ptsTypes="AA">
                                      <p:cBhvr>
                                        <p:cTn id="16" dur="500" fill="hold"/>
                                        <p:tgtEl>
                                          <p:spTgt spid="113677"/>
                                        </p:tgtEl>
                                        <p:attrNameLst>
                                          <p:attrName>ppt_x</p:attrName>
                                          <p:attrName>ppt_y</p:attrName>
                                        </p:attrNameLst>
                                      </p:cBhvr>
                                    </p:animMotion>
                                  </p:childTnLst>
                                </p:cTn>
                              </p:par>
                              <p:par>
                                <p:cTn id="17" presetID="0" presetClass="path" presetSubtype="0" repeatCount="indefinite" autoRev="1" fill="hold" grpId="0" nodeType="withEffect">
                                  <p:stCondLst>
                                    <p:cond delay="0"/>
                                  </p:stCondLst>
                                  <p:childTnLst>
                                    <p:animMotion origin="layout" path="M 0.0 0.0 L 0.08333 0.0 " pathEditMode="relative" ptsTypes="AA">
                                      <p:cBhvr>
                                        <p:cTn id="18" dur="500" fill="hold"/>
                                        <p:tgtEl>
                                          <p:spTgt spid="113679"/>
                                        </p:tgtEl>
                                        <p:attrNameLst>
                                          <p:attrName>ppt_x</p:attrName>
                                          <p:attrName>ppt_y</p:attrName>
                                        </p:attrNameLst>
                                      </p:cBhvr>
                                    </p:animMotion>
                                  </p:childTnLst>
                                </p:cTn>
                              </p:par>
                              <p:par>
                                <p:cTn id="19" presetID="0" presetClass="path" presetSubtype="0" repeatCount="indefinite" autoRev="1" fill="hold" grpId="0" nodeType="withEffect">
                                  <p:stCondLst>
                                    <p:cond delay="0"/>
                                  </p:stCondLst>
                                  <p:childTnLst>
                                    <p:animMotion origin="layout" path="M 0.0 0.0 L 0.08333 0.0 " pathEditMode="relative" ptsTypes="AA">
                                      <p:cBhvr>
                                        <p:cTn id="20" dur="500" fill="hold"/>
                                        <p:tgtEl>
                                          <p:spTgt spid="113681"/>
                                        </p:tgtEl>
                                        <p:attrNameLst>
                                          <p:attrName>ppt_x</p:attrName>
                                          <p:attrName>ppt_y</p:attrName>
                                        </p:attrNameLst>
                                      </p:cBhvr>
                                    </p:animMotion>
                                  </p:childTnLst>
                                </p:cTn>
                              </p:par>
                              <p:par>
                                <p:cTn id="21" presetID="0" presetClass="path" presetSubtype="0" repeatCount="indefinite" autoRev="1" fill="hold" grpId="0" nodeType="withEffect">
                                  <p:stCondLst>
                                    <p:cond delay="0"/>
                                  </p:stCondLst>
                                  <p:childTnLst>
                                    <p:animMotion origin="layout" path="M 0.0 0.0 L 0.08333 0.0 " pathEditMode="relative" ptsTypes="AA">
                                      <p:cBhvr>
                                        <p:cTn id="22" dur="500" fill="hold"/>
                                        <p:tgtEl>
                                          <p:spTgt spid="113683"/>
                                        </p:tgtEl>
                                        <p:attrNameLst>
                                          <p:attrName>ppt_x</p:attrName>
                                          <p:attrName>ppt_y</p:attrName>
                                        </p:attrNameLst>
                                      </p:cBhvr>
                                    </p:animMotion>
                                  </p:childTnLst>
                                </p:cTn>
                              </p:par>
                              <p:par>
                                <p:cTn id="23" presetID="0" presetClass="path" presetSubtype="0" repeatCount="indefinite" autoRev="1" fill="hold" grpId="0" nodeType="withEffect">
                                  <p:stCondLst>
                                    <p:cond delay="0"/>
                                  </p:stCondLst>
                                  <p:childTnLst>
                                    <p:animMotion origin="layout" path="M 0.0 0.0 L 0.08333 0.0 " pathEditMode="relative" ptsTypes="AA">
                                      <p:cBhvr>
                                        <p:cTn id="24" dur="500" fill="hold"/>
                                        <p:tgtEl>
                                          <p:spTgt spid="113687"/>
                                        </p:tgtEl>
                                        <p:attrNameLst>
                                          <p:attrName>ppt_x</p:attrName>
                                          <p:attrName>ppt_y</p:attrName>
                                        </p:attrNameLst>
                                      </p:cBhvr>
                                    </p:animMotion>
                                  </p:childTnLst>
                                </p:cTn>
                              </p:par>
                              <p:par>
                                <p:cTn id="25" presetID="0" presetClass="path" presetSubtype="0" repeatCount="indefinite" autoRev="1" fill="hold" grpId="0" nodeType="withEffect">
                                  <p:stCondLst>
                                    <p:cond delay="0"/>
                                  </p:stCondLst>
                                  <p:childTnLst>
                                    <p:animMotion origin="layout" path="M 0.0 0.0 L 0.08333 0.0 " pathEditMode="relative" ptsTypes="AA">
                                      <p:cBhvr>
                                        <p:cTn id="26" dur="500" fill="hold"/>
                                        <p:tgtEl>
                                          <p:spTgt spid="113689"/>
                                        </p:tgtEl>
                                        <p:attrNameLst>
                                          <p:attrName>ppt_x</p:attrName>
                                          <p:attrName>ppt_y</p:attrName>
                                        </p:attrNameLst>
                                      </p:cBhvr>
                                    </p:animMotion>
                                  </p:childTnLst>
                                </p:cTn>
                              </p:par>
                              <p:par>
                                <p:cTn id="27" presetID="0" presetClass="path" presetSubtype="0" repeatCount="indefinite" autoRev="1" fill="hold" grpId="0" nodeType="withEffect">
                                  <p:stCondLst>
                                    <p:cond delay="0"/>
                                  </p:stCondLst>
                                  <p:childTnLst>
                                    <p:animMotion origin="layout" path="M 0.0 0.0 L 0.08333 0.0 " pathEditMode="relative" ptsTypes="AA">
                                      <p:cBhvr>
                                        <p:cTn id="28" dur="500" fill="hold"/>
                                        <p:tgtEl>
                                          <p:spTgt spid="113691"/>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70" grpId="0"/>
      <p:bldP spid="113671" grpId="0"/>
      <p:bldP spid="113672" grpId="0"/>
      <p:bldP spid="113673" grpId="0"/>
      <p:bldP spid="113675" grpId="0"/>
      <p:bldP spid="113677" grpId="0"/>
      <p:bldP spid="113679" grpId="0"/>
      <p:bldP spid="113681" grpId="0"/>
      <p:bldP spid="113683" grpId="0"/>
      <p:bldP spid="113687" grpId="0"/>
      <p:bldP spid="113689" grpId="0"/>
      <p:bldP spid="113691"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lstStyle/>
          <a:p>
            <a:pPr eaLnBrk="1" hangingPunct="1">
              <a:defRPr/>
            </a:pPr>
            <a:r>
              <a:rPr lang="en-US" smtClean="0"/>
              <a:t>Generating Electricity</a:t>
            </a:r>
          </a:p>
        </p:txBody>
      </p:sp>
      <p:sp>
        <p:nvSpPr>
          <p:cNvPr id="114691" name="Rectangle 3"/>
          <p:cNvSpPr>
            <a:spLocks noGrp="1" noChangeArrowheads="1"/>
          </p:cNvSpPr>
          <p:nvPr>
            <p:ph type="body" idx="1"/>
          </p:nvPr>
        </p:nvSpPr>
        <p:spPr/>
        <p:txBody>
          <a:bodyPr/>
          <a:lstStyle/>
          <a:p>
            <a:pPr eaLnBrk="1" hangingPunct="1">
              <a:defRPr/>
            </a:pPr>
            <a:r>
              <a:rPr lang="en-US" dirty="0" smtClean="0"/>
              <a:t>There are many different ways to turn the wire coil inside the generator.</a:t>
            </a:r>
          </a:p>
          <a:p>
            <a:pPr eaLnBrk="1" hangingPunct="1">
              <a:defRPr/>
            </a:pPr>
            <a:r>
              <a:rPr lang="en-US" dirty="0" smtClean="0"/>
              <a:t>The coil is attached to a turbine, and the turbine is rotated by:</a:t>
            </a:r>
          </a:p>
          <a:p>
            <a:pPr lvl="1" eaLnBrk="1" hangingPunct="1">
              <a:defRPr/>
            </a:pPr>
            <a:r>
              <a:rPr lang="en-US" dirty="0" smtClean="0"/>
              <a:t>Steam (coal, nuclear, natural gas, biomass)</a:t>
            </a:r>
          </a:p>
          <a:p>
            <a:pPr lvl="1" eaLnBrk="1" hangingPunct="1">
              <a:defRPr/>
            </a:pPr>
            <a:r>
              <a:rPr lang="en-US" dirty="0" smtClean="0"/>
              <a:t>Water</a:t>
            </a:r>
          </a:p>
          <a:p>
            <a:pPr lvl="1" eaLnBrk="1" hangingPunct="1">
              <a:defRPr/>
            </a:pPr>
            <a:r>
              <a:rPr lang="en-US" dirty="0" smtClean="0"/>
              <a:t>Wind</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Line 2"/>
          <p:cNvSpPr>
            <a:spLocks noChangeShapeType="1"/>
          </p:cNvSpPr>
          <p:nvPr/>
        </p:nvSpPr>
        <p:spPr bwMode="auto">
          <a:xfrm>
            <a:off x="0" y="3352800"/>
            <a:ext cx="9144000" cy="0"/>
          </a:xfrm>
          <a:prstGeom prst="line">
            <a:avLst/>
          </a:prstGeom>
          <a:noFill/>
          <a:ln w="38100">
            <a:solidFill>
              <a:schemeClr val="tx1"/>
            </a:solidFill>
            <a:round/>
            <a:headEnd/>
            <a:tailEnd/>
          </a:ln>
        </p:spPr>
        <p:txBody>
          <a:bodyPr/>
          <a:lstStyle/>
          <a:p>
            <a:endParaRPr lang="en-US"/>
          </a:p>
        </p:txBody>
      </p:sp>
      <p:sp>
        <p:nvSpPr>
          <p:cNvPr id="10243" name="Rectangle 3"/>
          <p:cNvSpPr>
            <a:spLocks noChangeArrowheads="1"/>
          </p:cNvSpPr>
          <p:nvPr/>
        </p:nvSpPr>
        <p:spPr bwMode="auto">
          <a:xfrm>
            <a:off x="0" y="1219200"/>
            <a:ext cx="9144000" cy="9144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10244" name="Rectangle 4"/>
          <p:cNvSpPr>
            <a:spLocks noChangeArrowheads="1"/>
          </p:cNvSpPr>
          <p:nvPr/>
        </p:nvSpPr>
        <p:spPr bwMode="auto">
          <a:xfrm>
            <a:off x="0" y="4648200"/>
            <a:ext cx="9144000" cy="9144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10245" name="Text Box 5"/>
          <p:cNvSpPr txBox="1">
            <a:spLocks noChangeArrowheads="1"/>
          </p:cNvSpPr>
          <p:nvPr/>
        </p:nvSpPr>
        <p:spPr bwMode="auto">
          <a:xfrm>
            <a:off x="3048000" y="304800"/>
            <a:ext cx="2438400" cy="519113"/>
          </a:xfrm>
          <a:prstGeom prst="rect">
            <a:avLst/>
          </a:prstGeom>
          <a:noFill/>
          <a:ln w="9525">
            <a:noFill/>
            <a:miter lim="800000"/>
            <a:headEnd/>
            <a:tailEnd/>
          </a:ln>
        </p:spPr>
        <p:txBody>
          <a:bodyPr>
            <a:spAutoFit/>
          </a:bodyPr>
          <a:lstStyle/>
          <a:p>
            <a:pPr>
              <a:spcBef>
                <a:spcPct val="50000"/>
              </a:spcBef>
            </a:pPr>
            <a:r>
              <a:rPr lang="en-US" sz="2800"/>
              <a:t>High Current</a:t>
            </a:r>
          </a:p>
        </p:txBody>
      </p:sp>
      <p:sp>
        <p:nvSpPr>
          <p:cNvPr id="10246" name="Text Box 6"/>
          <p:cNvSpPr txBox="1">
            <a:spLocks noChangeArrowheads="1"/>
          </p:cNvSpPr>
          <p:nvPr/>
        </p:nvSpPr>
        <p:spPr bwMode="auto">
          <a:xfrm>
            <a:off x="2971800" y="3733800"/>
            <a:ext cx="2438400" cy="519113"/>
          </a:xfrm>
          <a:prstGeom prst="rect">
            <a:avLst/>
          </a:prstGeom>
          <a:noFill/>
          <a:ln w="9525">
            <a:noFill/>
            <a:miter lim="800000"/>
            <a:headEnd/>
            <a:tailEnd/>
          </a:ln>
        </p:spPr>
        <p:txBody>
          <a:bodyPr>
            <a:spAutoFit/>
          </a:bodyPr>
          <a:lstStyle/>
          <a:p>
            <a:pPr>
              <a:spcBef>
                <a:spcPct val="50000"/>
              </a:spcBef>
            </a:pPr>
            <a:r>
              <a:rPr lang="en-US" sz="2800"/>
              <a:t>Low Current</a:t>
            </a:r>
          </a:p>
        </p:txBody>
      </p:sp>
      <p:sp>
        <p:nvSpPr>
          <p:cNvPr id="48135" name="Oval 7"/>
          <p:cNvSpPr>
            <a:spLocks noChangeArrowheads="1"/>
          </p:cNvSpPr>
          <p:nvPr/>
        </p:nvSpPr>
        <p:spPr bwMode="auto">
          <a:xfrm>
            <a:off x="228600" y="4953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8137" name="Oval 9"/>
          <p:cNvSpPr>
            <a:spLocks noChangeArrowheads="1"/>
          </p:cNvSpPr>
          <p:nvPr/>
        </p:nvSpPr>
        <p:spPr bwMode="auto">
          <a:xfrm>
            <a:off x="1371600" y="4953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8139" name="Oval 11"/>
          <p:cNvSpPr>
            <a:spLocks noChangeArrowheads="1"/>
          </p:cNvSpPr>
          <p:nvPr/>
        </p:nvSpPr>
        <p:spPr bwMode="auto">
          <a:xfrm>
            <a:off x="2438400" y="4953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8141" name="Oval 13"/>
          <p:cNvSpPr>
            <a:spLocks noChangeArrowheads="1"/>
          </p:cNvSpPr>
          <p:nvPr/>
        </p:nvSpPr>
        <p:spPr bwMode="auto">
          <a:xfrm>
            <a:off x="3581400" y="4953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8143" name="Oval 15"/>
          <p:cNvSpPr>
            <a:spLocks noChangeArrowheads="1"/>
          </p:cNvSpPr>
          <p:nvPr/>
        </p:nvSpPr>
        <p:spPr bwMode="auto">
          <a:xfrm>
            <a:off x="4648200" y="4953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8145" name="Oval 17"/>
          <p:cNvSpPr>
            <a:spLocks noChangeArrowheads="1"/>
          </p:cNvSpPr>
          <p:nvPr/>
        </p:nvSpPr>
        <p:spPr bwMode="auto">
          <a:xfrm>
            <a:off x="5791200" y="4953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8147" name="Oval 19"/>
          <p:cNvSpPr>
            <a:spLocks noChangeArrowheads="1"/>
          </p:cNvSpPr>
          <p:nvPr/>
        </p:nvSpPr>
        <p:spPr bwMode="auto">
          <a:xfrm>
            <a:off x="6781800" y="4953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8149" name="Oval 21"/>
          <p:cNvSpPr>
            <a:spLocks noChangeArrowheads="1"/>
          </p:cNvSpPr>
          <p:nvPr/>
        </p:nvSpPr>
        <p:spPr bwMode="auto">
          <a:xfrm>
            <a:off x="7924800" y="4953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8151" name="Oval 23"/>
          <p:cNvSpPr>
            <a:spLocks noChangeArrowheads="1"/>
          </p:cNvSpPr>
          <p:nvPr/>
        </p:nvSpPr>
        <p:spPr bwMode="auto">
          <a:xfrm>
            <a:off x="152400" y="1524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8152" name="Oval 24"/>
          <p:cNvSpPr>
            <a:spLocks noChangeArrowheads="1"/>
          </p:cNvSpPr>
          <p:nvPr/>
        </p:nvSpPr>
        <p:spPr bwMode="auto">
          <a:xfrm>
            <a:off x="685800" y="1524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8153" name="Oval 25"/>
          <p:cNvSpPr>
            <a:spLocks noChangeArrowheads="1"/>
          </p:cNvSpPr>
          <p:nvPr/>
        </p:nvSpPr>
        <p:spPr bwMode="auto">
          <a:xfrm>
            <a:off x="1295400" y="1524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8154" name="Oval 26"/>
          <p:cNvSpPr>
            <a:spLocks noChangeArrowheads="1"/>
          </p:cNvSpPr>
          <p:nvPr/>
        </p:nvSpPr>
        <p:spPr bwMode="auto">
          <a:xfrm>
            <a:off x="1828800" y="1524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8155" name="Oval 27"/>
          <p:cNvSpPr>
            <a:spLocks noChangeArrowheads="1"/>
          </p:cNvSpPr>
          <p:nvPr/>
        </p:nvSpPr>
        <p:spPr bwMode="auto">
          <a:xfrm>
            <a:off x="2362200" y="1524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8156" name="Oval 28"/>
          <p:cNvSpPr>
            <a:spLocks noChangeArrowheads="1"/>
          </p:cNvSpPr>
          <p:nvPr/>
        </p:nvSpPr>
        <p:spPr bwMode="auto">
          <a:xfrm>
            <a:off x="2895600" y="1524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8157" name="Oval 29"/>
          <p:cNvSpPr>
            <a:spLocks noChangeArrowheads="1"/>
          </p:cNvSpPr>
          <p:nvPr/>
        </p:nvSpPr>
        <p:spPr bwMode="auto">
          <a:xfrm>
            <a:off x="3505200" y="1524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8158" name="Oval 30"/>
          <p:cNvSpPr>
            <a:spLocks noChangeArrowheads="1"/>
          </p:cNvSpPr>
          <p:nvPr/>
        </p:nvSpPr>
        <p:spPr bwMode="auto">
          <a:xfrm>
            <a:off x="4038600" y="1524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8159" name="Oval 31"/>
          <p:cNvSpPr>
            <a:spLocks noChangeArrowheads="1"/>
          </p:cNvSpPr>
          <p:nvPr/>
        </p:nvSpPr>
        <p:spPr bwMode="auto">
          <a:xfrm>
            <a:off x="4572000" y="1524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8160" name="Oval 32"/>
          <p:cNvSpPr>
            <a:spLocks noChangeArrowheads="1"/>
          </p:cNvSpPr>
          <p:nvPr/>
        </p:nvSpPr>
        <p:spPr bwMode="auto">
          <a:xfrm>
            <a:off x="5105400" y="1524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8161" name="Oval 33"/>
          <p:cNvSpPr>
            <a:spLocks noChangeArrowheads="1"/>
          </p:cNvSpPr>
          <p:nvPr/>
        </p:nvSpPr>
        <p:spPr bwMode="auto">
          <a:xfrm>
            <a:off x="5715000" y="1524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8162" name="Oval 34"/>
          <p:cNvSpPr>
            <a:spLocks noChangeArrowheads="1"/>
          </p:cNvSpPr>
          <p:nvPr/>
        </p:nvSpPr>
        <p:spPr bwMode="auto">
          <a:xfrm>
            <a:off x="6248400" y="1524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8163" name="Oval 35"/>
          <p:cNvSpPr>
            <a:spLocks noChangeArrowheads="1"/>
          </p:cNvSpPr>
          <p:nvPr/>
        </p:nvSpPr>
        <p:spPr bwMode="auto">
          <a:xfrm>
            <a:off x="6705600" y="1524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8164" name="Oval 36"/>
          <p:cNvSpPr>
            <a:spLocks noChangeArrowheads="1"/>
          </p:cNvSpPr>
          <p:nvPr/>
        </p:nvSpPr>
        <p:spPr bwMode="auto">
          <a:xfrm>
            <a:off x="7239000" y="1524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8165" name="Oval 37"/>
          <p:cNvSpPr>
            <a:spLocks noChangeArrowheads="1"/>
          </p:cNvSpPr>
          <p:nvPr/>
        </p:nvSpPr>
        <p:spPr bwMode="auto">
          <a:xfrm>
            <a:off x="7848600" y="1524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
        <p:nvSpPr>
          <p:cNvPr id="48166" name="Oval 38"/>
          <p:cNvSpPr>
            <a:spLocks noChangeArrowheads="1"/>
          </p:cNvSpPr>
          <p:nvPr/>
        </p:nvSpPr>
        <p:spPr bwMode="auto">
          <a:xfrm>
            <a:off x="8382000" y="1524000"/>
            <a:ext cx="304800" cy="304800"/>
          </a:xfrm>
          <a:prstGeom prst="ellipse">
            <a:avLst/>
          </a:prstGeom>
          <a:solidFill>
            <a:srgbClr val="FF0066"/>
          </a:solidFill>
          <a:ln w="9525">
            <a:solidFill>
              <a:schemeClr val="tx1"/>
            </a:solidFill>
            <a:round/>
            <a:headEnd/>
            <a:tailEnd/>
          </a:ln>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repeatCount="indefinite" fill="hold" grpId="0" nodeType="withEffect">
                                  <p:stCondLst>
                                    <p:cond delay="0"/>
                                  </p:stCondLst>
                                  <p:childTnLst>
                                    <p:animMotion origin="layout" path="M 0.0 0.0  L 0.25 0.0  E" pathEditMode="relative" ptsTypes="">
                                      <p:cBhvr>
                                        <p:cTn id="6" dur="2000" fill="hold"/>
                                        <p:tgtEl>
                                          <p:spTgt spid="48135"/>
                                        </p:tgtEl>
                                        <p:attrNameLst>
                                          <p:attrName>ppt_x</p:attrName>
                                          <p:attrName>ppt_y</p:attrName>
                                        </p:attrNameLst>
                                      </p:cBhvr>
                                    </p:animMotion>
                                  </p:childTnLst>
                                </p:cTn>
                              </p:par>
                              <p:par>
                                <p:cTn id="7" presetID="63" presetClass="path" presetSubtype="0" repeatCount="indefinite" fill="hold" grpId="0" nodeType="withEffect">
                                  <p:stCondLst>
                                    <p:cond delay="0"/>
                                  </p:stCondLst>
                                  <p:childTnLst>
                                    <p:animMotion origin="layout" path="M 0.0 0.0  L 0.25 0.0  E" pathEditMode="relative" ptsTypes="">
                                      <p:cBhvr>
                                        <p:cTn id="8" dur="2000" fill="hold"/>
                                        <p:tgtEl>
                                          <p:spTgt spid="48137"/>
                                        </p:tgtEl>
                                        <p:attrNameLst>
                                          <p:attrName>ppt_x</p:attrName>
                                          <p:attrName>ppt_y</p:attrName>
                                        </p:attrNameLst>
                                      </p:cBhvr>
                                    </p:animMotion>
                                  </p:childTnLst>
                                </p:cTn>
                              </p:par>
                              <p:par>
                                <p:cTn id="9" presetID="63" presetClass="path" presetSubtype="0" repeatCount="indefinite" fill="hold" grpId="0" nodeType="withEffect">
                                  <p:stCondLst>
                                    <p:cond delay="0"/>
                                  </p:stCondLst>
                                  <p:childTnLst>
                                    <p:animMotion origin="layout" path="M 0.0 0.0  L 0.25 0.0  E" pathEditMode="relative" ptsTypes="">
                                      <p:cBhvr>
                                        <p:cTn id="10" dur="2000" fill="hold"/>
                                        <p:tgtEl>
                                          <p:spTgt spid="48139"/>
                                        </p:tgtEl>
                                        <p:attrNameLst>
                                          <p:attrName>ppt_x</p:attrName>
                                          <p:attrName>ppt_y</p:attrName>
                                        </p:attrNameLst>
                                      </p:cBhvr>
                                    </p:animMotion>
                                  </p:childTnLst>
                                </p:cTn>
                              </p:par>
                              <p:par>
                                <p:cTn id="11" presetID="63" presetClass="path" presetSubtype="0" repeatCount="indefinite" fill="hold" grpId="0" nodeType="withEffect">
                                  <p:stCondLst>
                                    <p:cond delay="0"/>
                                  </p:stCondLst>
                                  <p:childTnLst>
                                    <p:animMotion origin="layout" path="M 0.0 0.0  L 0.25 0.0  E" pathEditMode="relative" ptsTypes="">
                                      <p:cBhvr>
                                        <p:cTn id="12" dur="2000" fill="hold"/>
                                        <p:tgtEl>
                                          <p:spTgt spid="48141"/>
                                        </p:tgtEl>
                                        <p:attrNameLst>
                                          <p:attrName>ppt_x</p:attrName>
                                          <p:attrName>ppt_y</p:attrName>
                                        </p:attrNameLst>
                                      </p:cBhvr>
                                    </p:animMotion>
                                  </p:childTnLst>
                                </p:cTn>
                              </p:par>
                              <p:par>
                                <p:cTn id="13" presetID="63" presetClass="path" presetSubtype="0" repeatCount="indefinite" fill="hold" grpId="0" nodeType="withEffect">
                                  <p:stCondLst>
                                    <p:cond delay="0"/>
                                  </p:stCondLst>
                                  <p:childTnLst>
                                    <p:animMotion origin="layout" path="M 0.0 0.0  L 0.25 0.0  E" pathEditMode="relative" ptsTypes="">
                                      <p:cBhvr>
                                        <p:cTn id="14" dur="2000" fill="hold"/>
                                        <p:tgtEl>
                                          <p:spTgt spid="48143"/>
                                        </p:tgtEl>
                                        <p:attrNameLst>
                                          <p:attrName>ppt_x</p:attrName>
                                          <p:attrName>ppt_y</p:attrName>
                                        </p:attrNameLst>
                                      </p:cBhvr>
                                    </p:animMotion>
                                  </p:childTnLst>
                                </p:cTn>
                              </p:par>
                              <p:par>
                                <p:cTn id="15" presetID="63" presetClass="path" presetSubtype="0" repeatCount="indefinite" fill="hold" grpId="0" nodeType="withEffect">
                                  <p:stCondLst>
                                    <p:cond delay="0"/>
                                  </p:stCondLst>
                                  <p:childTnLst>
                                    <p:animMotion origin="layout" path="M 0.0 0.0  L 0.25 0.0  E" pathEditMode="relative" ptsTypes="">
                                      <p:cBhvr>
                                        <p:cTn id="16" dur="2000" fill="hold"/>
                                        <p:tgtEl>
                                          <p:spTgt spid="48145"/>
                                        </p:tgtEl>
                                        <p:attrNameLst>
                                          <p:attrName>ppt_x</p:attrName>
                                          <p:attrName>ppt_y</p:attrName>
                                        </p:attrNameLst>
                                      </p:cBhvr>
                                    </p:animMotion>
                                  </p:childTnLst>
                                </p:cTn>
                              </p:par>
                              <p:par>
                                <p:cTn id="17" presetID="63" presetClass="path" presetSubtype="0" repeatCount="indefinite" fill="hold" grpId="0" nodeType="withEffect">
                                  <p:stCondLst>
                                    <p:cond delay="0"/>
                                  </p:stCondLst>
                                  <p:childTnLst>
                                    <p:animMotion origin="layout" path="M 0.0 0.0  L 0.25 0.0  E" pathEditMode="relative" ptsTypes="">
                                      <p:cBhvr>
                                        <p:cTn id="18" dur="2000" fill="hold"/>
                                        <p:tgtEl>
                                          <p:spTgt spid="48147"/>
                                        </p:tgtEl>
                                        <p:attrNameLst>
                                          <p:attrName>ppt_x</p:attrName>
                                          <p:attrName>ppt_y</p:attrName>
                                        </p:attrNameLst>
                                      </p:cBhvr>
                                    </p:animMotion>
                                  </p:childTnLst>
                                </p:cTn>
                              </p:par>
                              <p:par>
                                <p:cTn id="19" presetID="63" presetClass="path" presetSubtype="0" repeatCount="indefinite" fill="hold" grpId="0" nodeType="withEffect">
                                  <p:stCondLst>
                                    <p:cond delay="0"/>
                                  </p:stCondLst>
                                  <p:childTnLst>
                                    <p:animMotion origin="layout" path="M 0.0 0.0  L 0.25 0.0  E" pathEditMode="relative" ptsTypes="">
                                      <p:cBhvr>
                                        <p:cTn id="20" dur="2000" fill="hold"/>
                                        <p:tgtEl>
                                          <p:spTgt spid="48149"/>
                                        </p:tgtEl>
                                        <p:attrNameLst>
                                          <p:attrName>ppt_x</p:attrName>
                                          <p:attrName>ppt_y</p:attrName>
                                        </p:attrNameLst>
                                      </p:cBhvr>
                                    </p:animMotion>
                                  </p:childTnLst>
                                </p:cTn>
                              </p:par>
                              <p:par>
                                <p:cTn id="21" presetID="63" presetClass="path" presetSubtype="0" repeatCount="indefinite" fill="hold" grpId="0" nodeType="withEffect">
                                  <p:stCondLst>
                                    <p:cond delay="0"/>
                                  </p:stCondLst>
                                  <p:childTnLst>
                                    <p:animMotion origin="layout" path="M 0.0 0.0  L 0.25 0.0  E" pathEditMode="relative" ptsTypes="">
                                      <p:cBhvr>
                                        <p:cTn id="22" dur="2000" fill="hold"/>
                                        <p:tgtEl>
                                          <p:spTgt spid="48154"/>
                                        </p:tgtEl>
                                        <p:attrNameLst>
                                          <p:attrName>ppt_x</p:attrName>
                                          <p:attrName>ppt_y</p:attrName>
                                        </p:attrNameLst>
                                      </p:cBhvr>
                                    </p:animMotion>
                                  </p:childTnLst>
                                </p:cTn>
                              </p:par>
                              <p:par>
                                <p:cTn id="23" presetID="63" presetClass="path" presetSubtype="0" repeatCount="indefinite" fill="hold" grpId="0" nodeType="withEffect">
                                  <p:stCondLst>
                                    <p:cond delay="0"/>
                                  </p:stCondLst>
                                  <p:childTnLst>
                                    <p:animMotion origin="layout" path="M 0.0 0.0  L 0.25 0.0  E" pathEditMode="relative" ptsTypes="">
                                      <p:cBhvr>
                                        <p:cTn id="24" dur="2000" fill="hold"/>
                                        <p:tgtEl>
                                          <p:spTgt spid="48151"/>
                                        </p:tgtEl>
                                        <p:attrNameLst>
                                          <p:attrName>ppt_x</p:attrName>
                                          <p:attrName>ppt_y</p:attrName>
                                        </p:attrNameLst>
                                      </p:cBhvr>
                                    </p:animMotion>
                                  </p:childTnLst>
                                </p:cTn>
                              </p:par>
                              <p:par>
                                <p:cTn id="25" presetID="63" presetClass="path" presetSubtype="0" repeatCount="indefinite" fill="hold" grpId="0" nodeType="withEffect">
                                  <p:stCondLst>
                                    <p:cond delay="0"/>
                                  </p:stCondLst>
                                  <p:childTnLst>
                                    <p:animMotion origin="layout" path="M 0.0 0.0  L 0.25 0.0  E" pathEditMode="relative" ptsTypes="">
                                      <p:cBhvr>
                                        <p:cTn id="26" dur="2000" fill="hold"/>
                                        <p:tgtEl>
                                          <p:spTgt spid="48152"/>
                                        </p:tgtEl>
                                        <p:attrNameLst>
                                          <p:attrName>ppt_x</p:attrName>
                                          <p:attrName>ppt_y</p:attrName>
                                        </p:attrNameLst>
                                      </p:cBhvr>
                                    </p:animMotion>
                                  </p:childTnLst>
                                </p:cTn>
                              </p:par>
                              <p:par>
                                <p:cTn id="27" presetID="63" presetClass="path" presetSubtype="0" repeatCount="indefinite" fill="hold" grpId="0" nodeType="withEffect">
                                  <p:stCondLst>
                                    <p:cond delay="0"/>
                                  </p:stCondLst>
                                  <p:childTnLst>
                                    <p:animMotion origin="layout" path="M 0.0 0.0  L 0.25 0.0  E" pathEditMode="relative" ptsTypes="">
                                      <p:cBhvr>
                                        <p:cTn id="28" dur="2000" fill="hold"/>
                                        <p:tgtEl>
                                          <p:spTgt spid="48153"/>
                                        </p:tgtEl>
                                        <p:attrNameLst>
                                          <p:attrName>ppt_x</p:attrName>
                                          <p:attrName>ppt_y</p:attrName>
                                        </p:attrNameLst>
                                      </p:cBhvr>
                                    </p:animMotion>
                                  </p:childTnLst>
                                </p:cTn>
                              </p:par>
                              <p:par>
                                <p:cTn id="29" presetID="63" presetClass="path" presetSubtype="0" repeatCount="indefinite" fill="hold" grpId="0" nodeType="withEffect">
                                  <p:stCondLst>
                                    <p:cond delay="0"/>
                                  </p:stCondLst>
                                  <p:childTnLst>
                                    <p:animMotion origin="layout" path="M 0.0 0.0  L 0.25 0.0  E" pathEditMode="relative" ptsTypes="">
                                      <p:cBhvr>
                                        <p:cTn id="30" dur="2000" fill="hold"/>
                                        <p:tgtEl>
                                          <p:spTgt spid="48158"/>
                                        </p:tgtEl>
                                        <p:attrNameLst>
                                          <p:attrName>ppt_x</p:attrName>
                                          <p:attrName>ppt_y</p:attrName>
                                        </p:attrNameLst>
                                      </p:cBhvr>
                                    </p:animMotion>
                                  </p:childTnLst>
                                </p:cTn>
                              </p:par>
                              <p:par>
                                <p:cTn id="31" presetID="63" presetClass="path" presetSubtype="0" repeatCount="indefinite" fill="hold" grpId="0" nodeType="withEffect">
                                  <p:stCondLst>
                                    <p:cond delay="0"/>
                                  </p:stCondLst>
                                  <p:childTnLst>
                                    <p:animMotion origin="layout" path="M 0.0 0.0  L 0.25 0.0  E" pathEditMode="relative" ptsTypes="">
                                      <p:cBhvr>
                                        <p:cTn id="32" dur="2000" fill="hold"/>
                                        <p:tgtEl>
                                          <p:spTgt spid="48155"/>
                                        </p:tgtEl>
                                        <p:attrNameLst>
                                          <p:attrName>ppt_x</p:attrName>
                                          <p:attrName>ppt_y</p:attrName>
                                        </p:attrNameLst>
                                      </p:cBhvr>
                                    </p:animMotion>
                                  </p:childTnLst>
                                </p:cTn>
                              </p:par>
                              <p:par>
                                <p:cTn id="33" presetID="63" presetClass="path" presetSubtype="0" repeatCount="indefinite" fill="hold" grpId="0" nodeType="withEffect">
                                  <p:stCondLst>
                                    <p:cond delay="0"/>
                                  </p:stCondLst>
                                  <p:childTnLst>
                                    <p:animMotion origin="layout" path="M 0.0 0.0  L 0.25 0.0  E" pathEditMode="relative" ptsTypes="">
                                      <p:cBhvr>
                                        <p:cTn id="34" dur="2000" fill="hold"/>
                                        <p:tgtEl>
                                          <p:spTgt spid="48156"/>
                                        </p:tgtEl>
                                        <p:attrNameLst>
                                          <p:attrName>ppt_x</p:attrName>
                                          <p:attrName>ppt_y</p:attrName>
                                        </p:attrNameLst>
                                      </p:cBhvr>
                                    </p:animMotion>
                                  </p:childTnLst>
                                </p:cTn>
                              </p:par>
                              <p:par>
                                <p:cTn id="35" presetID="63" presetClass="path" presetSubtype="0" repeatCount="indefinite" fill="hold" grpId="0" nodeType="withEffect">
                                  <p:stCondLst>
                                    <p:cond delay="0"/>
                                  </p:stCondLst>
                                  <p:childTnLst>
                                    <p:animMotion origin="layout" path="M 0.0 0.0  L 0.25 0.0  E" pathEditMode="relative" ptsTypes="">
                                      <p:cBhvr>
                                        <p:cTn id="36" dur="2000" fill="hold"/>
                                        <p:tgtEl>
                                          <p:spTgt spid="48157"/>
                                        </p:tgtEl>
                                        <p:attrNameLst>
                                          <p:attrName>ppt_x</p:attrName>
                                          <p:attrName>ppt_y</p:attrName>
                                        </p:attrNameLst>
                                      </p:cBhvr>
                                    </p:animMotion>
                                  </p:childTnLst>
                                </p:cTn>
                              </p:par>
                              <p:par>
                                <p:cTn id="37" presetID="63" presetClass="path" presetSubtype="0" repeatCount="indefinite" fill="hold" grpId="0" nodeType="withEffect">
                                  <p:stCondLst>
                                    <p:cond delay="0"/>
                                  </p:stCondLst>
                                  <p:childTnLst>
                                    <p:animMotion origin="layout" path="M 0.0 0.0  L 0.25 0.0  E" pathEditMode="relative" ptsTypes="">
                                      <p:cBhvr>
                                        <p:cTn id="38" dur="2000" fill="hold"/>
                                        <p:tgtEl>
                                          <p:spTgt spid="48162"/>
                                        </p:tgtEl>
                                        <p:attrNameLst>
                                          <p:attrName>ppt_x</p:attrName>
                                          <p:attrName>ppt_y</p:attrName>
                                        </p:attrNameLst>
                                      </p:cBhvr>
                                    </p:animMotion>
                                  </p:childTnLst>
                                </p:cTn>
                              </p:par>
                              <p:par>
                                <p:cTn id="39" presetID="63" presetClass="path" presetSubtype="0" repeatCount="indefinite" fill="hold" grpId="0" nodeType="withEffect">
                                  <p:stCondLst>
                                    <p:cond delay="0"/>
                                  </p:stCondLst>
                                  <p:childTnLst>
                                    <p:animMotion origin="layout" path="M 0.0 0.0  L 0.25 0.0  E" pathEditMode="relative" ptsTypes="">
                                      <p:cBhvr>
                                        <p:cTn id="40" dur="2000" fill="hold"/>
                                        <p:tgtEl>
                                          <p:spTgt spid="48159"/>
                                        </p:tgtEl>
                                        <p:attrNameLst>
                                          <p:attrName>ppt_x</p:attrName>
                                          <p:attrName>ppt_y</p:attrName>
                                        </p:attrNameLst>
                                      </p:cBhvr>
                                    </p:animMotion>
                                  </p:childTnLst>
                                </p:cTn>
                              </p:par>
                              <p:par>
                                <p:cTn id="41" presetID="63" presetClass="path" presetSubtype="0" repeatCount="indefinite" fill="hold" grpId="0" nodeType="withEffect">
                                  <p:stCondLst>
                                    <p:cond delay="0"/>
                                  </p:stCondLst>
                                  <p:childTnLst>
                                    <p:animMotion origin="layout" path="M 0.0 0.0  L 0.25 0.0  E" pathEditMode="relative" ptsTypes="">
                                      <p:cBhvr>
                                        <p:cTn id="42" dur="2000" fill="hold"/>
                                        <p:tgtEl>
                                          <p:spTgt spid="48160"/>
                                        </p:tgtEl>
                                        <p:attrNameLst>
                                          <p:attrName>ppt_x</p:attrName>
                                          <p:attrName>ppt_y</p:attrName>
                                        </p:attrNameLst>
                                      </p:cBhvr>
                                    </p:animMotion>
                                  </p:childTnLst>
                                </p:cTn>
                              </p:par>
                              <p:par>
                                <p:cTn id="43" presetID="63" presetClass="path" presetSubtype="0" repeatCount="indefinite" fill="hold" grpId="0" nodeType="withEffect">
                                  <p:stCondLst>
                                    <p:cond delay="0"/>
                                  </p:stCondLst>
                                  <p:childTnLst>
                                    <p:animMotion origin="layout" path="M 0.0 0.0  L 0.25 0.0  E" pathEditMode="relative" ptsTypes="">
                                      <p:cBhvr>
                                        <p:cTn id="44" dur="2000" fill="hold"/>
                                        <p:tgtEl>
                                          <p:spTgt spid="48161"/>
                                        </p:tgtEl>
                                        <p:attrNameLst>
                                          <p:attrName>ppt_x</p:attrName>
                                          <p:attrName>ppt_y</p:attrName>
                                        </p:attrNameLst>
                                      </p:cBhvr>
                                    </p:animMotion>
                                  </p:childTnLst>
                                </p:cTn>
                              </p:par>
                              <p:par>
                                <p:cTn id="45" presetID="63" presetClass="path" presetSubtype="0" repeatCount="indefinite" fill="hold" grpId="0" nodeType="withEffect">
                                  <p:stCondLst>
                                    <p:cond delay="0"/>
                                  </p:stCondLst>
                                  <p:childTnLst>
                                    <p:animMotion origin="layout" path="M 0.0 0.0  L 0.25 0.0  E" pathEditMode="fixed" ptsTypes="">
                                      <p:cBhvr>
                                        <p:cTn id="46" dur="2000" fill="hold"/>
                                        <p:tgtEl>
                                          <p:spTgt spid="48166"/>
                                        </p:tgtEl>
                                        <p:attrNameLst>
                                          <p:attrName>ppt_x</p:attrName>
                                          <p:attrName>ppt_y</p:attrName>
                                        </p:attrNameLst>
                                      </p:cBhvr>
                                    </p:animMotion>
                                  </p:childTnLst>
                                </p:cTn>
                              </p:par>
                              <p:par>
                                <p:cTn id="47" presetID="63" presetClass="path" presetSubtype="0" repeatCount="indefinite" fill="hold" grpId="0" nodeType="withEffect">
                                  <p:stCondLst>
                                    <p:cond delay="0"/>
                                  </p:stCondLst>
                                  <p:childTnLst>
                                    <p:animMotion origin="layout" path="M 0.0 0.0  L 0.25 0.0  E" pathEditMode="relative" ptsTypes="">
                                      <p:cBhvr>
                                        <p:cTn id="48" dur="2000" fill="hold"/>
                                        <p:tgtEl>
                                          <p:spTgt spid="48163"/>
                                        </p:tgtEl>
                                        <p:attrNameLst>
                                          <p:attrName>ppt_x</p:attrName>
                                          <p:attrName>ppt_y</p:attrName>
                                        </p:attrNameLst>
                                      </p:cBhvr>
                                    </p:animMotion>
                                  </p:childTnLst>
                                </p:cTn>
                              </p:par>
                              <p:par>
                                <p:cTn id="49" presetID="63" presetClass="path" presetSubtype="0" repeatCount="indefinite" fill="hold" grpId="0" nodeType="withEffect">
                                  <p:stCondLst>
                                    <p:cond delay="0"/>
                                  </p:stCondLst>
                                  <p:childTnLst>
                                    <p:animMotion origin="layout" path="M 0.0 0.0  L 0.25 0.0  E" pathEditMode="relative" ptsTypes="">
                                      <p:cBhvr>
                                        <p:cTn id="50" dur="2000" fill="hold"/>
                                        <p:tgtEl>
                                          <p:spTgt spid="48164"/>
                                        </p:tgtEl>
                                        <p:attrNameLst>
                                          <p:attrName>ppt_x</p:attrName>
                                          <p:attrName>ppt_y</p:attrName>
                                        </p:attrNameLst>
                                      </p:cBhvr>
                                    </p:animMotion>
                                  </p:childTnLst>
                                </p:cTn>
                              </p:par>
                              <p:par>
                                <p:cTn id="51" presetID="63" presetClass="path" presetSubtype="0" repeatCount="indefinite" fill="hold" grpId="0" nodeType="withEffect">
                                  <p:stCondLst>
                                    <p:cond delay="0"/>
                                  </p:stCondLst>
                                  <p:childTnLst>
                                    <p:animMotion origin="layout" path="M 0.0 0.0  L 0.25 0.0  E" pathEditMode="relative" ptsTypes="">
                                      <p:cBhvr>
                                        <p:cTn id="52" dur="2000" fill="hold"/>
                                        <p:tgtEl>
                                          <p:spTgt spid="4816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5" grpId="0" animBg="1"/>
      <p:bldP spid="48137" grpId="0" animBg="1"/>
      <p:bldP spid="48139" grpId="0" animBg="1"/>
      <p:bldP spid="48141" grpId="0" animBg="1"/>
      <p:bldP spid="48143" grpId="0" animBg="1"/>
      <p:bldP spid="48145" grpId="0" animBg="1"/>
      <p:bldP spid="48147" grpId="0" animBg="1"/>
      <p:bldP spid="48149" grpId="0" animBg="1"/>
      <p:bldP spid="48151" grpId="0" animBg="1"/>
      <p:bldP spid="48152" grpId="0" animBg="1"/>
      <p:bldP spid="48153" grpId="0" animBg="1"/>
      <p:bldP spid="48154" grpId="0" animBg="1"/>
      <p:bldP spid="48155" grpId="0" animBg="1"/>
      <p:bldP spid="48156" grpId="0" animBg="1"/>
      <p:bldP spid="48157" grpId="0" animBg="1"/>
      <p:bldP spid="48158" grpId="0" animBg="1"/>
      <p:bldP spid="48159" grpId="0" animBg="1"/>
      <p:bldP spid="48160" grpId="0" animBg="1"/>
      <p:bldP spid="48161" grpId="0" animBg="1"/>
      <p:bldP spid="48162" grpId="0" animBg="1"/>
      <p:bldP spid="48163" grpId="0" animBg="1"/>
      <p:bldP spid="48164" grpId="0" animBg="1"/>
      <p:bldP spid="48165" grpId="0" animBg="1"/>
      <p:bldP spid="48166"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pPr eaLnBrk="1" hangingPunct="1">
              <a:defRPr/>
            </a:pPr>
            <a:r>
              <a:rPr lang="en-US" dirty="0" smtClean="0"/>
              <a:t>Transporting Electricity</a:t>
            </a:r>
          </a:p>
        </p:txBody>
      </p:sp>
      <p:sp>
        <p:nvSpPr>
          <p:cNvPr id="115715" name="Rectangle 3"/>
          <p:cNvSpPr>
            <a:spLocks noGrp="1" noChangeArrowheads="1"/>
          </p:cNvSpPr>
          <p:nvPr>
            <p:ph type="body" idx="1"/>
          </p:nvPr>
        </p:nvSpPr>
        <p:spPr/>
        <p:txBody>
          <a:bodyPr/>
          <a:lstStyle/>
          <a:p>
            <a:pPr eaLnBrk="1" hangingPunct="1">
              <a:defRPr/>
            </a:pPr>
            <a:r>
              <a:rPr lang="en-US" dirty="0" smtClean="0"/>
              <a:t>Electricity has to be moved from the generating stations to peoples houses.</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457200" y="304800"/>
            <a:ext cx="4724400" cy="1384300"/>
          </a:xfrm>
          <a:prstGeom prst="rect">
            <a:avLst/>
          </a:prstGeom>
          <a:noFill/>
          <a:ln w="9525">
            <a:noFill/>
            <a:miter lim="800000"/>
            <a:headEnd/>
            <a:tailEnd/>
          </a:ln>
        </p:spPr>
        <p:txBody>
          <a:bodyPr>
            <a:spAutoFit/>
          </a:bodyPr>
          <a:lstStyle/>
          <a:p>
            <a:r>
              <a:rPr lang="en-US" sz="2800"/>
              <a:t>Most large scale generators produce around 25 000 V of electricity.</a:t>
            </a:r>
          </a:p>
        </p:txBody>
      </p:sp>
      <p:pic>
        <p:nvPicPr>
          <p:cNvPr id="105474" name="Picture 2" descr="http://laughingsquid.com/wp-content/uploads/snpp.gif"/>
          <p:cNvPicPr>
            <a:picLocks noChangeAspect="1" noChangeArrowheads="1"/>
          </p:cNvPicPr>
          <p:nvPr/>
        </p:nvPicPr>
        <p:blipFill>
          <a:blip r:embed="rId2" cstate="print"/>
          <a:srcRect/>
          <a:stretch>
            <a:fillRect/>
          </a:stretch>
        </p:blipFill>
        <p:spPr bwMode="auto">
          <a:xfrm>
            <a:off x="304800" y="1752600"/>
            <a:ext cx="4762500" cy="3552825"/>
          </a:xfrm>
          <a:prstGeom prst="rect">
            <a:avLst/>
          </a:prstGeom>
          <a:noFill/>
          <a:ln w="9525">
            <a:noFill/>
            <a:miter lim="800000"/>
            <a:headEnd/>
            <a:tailEnd/>
          </a:ln>
        </p:spPr>
      </p:pic>
      <p:sp>
        <p:nvSpPr>
          <p:cNvPr id="6" name="TextBox 5"/>
          <p:cNvSpPr txBox="1">
            <a:spLocks noChangeArrowheads="1"/>
          </p:cNvSpPr>
          <p:nvPr/>
        </p:nvSpPr>
        <p:spPr bwMode="auto">
          <a:xfrm>
            <a:off x="5257800" y="228600"/>
            <a:ext cx="3886200" cy="3970338"/>
          </a:xfrm>
          <a:prstGeom prst="rect">
            <a:avLst/>
          </a:prstGeom>
          <a:noFill/>
          <a:ln w="9525">
            <a:noFill/>
            <a:miter lim="800000"/>
            <a:headEnd/>
            <a:tailEnd/>
          </a:ln>
        </p:spPr>
        <p:txBody>
          <a:bodyPr>
            <a:spAutoFit/>
          </a:bodyPr>
          <a:lstStyle/>
          <a:p>
            <a:r>
              <a:rPr lang="en-US" sz="2800"/>
              <a:t>The electricity is then moved to a transformer at the power plant which boosts the voltage to 400 000 V. </a:t>
            </a:r>
          </a:p>
          <a:p>
            <a:r>
              <a:rPr lang="en-US" sz="2800"/>
              <a:t>Electricity travels more efficiently at higher voltages.</a:t>
            </a:r>
          </a:p>
        </p:txBody>
      </p:sp>
      <p:pic>
        <p:nvPicPr>
          <p:cNvPr id="105478" name="Picture 6" descr="http://www.petervaldivia.com/technology/energy/image/electrical-transformers.jpg"/>
          <p:cNvPicPr>
            <a:picLocks noChangeAspect="1" noChangeArrowheads="1"/>
          </p:cNvPicPr>
          <p:nvPr/>
        </p:nvPicPr>
        <p:blipFill>
          <a:blip r:embed="rId3" cstate="print"/>
          <a:srcRect/>
          <a:stretch>
            <a:fillRect/>
          </a:stretch>
        </p:blipFill>
        <p:spPr bwMode="auto">
          <a:xfrm>
            <a:off x="5562600" y="4267200"/>
            <a:ext cx="2828925" cy="2295525"/>
          </a:xfrm>
          <a:prstGeom prst="rect">
            <a:avLst/>
          </a:prstGeom>
          <a:noFill/>
          <a:ln w="9525">
            <a:noFill/>
            <a:miter lim="800000"/>
            <a:headEnd/>
            <a:tailEnd/>
          </a:ln>
        </p:spPr>
      </p:pic>
      <p:cxnSp>
        <p:nvCxnSpPr>
          <p:cNvPr id="10" name="Straight Arrow Connector 9"/>
          <p:cNvCxnSpPr>
            <a:cxnSpLocks noChangeShapeType="1"/>
          </p:cNvCxnSpPr>
          <p:nvPr/>
        </p:nvCxnSpPr>
        <p:spPr bwMode="auto">
          <a:xfrm>
            <a:off x="5029200" y="5029200"/>
            <a:ext cx="533400" cy="385763"/>
          </a:xfrm>
          <a:prstGeom prst="straightConnector1">
            <a:avLst/>
          </a:prstGeom>
          <a:noFill/>
          <a:ln w="76200" algn="ctr">
            <a:solidFill>
              <a:srgbClr val="000000"/>
            </a:solidFill>
            <a:round/>
            <a:headEnd/>
            <a:tailEnd type="arrow" w="med" len="med"/>
          </a:ln>
        </p:spPr>
      </p:cxnSp>
      <p:sp>
        <p:nvSpPr>
          <p:cNvPr id="11" name="TextBox 10"/>
          <p:cNvSpPr txBox="1">
            <a:spLocks noChangeArrowheads="1"/>
          </p:cNvSpPr>
          <p:nvPr/>
        </p:nvSpPr>
        <p:spPr bwMode="auto">
          <a:xfrm>
            <a:off x="0" y="0"/>
            <a:ext cx="5105400" cy="3108325"/>
          </a:xfrm>
          <a:prstGeom prst="rect">
            <a:avLst/>
          </a:prstGeom>
          <a:noFill/>
          <a:ln w="9525">
            <a:noFill/>
            <a:miter lim="800000"/>
            <a:headEnd/>
            <a:tailEnd/>
          </a:ln>
        </p:spPr>
        <p:txBody>
          <a:bodyPr>
            <a:spAutoFit/>
          </a:bodyPr>
          <a:lstStyle/>
          <a:p>
            <a:r>
              <a:rPr lang="en-US" sz="2800"/>
              <a:t>The high voltage electricity is then carries by thick transmission cables made of copper or aluminum.</a:t>
            </a:r>
          </a:p>
          <a:p>
            <a:r>
              <a:rPr lang="en-US" sz="2800"/>
              <a:t>Copper and aluminum are used because of their low resistance.</a:t>
            </a:r>
          </a:p>
        </p:txBody>
      </p:sp>
      <p:pic>
        <p:nvPicPr>
          <p:cNvPr id="105480" name="Picture 8" descr="http://greenjersey.org/wp-content/uploads/2008/12/power_lines_web.jpg"/>
          <p:cNvPicPr>
            <a:picLocks noChangeAspect="1" noChangeArrowheads="1"/>
          </p:cNvPicPr>
          <p:nvPr/>
        </p:nvPicPr>
        <p:blipFill>
          <a:blip r:embed="rId4" cstate="print"/>
          <a:srcRect/>
          <a:stretch>
            <a:fillRect/>
          </a:stretch>
        </p:blipFill>
        <p:spPr bwMode="auto">
          <a:xfrm>
            <a:off x="381000" y="3733800"/>
            <a:ext cx="3933825" cy="2847975"/>
          </a:xfrm>
          <a:prstGeom prst="rect">
            <a:avLst/>
          </a:prstGeom>
          <a:noFill/>
          <a:ln w="9525">
            <a:noFill/>
            <a:miter lim="800000"/>
            <a:headEnd/>
            <a:tailEnd/>
          </a:ln>
        </p:spPr>
      </p:pic>
      <p:cxnSp>
        <p:nvCxnSpPr>
          <p:cNvPr id="14" name="Straight Arrow Connector 13"/>
          <p:cNvCxnSpPr>
            <a:cxnSpLocks noChangeShapeType="1"/>
          </p:cNvCxnSpPr>
          <p:nvPr/>
        </p:nvCxnSpPr>
        <p:spPr bwMode="auto">
          <a:xfrm rot="10800000">
            <a:off x="4314825" y="5157788"/>
            <a:ext cx="1247775" cy="257175"/>
          </a:xfrm>
          <a:prstGeom prst="straightConnector1">
            <a:avLst/>
          </a:prstGeom>
          <a:noFill/>
          <a:ln w="76200" algn="ctr">
            <a:solidFill>
              <a:srgbClr val="000000"/>
            </a:solidFill>
            <a:round/>
            <a:headEnd/>
            <a:tailEnd type="arrow" w="med" len="med"/>
          </a:ln>
        </p:spPr>
      </p:cxnSp>
      <p:sp>
        <p:nvSpPr>
          <p:cNvPr id="16" name="TextBox 15"/>
          <p:cNvSpPr txBox="1">
            <a:spLocks noChangeArrowheads="1"/>
          </p:cNvSpPr>
          <p:nvPr/>
        </p:nvSpPr>
        <p:spPr bwMode="auto">
          <a:xfrm>
            <a:off x="2438400" y="0"/>
            <a:ext cx="6705600" cy="2246313"/>
          </a:xfrm>
          <a:prstGeom prst="rect">
            <a:avLst/>
          </a:prstGeom>
          <a:noFill/>
          <a:ln w="9525">
            <a:noFill/>
            <a:miter lim="800000"/>
            <a:headEnd/>
            <a:tailEnd/>
          </a:ln>
        </p:spPr>
        <p:txBody>
          <a:bodyPr>
            <a:spAutoFit/>
          </a:bodyPr>
          <a:lstStyle/>
          <a:p>
            <a:r>
              <a:rPr lang="en-US" sz="2800"/>
              <a:t>The power lines go into substations near businesses, factories and homes. Here transformers change the very high voltage electricity back into lower voltage electricity.</a:t>
            </a:r>
          </a:p>
        </p:txBody>
      </p:sp>
      <p:pic>
        <p:nvPicPr>
          <p:cNvPr id="105482" name="Picture 10" descr="http://www.caenz.com/info/downloads/photolibrary/PhotoLib/Energy/images/Substation.jpg"/>
          <p:cNvPicPr>
            <a:picLocks noChangeAspect="1" noChangeArrowheads="1"/>
          </p:cNvPicPr>
          <p:nvPr/>
        </p:nvPicPr>
        <p:blipFill>
          <a:blip r:embed="rId5" cstate="print"/>
          <a:srcRect/>
          <a:stretch>
            <a:fillRect/>
          </a:stretch>
        </p:blipFill>
        <p:spPr bwMode="auto">
          <a:xfrm>
            <a:off x="6019800" y="2895600"/>
            <a:ext cx="2108200" cy="3181350"/>
          </a:xfrm>
          <a:prstGeom prst="rect">
            <a:avLst/>
          </a:prstGeom>
          <a:noFill/>
          <a:ln w="9525">
            <a:noFill/>
            <a:miter lim="800000"/>
            <a:headEnd/>
            <a:tailEnd/>
          </a:ln>
        </p:spPr>
      </p:pic>
      <p:cxnSp>
        <p:nvCxnSpPr>
          <p:cNvPr id="19" name="Straight Arrow Connector 18"/>
          <p:cNvCxnSpPr>
            <a:cxnSpLocks noChangeShapeType="1"/>
          </p:cNvCxnSpPr>
          <p:nvPr/>
        </p:nvCxnSpPr>
        <p:spPr bwMode="auto">
          <a:xfrm flipV="1">
            <a:off x="4314825" y="4486275"/>
            <a:ext cx="1704975" cy="671513"/>
          </a:xfrm>
          <a:prstGeom prst="straightConnector1">
            <a:avLst/>
          </a:prstGeom>
          <a:noFill/>
          <a:ln w="76200" algn="ctr">
            <a:solidFill>
              <a:srgbClr val="000000"/>
            </a:solidFill>
            <a:round/>
            <a:headEnd/>
            <a:tailEnd type="arrow" w="med" len="med"/>
          </a:ln>
        </p:spPr>
      </p:cxnSp>
      <p:sp>
        <p:nvSpPr>
          <p:cNvPr id="20" name="Rectangle 19"/>
          <p:cNvSpPr>
            <a:spLocks noChangeArrowheads="1"/>
          </p:cNvSpPr>
          <p:nvPr/>
        </p:nvSpPr>
        <p:spPr bwMode="auto">
          <a:xfrm>
            <a:off x="0" y="0"/>
            <a:ext cx="6553200" cy="2246313"/>
          </a:xfrm>
          <a:prstGeom prst="rect">
            <a:avLst/>
          </a:prstGeom>
          <a:noFill/>
          <a:ln w="9525">
            <a:noFill/>
            <a:miter lim="800000"/>
            <a:headEnd/>
            <a:tailEnd/>
          </a:ln>
        </p:spPr>
        <p:txBody>
          <a:bodyPr>
            <a:spAutoFit/>
          </a:bodyPr>
          <a:lstStyle/>
          <a:p>
            <a:r>
              <a:rPr lang="en-US" sz="2800"/>
              <a:t>From these substations, electricity in different power levels is used to run factories, streetcars and mass transit, light street lights and stop lights, and is sent to your neighborhood.</a:t>
            </a:r>
          </a:p>
        </p:txBody>
      </p:sp>
      <p:pic>
        <p:nvPicPr>
          <p:cNvPr id="105483" name="Picture 11" descr="C:\Program Files\Microsoft Office\Media\CntCD1\Photo1\j0309427.jpg"/>
          <p:cNvPicPr>
            <a:picLocks noChangeAspect="1" noChangeArrowheads="1"/>
          </p:cNvPicPr>
          <p:nvPr/>
        </p:nvPicPr>
        <p:blipFill>
          <a:blip r:embed="rId6" cstate="print"/>
          <a:srcRect/>
          <a:stretch>
            <a:fillRect/>
          </a:stretch>
        </p:blipFill>
        <p:spPr bwMode="auto">
          <a:xfrm>
            <a:off x="533400" y="3657600"/>
            <a:ext cx="3657600" cy="2438400"/>
          </a:xfrm>
          <a:prstGeom prst="rect">
            <a:avLst/>
          </a:prstGeom>
          <a:noFill/>
          <a:ln w="9525">
            <a:noFill/>
            <a:miter lim="800000"/>
            <a:headEnd/>
            <a:tailEnd/>
          </a:ln>
        </p:spPr>
      </p:pic>
      <p:cxnSp>
        <p:nvCxnSpPr>
          <p:cNvPr id="27" name="Straight Arrow Connector 26"/>
          <p:cNvCxnSpPr>
            <a:cxnSpLocks noChangeShapeType="1"/>
          </p:cNvCxnSpPr>
          <p:nvPr/>
        </p:nvCxnSpPr>
        <p:spPr bwMode="auto">
          <a:xfrm rot="10800000" flipV="1">
            <a:off x="4191000" y="4648200"/>
            <a:ext cx="1828800" cy="390525"/>
          </a:xfrm>
          <a:prstGeom prst="straightConnector1">
            <a:avLst/>
          </a:prstGeom>
          <a:noFill/>
          <a:ln w="76200" algn="ctr">
            <a:solidFill>
              <a:srgbClr val="000000"/>
            </a:solidFill>
            <a:round/>
            <a:headEnd/>
            <a:tailEnd type="arrow" w="med" len="med"/>
          </a:ln>
        </p:spPr>
      </p:cxnSp>
      <p:sp>
        <p:nvSpPr>
          <p:cNvPr id="28" name="Rectangle 27"/>
          <p:cNvSpPr>
            <a:spLocks noChangeArrowheads="1"/>
          </p:cNvSpPr>
          <p:nvPr/>
        </p:nvSpPr>
        <p:spPr bwMode="auto">
          <a:xfrm>
            <a:off x="2286000" y="0"/>
            <a:ext cx="6858000" cy="1816100"/>
          </a:xfrm>
          <a:prstGeom prst="rect">
            <a:avLst/>
          </a:prstGeom>
          <a:noFill/>
          <a:ln w="9525">
            <a:noFill/>
            <a:miter lim="800000"/>
            <a:headEnd/>
            <a:tailEnd/>
          </a:ln>
        </p:spPr>
        <p:txBody>
          <a:bodyPr>
            <a:spAutoFit/>
          </a:bodyPr>
          <a:lstStyle/>
          <a:p>
            <a:r>
              <a:rPr lang="en-US" sz="2800"/>
              <a:t>In your neighborhood, another small transformer mounted on pole or in a utility box converts the power to even lower levels to be used in your house.</a:t>
            </a:r>
          </a:p>
        </p:txBody>
      </p:sp>
      <p:pic>
        <p:nvPicPr>
          <p:cNvPr id="105485" name="Picture 13" descr="http://www.freefoto.com/images/13/20/13_20_72---Electricity-Transformer-mounted-on-a-Utility-Pole_web.jpg"/>
          <p:cNvPicPr>
            <a:picLocks noChangeAspect="1" noChangeArrowheads="1"/>
          </p:cNvPicPr>
          <p:nvPr/>
        </p:nvPicPr>
        <p:blipFill>
          <a:blip r:embed="rId7" cstate="print"/>
          <a:srcRect/>
          <a:stretch>
            <a:fillRect/>
          </a:stretch>
        </p:blipFill>
        <p:spPr bwMode="auto">
          <a:xfrm>
            <a:off x="5943600" y="2362200"/>
            <a:ext cx="1600200" cy="2400300"/>
          </a:xfrm>
          <a:prstGeom prst="rect">
            <a:avLst/>
          </a:prstGeom>
          <a:noFill/>
          <a:ln w="9525">
            <a:noFill/>
            <a:miter lim="800000"/>
            <a:headEnd/>
            <a:tailEnd/>
          </a:ln>
        </p:spPr>
      </p:pic>
      <p:cxnSp>
        <p:nvCxnSpPr>
          <p:cNvPr id="31" name="Straight Arrow Connector 30"/>
          <p:cNvCxnSpPr>
            <a:cxnSpLocks noChangeShapeType="1"/>
          </p:cNvCxnSpPr>
          <p:nvPr/>
        </p:nvCxnSpPr>
        <p:spPr bwMode="auto">
          <a:xfrm flipV="1">
            <a:off x="4191000" y="3562350"/>
            <a:ext cx="1752600" cy="1314450"/>
          </a:xfrm>
          <a:prstGeom prst="straightConnector1">
            <a:avLst/>
          </a:prstGeom>
          <a:noFill/>
          <a:ln w="76200" algn="ctr">
            <a:solidFill>
              <a:srgbClr val="000000"/>
            </a:solidFill>
            <a:round/>
            <a:headEnd/>
            <a:tailEnd type="arrow" w="med" len="med"/>
          </a:ln>
        </p:spPr>
      </p:cxnSp>
      <p:pic>
        <p:nvPicPr>
          <p:cNvPr id="92182" name="Picture 22" descr="http://ccreekestates.com/Images/Utilities/UtilityBoxSmall.jpg"/>
          <p:cNvPicPr>
            <a:picLocks noChangeAspect="1" noChangeArrowheads="1"/>
          </p:cNvPicPr>
          <p:nvPr/>
        </p:nvPicPr>
        <p:blipFill>
          <a:blip r:embed="rId8" cstate="print"/>
          <a:srcRect/>
          <a:stretch>
            <a:fillRect/>
          </a:stretch>
        </p:blipFill>
        <p:spPr bwMode="auto">
          <a:xfrm>
            <a:off x="5867400" y="4953000"/>
            <a:ext cx="1905000" cy="1428750"/>
          </a:xfrm>
          <a:prstGeom prst="rect">
            <a:avLst/>
          </a:prstGeom>
          <a:noFill/>
          <a:ln w="9525">
            <a:noFill/>
            <a:miter lim="800000"/>
            <a:headEnd/>
            <a:tailEnd/>
          </a:ln>
        </p:spPr>
      </p:pic>
      <p:cxnSp>
        <p:nvCxnSpPr>
          <p:cNvPr id="24" name="Straight Arrow Connector 23"/>
          <p:cNvCxnSpPr>
            <a:cxnSpLocks noChangeShapeType="1"/>
          </p:cNvCxnSpPr>
          <p:nvPr/>
        </p:nvCxnSpPr>
        <p:spPr bwMode="auto">
          <a:xfrm>
            <a:off x="4191000" y="4876800"/>
            <a:ext cx="1676400" cy="666750"/>
          </a:xfrm>
          <a:prstGeom prst="straightConnector1">
            <a:avLst/>
          </a:prstGeom>
          <a:noFill/>
          <a:ln w="76200" algn="ctr">
            <a:solidFill>
              <a:srgbClr val="000000"/>
            </a:solidFill>
            <a:round/>
            <a:headEnd/>
            <a:tailEnd type="arrow"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par>
                                <p:cTn id="8" presetID="9" presetClass="exit" presetSubtype="0" fill="hold" grpId="0" nodeType="withEffect">
                                  <p:stCondLst>
                                    <p:cond delay="0"/>
                                  </p:stCondLst>
                                  <p:childTnLst>
                                    <p:animEffect transition="out" filter="dissolve">
                                      <p:cBhvr>
                                        <p:cTn id="9" dur="500"/>
                                        <p:tgtEl>
                                          <p:spTgt spid="4"/>
                                        </p:tgtEl>
                                      </p:cBhvr>
                                    </p:animEffect>
                                    <p:set>
                                      <p:cBhvr>
                                        <p:cTn id="10" dur="1" fill="hold">
                                          <p:stCondLst>
                                            <p:cond delay="499"/>
                                          </p:stCondLst>
                                        </p:cTn>
                                        <p:tgtEl>
                                          <p:spTgt spid="4"/>
                                        </p:tgtEl>
                                        <p:attrNameLst>
                                          <p:attrName>style.visibility</p:attrName>
                                        </p:attrNameLst>
                                      </p:cBhvr>
                                      <p:to>
                                        <p:strVal val="hidden"/>
                                      </p:to>
                                    </p:set>
                                  </p:childTnLst>
                                </p:cTn>
                              </p:par>
                            </p:childTnLst>
                          </p:cTn>
                        </p:par>
                        <p:par>
                          <p:cTn id="11" fill="hold">
                            <p:stCondLst>
                              <p:cond delay="500"/>
                            </p:stCondLst>
                            <p:childTnLst>
                              <p:par>
                                <p:cTn id="12" presetID="53" presetClass="entr" presetSubtype="0" fill="hold" nodeType="afterEffect">
                                  <p:stCondLst>
                                    <p:cond delay="0"/>
                                  </p:stCondLst>
                                  <p:childTnLst>
                                    <p:set>
                                      <p:cBhvr>
                                        <p:cTn id="13" dur="1" fill="hold">
                                          <p:stCondLst>
                                            <p:cond delay="0"/>
                                          </p:stCondLst>
                                        </p:cTn>
                                        <p:tgtEl>
                                          <p:spTgt spid="105478"/>
                                        </p:tgtEl>
                                        <p:attrNameLst>
                                          <p:attrName>style.visibility</p:attrName>
                                        </p:attrNameLst>
                                      </p:cBhvr>
                                      <p:to>
                                        <p:strVal val="visible"/>
                                      </p:to>
                                    </p:set>
                                    <p:anim calcmode="lin" valueType="num">
                                      <p:cBhvr>
                                        <p:cTn id="14" dur="500" fill="hold"/>
                                        <p:tgtEl>
                                          <p:spTgt spid="105478"/>
                                        </p:tgtEl>
                                        <p:attrNameLst>
                                          <p:attrName>ppt_w</p:attrName>
                                        </p:attrNameLst>
                                      </p:cBhvr>
                                      <p:tavLst>
                                        <p:tav tm="0">
                                          <p:val>
                                            <p:fltVal val="0"/>
                                          </p:val>
                                        </p:tav>
                                        <p:tav tm="100000">
                                          <p:val>
                                            <p:strVal val="#ppt_w"/>
                                          </p:val>
                                        </p:tav>
                                      </p:tavLst>
                                    </p:anim>
                                    <p:anim calcmode="lin" valueType="num">
                                      <p:cBhvr>
                                        <p:cTn id="15" dur="500" fill="hold"/>
                                        <p:tgtEl>
                                          <p:spTgt spid="105478"/>
                                        </p:tgtEl>
                                        <p:attrNameLst>
                                          <p:attrName>ppt_h</p:attrName>
                                        </p:attrNameLst>
                                      </p:cBhvr>
                                      <p:tavLst>
                                        <p:tav tm="0">
                                          <p:val>
                                            <p:fltVal val="0"/>
                                          </p:val>
                                        </p:tav>
                                        <p:tav tm="100000">
                                          <p:val>
                                            <p:strVal val="#ppt_h"/>
                                          </p:val>
                                        </p:tav>
                                      </p:tavLst>
                                    </p:anim>
                                    <p:animEffect transition="in" filter="fade">
                                      <p:cBhvr>
                                        <p:cTn id="16" dur="500"/>
                                        <p:tgtEl>
                                          <p:spTgt spid="105478"/>
                                        </p:tgtEl>
                                      </p:cBhvr>
                                    </p:animEffect>
                                  </p:childTnLst>
                                </p:cTn>
                              </p:par>
                            </p:childTnLst>
                          </p:cTn>
                        </p:par>
                        <p:par>
                          <p:cTn id="17" fill="hold">
                            <p:stCondLst>
                              <p:cond delay="1000"/>
                            </p:stCondLst>
                            <p:childTnLst>
                              <p:par>
                                <p:cTn id="18" presetID="1" presetClass="entr" presetSubtype="0" fill="hold" nodeType="afterEffect">
                                  <p:stCondLst>
                                    <p:cond delay="0"/>
                                  </p:stCondLst>
                                  <p:childTnLst>
                                    <p:set>
                                      <p:cBhvr>
                                        <p:cTn id="19" dur="1" fill="hold">
                                          <p:stCondLst>
                                            <p:cond delay="499"/>
                                          </p:stCondLst>
                                        </p:cTn>
                                        <p:tgtEl>
                                          <p:spTgt spid="10"/>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dissolve">
                                      <p:cBhvr>
                                        <p:cTn id="24" dur="500"/>
                                        <p:tgtEl>
                                          <p:spTgt spid="11"/>
                                        </p:tgtEl>
                                      </p:cBhvr>
                                    </p:animEffect>
                                  </p:childTnLst>
                                </p:cTn>
                              </p:par>
                              <p:par>
                                <p:cTn id="25" presetID="9" presetClass="exit" presetSubtype="0" fill="hold" grpId="1" nodeType="withEffect">
                                  <p:stCondLst>
                                    <p:cond delay="0"/>
                                  </p:stCondLst>
                                  <p:childTnLst>
                                    <p:animEffect transition="out" filter="dissolve">
                                      <p:cBhvr>
                                        <p:cTn id="26" dur="500"/>
                                        <p:tgtEl>
                                          <p:spTgt spid="6"/>
                                        </p:tgtEl>
                                      </p:cBhvr>
                                    </p:animEffect>
                                    <p:set>
                                      <p:cBhvr>
                                        <p:cTn id="27" dur="1" fill="hold">
                                          <p:stCondLst>
                                            <p:cond delay="499"/>
                                          </p:stCondLst>
                                        </p:cTn>
                                        <p:tgtEl>
                                          <p:spTgt spid="6"/>
                                        </p:tgtEl>
                                        <p:attrNameLst>
                                          <p:attrName>style.visibility</p:attrName>
                                        </p:attrNameLst>
                                      </p:cBhvr>
                                      <p:to>
                                        <p:strVal val="hidden"/>
                                      </p:to>
                                    </p:set>
                                  </p:childTnLst>
                                </p:cTn>
                              </p:par>
                            </p:childTnLst>
                          </p:cTn>
                        </p:par>
                        <p:par>
                          <p:cTn id="28" fill="hold">
                            <p:stCondLst>
                              <p:cond delay="500"/>
                            </p:stCondLst>
                            <p:childTnLst>
                              <p:par>
                                <p:cTn id="29" presetID="53" presetClass="exit" presetSubtype="0" fill="hold" nodeType="afterEffect">
                                  <p:stCondLst>
                                    <p:cond delay="0"/>
                                  </p:stCondLst>
                                  <p:childTnLst>
                                    <p:anim calcmode="lin" valueType="num">
                                      <p:cBhvr>
                                        <p:cTn id="30" dur="500"/>
                                        <p:tgtEl>
                                          <p:spTgt spid="10"/>
                                        </p:tgtEl>
                                        <p:attrNameLst>
                                          <p:attrName>ppt_w</p:attrName>
                                        </p:attrNameLst>
                                      </p:cBhvr>
                                      <p:tavLst>
                                        <p:tav tm="0">
                                          <p:val>
                                            <p:strVal val="ppt_w"/>
                                          </p:val>
                                        </p:tav>
                                        <p:tav tm="100000">
                                          <p:val>
                                            <p:fltVal val="0"/>
                                          </p:val>
                                        </p:tav>
                                      </p:tavLst>
                                    </p:anim>
                                    <p:anim calcmode="lin" valueType="num">
                                      <p:cBhvr>
                                        <p:cTn id="31" dur="500"/>
                                        <p:tgtEl>
                                          <p:spTgt spid="10"/>
                                        </p:tgtEl>
                                        <p:attrNameLst>
                                          <p:attrName>ppt_h</p:attrName>
                                        </p:attrNameLst>
                                      </p:cBhvr>
                                      <p:tavLst>
                                        <p:tav tm="0">
                                          <p:val>
                                            <p:strVal val="ppt_h"/>
                                          </p:val>
                                        </p:tav>
                                        <p:tav tm="100000">
                                          <p:val>
                                            <p:fltVal val="0"/>
                                          </p:val>
                                        </p:tav>
                                      </p:tavLst>
                                    </p:anim>
                                    <p:animEffect transition="out" filter="fade">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par>
                                <p:cTn id="34" presetID="53" presetClass="exit" presetSubtype="0" fill="hold" nodeType="withEffect">
                                  <p:stCondLst>
                                    <p:cond delay="0"/>
                                  </p:stCondLst>
                                  <p:childTnLst>
                                    <p:anim calcmode="lin" valueType="num">
                                      <p:cBhvr>
                                        <p:cTn id="35" dur="500"/>
                                        <p:tgtEl>
                                          <p:spTgt spid="105474"/>
                                        </p:tgtEl>
                                        <p:attrNameLst>
                                          <p:attrName>ppt_w</p:attrName>
                                        </p:attrNameLst>
                                      </p:cBhvr>
                                      <p:tavLst>
                                        <p:tav tm="0">
                                          <p:val>
                                            <p:strVal val="ppt_w"/>
                                          </p:val>
                                        </p:tav>
                                        <p:tav tm="100000">
                                          <p:val>
                                            <p:fltVal val="0"/>
                                          </p:val>
                                        </p:tav>
                                      </p:tavLst>
                                    </p:anim>
                                    <p:anim calcmode="lin" valueType="num">
                                      <p:cBhvr>
                                        <p:cTn id="36" dur="500"/>
                                        <p:tgtEl>
                                          <p:spTgt spid="105474"/>
                                        </p:tgtEl>
                                        <p:attrNameLst>
                                          <p:attrName>ppt_h</p:attrName>
                                        </p:attrNameLst>
                                      </p:cBhvr>
                                      <p:tavLst>
                                        <p:tav tm="0">
                                          <p:val>
                                            <p:strVal val="ppt_h"/>
                                          </p:val>
                                        </p:tav>
                                        <p:tav tm="100000">
                                          <p:val>
                                            <p:fltVal val="0"/>
                                          </p:val>
                                        </p:tav>
                                      </p:tavLst>
                                    </p:anim>
                                    <p:animEffect transition="out" filter="fade">
                                      <p:cBhvr>
                                        <p:cTn id="37" dur="500"/>
                                        <p:tgtEl>
                                          <p:spTgt spid="105474"/>
                                        </p:tgtEl>
                                      </p:cBhvr>
                                    </p:animEffect>
                                    <p:set>
                                      <p:cBhvr>
                                        <p:cTn id="38" dur="1" fill="hold">
                                          <p:stCondLst>
                                            <p:cond delay="499"/>
                                          </p:stCondLst>
                                        </p:cTn>
                                        <p:tgtEl>
                                          <p:spTgt spid="105474"/>
                                        </p:tgtEl>
                                        <p:attrNameLst>
                                          <p:attrName>style.visibility</p:attrName>
                                        </p:attrNameLst>
                                      </p:cBhvr>
                                      <p:to>
                                        <p:strVal val="hidden"/>
                                      </p:to>
                                    </p:set>
                                  </p:childTnLst>
                                </p:cTn>
                              </p:par>
                            </p:childTnLst>
                          </p:cTn>
                        </p:par>
                        <p:par>
                          <p:cTn id="39" fill="hold">
                            <p:stCondLst>
                              <p:cond delay="1000"/>
                            </p:stCondLst>
                            <p:childTnLst>
                              <p:par>
                                <p:cTn id="40" presetID="53" presetClass="entr" presetSubtype="0" fill="hold" nodeType="afterEffect">
                                  <p:stCondLst>
                                    <p:cond delay="0"/>
                                  </p:stCondLst>
                                  <p:childTnLst>
                                    <p:set>
                                      <p:cBhvr>
                                        <p:cTn id="41" dur="1" fill="hold">
                                          <p:stCondLst>
                                            <p:cond delay="0"/>
                                          </p:stCondLst>
                                        </p:cTn>
                                        <p:tgtEl>
                                          <p:spTgt spid="105480"/>
                                        </p:tgtEl>
                                        <p:attrNameLst>
                                          <p:attrName>style.visibility</p:attrName>
                                        </p:attrNameLst>
                                      </p:cBhvr>
                                      <p:to>
                                        <p:strVal val="visible"/>
                                      </p:to>
                                    </p:set>
                                    <p:anim calcmode="lin" valueType="num">
                                      <p:cBhvr>
                                        <p:cTn id="42" dur="500" fill="hold"/>
                                        <p:tgtEl>
                                          <p:spTgt spid="105480"/>
                                        </p:tgtEl>
                                        <p:attrNameLst>
                                          <p:attrName>ppt_w</p:attrName>
                                        </p:attrNameLst>
                                      </p:cBhvr>
                                      <p:tavLst>
                                        <p:tav tm="0">
                                          <p:val>
                                            <p:fltVal val="0"/>
                                          </p:val>
                                        </p:tav>
                                        <p:tav tm="100000">
                                          <p:val>
                                            <p:strVal val="#ppt_w"/>
                                          </p:val>
                                        </p:tav>
                                      </p:tavLst>
                                    </p:anim>
                                    <p:anim calcmode="lin" valueType="num">
                                      <p:cBhvr>
                                        <p:cTn id="43" dur="500" fill="hold"/>
                                        <p:tgtEl>
                                          <p:spTgt spid="105480"/>
                                        </p:tgtEl>
                                        <p:attrNameLst>
                                          <p:attrName>ppt_h</p:attrName>
                                        </p:attrNameLst>
                                      </p:cBhvr>
                                      <p:tavLst>
                                        <p:tav tm="0">
                                          <p:val>
                                            <p:fltVal val="0"/>
                                          </p:val>
                                        </p:tav>
                                        <p:tav tm="100000">
                                          <p:val>
                                            <p:strVal val="#ppt_h"/>
                                          </p:val>
                                        </p:tav>
                                      </p:tavLst>
                                    </p:anim>
                                    <p:animEffect transition="in" filter="fade">
                                      <p:cBhvr>
                                        <p:cTn id="44" dur="500"/>
                                        <p:tgtEl>
                                          <p:spTgt spid="105480"/>
                                        </p:tgtEl>
                                      </p:cBhvr>
                                    </p:animEffect>
                                  </p:childTnLst>
                                </p:cTn>
                              </p:par>
                            </p:childTnLst>
                          </p:cTn>
                        </p:par>
                        <p:par>
                          <p:cTn id="45" fill="hold">
                            <p:stCondLst>
                              <p:cond delay="1500"/>
                            </p:stCondLst>
                            <p:childTnLst>
                              <p:par>
                                <p:cTn id="46" presetID="1" presetClass="entr" presetSubtype="0" fill="hold" nodeType="afterEffect">
                                  <p:stCondLst>
                                    <p:cond delay="0"/>
                                  </p:stCondLst>
                                  <p:childTnLst>
                                    <p:set>
                                      <p:cBhvr>
                                        <p:cTn id="47" dur="1" fill="hold">
                                          <p:stCondLst>
                                            <p:cond delay="499"/>
                                          </p:stCondLst>
                                        </p:cTn>
                                        <p:tgtEl>
                                          <p:spTgt spid="14"/>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dissolve">
                                      <p:cBhvr>
                                        <p:cTn id="52" dur="500"/>
                                        <p:tgtEl>
                                          <p:spTgt spid="16"/>
                                        </p:tgtEl>
                                      </p:cBhvr>
                                    </p:animEffect>
                                  </p:childTnLst>
                                </p:cTn>
                              </p:par>
                              <p:par>
                                <p:cTn id="53" presetID="9" presetClass="exit" presetSubtype="0" fill="hold" grpId="1" nodeType="withEffect">
                                  <p:stCondLst>
                                    <p:cond delay="0"/>
                                  </p:stCondLst>
                                  <p:childTnLst>
                                    <p:animEffect transition="out" filter="dissolve">
                                      <p:cBhvr>
                                        <p:cTn id="54" dur="500"/>
                                        <p:tgtEl>
                                          <p:spTgt spid="11"/>
                                        </p:tgtEl>
                                      </p:cBhvr>
                                    </p:animEffect>
                                    <p:set>
                                      <p:cBhvr>
                                        <p:cTn id="55" dur="1" fill="hold">
                                          <p:stCondLst>
                                            <p:cond delay="499"/>
                                          </p:stCondLst>
                                        </p:cTn>
                                        <p:tgtEl>
                                          <p:spTgt spid="11"/>
                                        </p:tgtEl>
                                        <p:attrNameLst>
                                          <p:attrName>style.visibility</p:attrName>
                                        </p:attrNameLst>
                                      </p:cBhvr>
                                      <p:to>
                                        <p:strVal val="hidden"/>
                                      </p:to>
                                    </p:set>
                                  </p:childTnLst>
                                </p:cTn>
                              </p:par>
                            </p:childTnLst>
                          </p:cTn>
                        </p:par>
                        <p:par>
                          <p:cTn id="56" fill="hold">
                            <p:stCondLst>
                              <p:cond delay="500"/>
                            </p:stCondLst>
                            <p:childTnLst>
                              <p:par>
                                <p:cTn id="57" presetID="53" presetClass="exit" presetSubtype="0" fill="hold" nodeType="afterEffect">
                                  <p:stCondLst>
                                    <p:cond delay="0"/>
                                  </p:stCondLst>
                                  <p:childTnLst>
                                    <p:anim calcmode="lin" valueType="num">
                                      <p:cBhvr>
                                        <p:cTn id="58" dur="500"/>
                                        <p:tgtEl>
                                          <p:spTgt spid="14"/>
                                        </p:tgtEl>
                                        <p:attrNameLst>
                                          <p:attrName>ppt_w</p:attrName>
                                        </p:attrNameLst>
                                      </p:cBhvr>
                                      <p:tavLst>
                                        <p:tav tm="0">
                                          <p:val>
                                            <p:strVal val="ppt_w"/>
                                          </p:val>
                                        </p:tav>
                                        <p:tav tm="100000">
                                          <p:val>
                                            <p:fltVal val="0"/>
                                          </p:val>
                                        </p:tav>
                                      </p:tavLst>
                                    </p:anim>
                                    <p:anim calcmode="lin" valueType="num">
                                      <p:cBhvr>
                                        <p:cTn id="59" dur="500"/>
                                        <p:tgtEl>
                                          <p:spTgt spid="14"/>
                                        </p:tgtEl>
                                        <p:attrNameLst>
                                          <p:attrName>ppt_h</p:attrName>
                                        </p:attrNameLst>
                                      </p:cBhvr>
                                      <p:tavLst>
                                        <p:tav tm="0">
                                          <p:val>
                                            <p:strVal val="ppt_h"/>
                                          </p:val>
                                        </p:tav>
                                        <p:tav tm="100000">
                                          <p:val>
                                            <p:fltVal val="0"/>
                                          </p:val>
                                        </p:tav>
                                      </p:tavLst>
                                    </p:anim>
                                    <p:animEffect transition="out" filter="fade">
                                      <p:cBhvr>
                                        <p:cTn id="60" dur="500"/>
                                        <p:tgtEl>
                                          <p:spTgt spid="14"/>
                                        </p:tgtEl>
                                      </p:cBhvr>
                                    </p:animEffect>
                                    <p:set>
                                      <p:cBhvr>
                                        <p:cTn id="61" dur="1" fill="hold">
                                          <p:stCondLst>
                                            <p:cond delay="499"/>
                                          </p:stCondLst>
                                        </p:cTn>
                                        <p:tgtEl>
                                          <p:spTgt spid="14"/>
                                        </p:tgtEl>
                                        <p:attrNameLst>
                                          <p:attrName>style.visibility</p:attrName>
                                        </p:attrNameLst>
                                      </p:cBhvr>
                                      <p:to>
                                        <p:strVal val="hidden"/>
                                      </p:to>
                                    </p:set>
                                  </p:childTnLst>
                                </p:cTn>
                              </p:par>
                              <p:par>
                                <p:cTn id="62" presetID="53" presetClass="exit" presetSubtype="0" fill="hold" nodeType="withEffect">
                                  <p:stCondLst>
                                    <p:cond delay="0"/>
                                  </p:stCondLst>
                                  <p:childTnLst>
                                    <p:anim calcmode="lin" valueType="num">
                                      <p:cBhvr>
                                        <p:cTn id="63" dur="500"/>
                                        <p:tgtEl>
                                          <p:spTgt spid="105478"/>
                                        </p:tgtEl>
                                        <p:attrNameLst>
                                          <p:attrName>ppt_w</p:attrName>
                                        </p:attrNameLst>
                                      </p:cBhvr>
                                      <p:tavLst>
                                        <p:tav tm="0">
                                          <p:val>
                                            <p:strVal val="ppt_w"/>
                                          </p:val>
                                        </p:tav>
                                        <p:tav tm="100000">
                                          <p:val>
                                            <p:fltVal val="0"/>
                                          </p:val>
                                        </p:tav>
                                      </p:tavLst>
                                    </p:anim>
                                    <p:anim calcmode="lin" valueType="num">
                                      <p:cBhvr>
                                        <p:cTn id="64" dur="500"/>
                                        <p:tgtEl>
                                          <p:spTgt spid="105478"/>
                                        </p:tgtEl>
                                        <p:attrNameLst>
                                          <p:attrName>ppt_h</p:attrName>
                                        </p:attrNameLst>
                                      </p:cBhvr>
                                      <p:tavLst>
                                        <p:tav tm="0">
                                          <p:val>
                                            <p:strVal val="ppt_h"/>
                                          </p:val>
                                        </p:tav>
                                        <p:tav tm="100000">
                                          <p:val>
                                            <p:fltVal val="0"/>
                                          </p:val>
                                        </p:tav>
                                      </p:tavLst>
                                    </p:anim>
                                    <p:animEffect transition="out" filter="fade">
                                      <p:cBhvr>
                                        <p:cTn id="65" dur="500"/>
                                        <p:tgtEl>
                                          <p:spTgt spid="105478"/>
                                        </p:tgtEl>
                                      </p:cBhvr>
                                    </p:animEffect>
                                    <p:set>
                                      <p:cBhvr>
                                        <p:cTn id="66" dur="1" fill="hold">
                                          <p:stCondLst>
                                            <p:cond delay="499"/>
                                          </p:stCondLst>
                                        </p:cTn>
                                        <p:tgtEl>
                                          <p:spTgt spid="105478"/>
                                        </p:tgtEl>
                                        <p:attrNameLst>
                                          <p:attrName>style.visibility</p:attrName>
                                        </p:attrNameLst>
                                      </p:cBhvr>
                                      <p:to>
                                        <p:strVal val="hidden"/>
                                      </p:to>
                                    </p:set>
                                  </p:childTnLst>
                                </p:cTn>
                              </p:par>
                            </p:childTnLst>
                          </p:cTn>
                        </p:par>
                        <p:par>
                          <p:cTn id="67" fill="hold">
                            <p:stCondLst>
                              <p:cond delay="1000"/>
                            </p:stCondLst>
                            <p:childTnLst>
                              <p:par>
                                <p:cTn id="68" presetID="53" presetClass="entr" presetSubtype="0" fill="hold" nodeType="afterEffect">
                                  <p:stCondLst>
                                    <p:cond delay="0"/>
                                  </p:stCondLst>
                                  <p:childTnLst>
                                    <p:set>
                                      <p:cBhvr>
                                        <p:cTn id="69" dur="1" fill="hold">
                                          <p:stCondLst>
                                            <p:cond delay="0"/>
                                          </p:stCondLst>
                                        </p:cTn>
                                        <p:tgtEl>
                                          <p:spTgt spid="105482"/>
                                        </p:tgtEl>
                                        <p:attrNameLst>
                                          <p:attrName>style.visibility</p:attrName>
                                        </p:attrNameLst>
                                      </p:cBhvr>
                                      <p:to>
                                        <p:strVal val="visible"/>
                                      </p:to>
                                    </p:set>
                                    <p:anim calcmode="lin" valueType="num">
                                      <p:cBhvr>
                                        <p:cTn id="70" dur="500" fill="hold"/>
                                        <p:tgtEl>
                                          <p:spTgt spid="105482"/>
                                        </p:tgtEl>
                                        <p:attrNameLst>
                                          <p:attrName>ppt_w</p:attrName>
                                        </p:attrNameLst>
                                      </p:cBhvr>
                                      <p:tavLst>
                                        <p:tav tm="0">
                                          <p:val>
                                            <p:fltVal val="0"/>
                                          </p:val>
                                        </p:tav>
                                        <p:tav tm="100000">
                                          <p:val>
                                            <p:strVal val="#ppt_w"/>
                                          </p:val>
                                        </p:tav>
                                      </p:tavLst>
                                    </p:anim>
                                    <p:anim calcmode="lin" valueType="num">
                                      <p:cBhvr>
                                        <p:cTn id="71" dur="500" fill="hold"/>
                                        <p:tgtEl>
                                          <p:spTgt spid="105482"/>
                                        </p:tgtEl>
                                        <p:attrNameLst>
                                          <p:attrName>ppt_h</p:attrName>
                                        </p:attrNameLst>
                                      </p:cBhvr>
                                      <p:tavLst>
                                        <p:tav tm="0">
                                          <p:val>
                                            <p:fltVal val="0"/>
                                          </p:val>
                                        </p:tav>
                                        <p:tav tm="100000">
                                          <p:val>
                                            <p:strVal val="#ppt_h"/>
                                          </p:val>
                                        </p:tav>
                                      </p:tavLst>
                                    </p:anim>
                                    <p:animEffect transition="in" filter="fade">
                                      <p:cBhvr>
                                        <p:cTn id="72" dur="500"/>
                                        <p:tgtEl>
                                          <p:spTgt spid="105482"/>
                                        </p:tgtEl>
                                      </p:cBhvr>
                                    </p:animEffect>
                                  </p:childTnLst>
                                </p:cTn>
                              </p:par>
                            </p:childTnLst>
                          </p:cTn>
                        </p:par>
                        <p:par>
                          <p:cTn id="73" fill="hold">
                            <p:stCondLst>
                              <p:cond delay="1500"/>
                            </p:stCondLst>
                            <p:childTnLst>
                              <p:par>
                                <p:cTn id="74" presetID="1" presetClass="entr" presetSubtype="0" fill="hold" nodeType="afterEffect">
                                  <p:stCondLst>
                                    <p:cond delay="0"/>
                                  </p:stCondLst>
                                  <p:childTnLst>
                                    <p:set>
                                      <p:cBhvr>
                                        <p:cTn id="75" dur="1" fill="hold">
                                          <p:stCondLst>
                                            <p:cond delay="499"/>
                                          </p:stCondLst>
                                        </p:cTn>
                                        <p:tgtEl>
                                          <p:spTgt spid="19"/>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9" presetClass="entr" presetSubtype="0" fill="hold" grpId="0" nodeType="click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dissolve">
                                      <p:cBhvr>
                                        <p:cTn id="80" dur="500"/>
                                        <p:tgtEl>
                                          <p:spTgt spid="20"/>
                                        </p:tgtEl>
                                      </p:cBhvr>
                                    </p:animEffect>
                                  </p:childTnLst>
                                </p:cTn>
                              </p:par>
                              <p:par>
                                <p:cTn id="81" presetID="9" presetClass="exit" presetSubtype="0" fill="hold" grpId="1" nodeType="withEffect">
                                  <p:stCondLst>
                                    <p:cond delay="0"/>
                                  </p:stCondLst>
                                  <p:childTnLst>
                                    <p:animEffect transition="out" filter="dissolve">
                                      <p:cBhvr>
                                        <p:cTn id="82" dur="500"/>
                                        <p:tgtEl>
                                          <p:spTgt spid="16"/>
                                        </p:tgtEl>
                                      </p:cBhvr>
                                    </p:animEffect>
                                    <p:set>
                                      <p:cBhvr>
                                        <p:cTn id="83" dur="1" fill="hold">
                                          <p:stCondLst>
                                            <p:cond delay="499"/>
                                          </p:stCondLst>
                                        </p:cTn>
                                        <p:tgtEl>
                                          <p:spTgt spid="16"/>
                                        </p:tgtEl>
                                        <p:attrNameLst>
                                          <p:attrName>style.visibility</p:attrName>
                                        </p:attrNameLst>
                                      </p:cBhvr>
                                      <p:to>
                                        <p:strVal val="hidden"/>
                                      </p:to>
                                    </p:set>
                                  </p:childTnLst>
                                </p:cTn>
                              </p:par>
                            </p:childTnLst>
                          </p:cTn>
                        </p:par>
                        <p:par>
                          <p:cTn id="84" fill="hold">
                            <p:stCondLst>
                              <p:cond delay="500"/>
                            </p:stCondLst>
                            <p:childTnLst>
                              <p:par>
                                <p:cTn id="85" presetID="53" presetClass="exit" presetSubtype="0" fill="hold" nodeType="afterEffect">
                                  <p:stCondLst>
                                    <p:cond delay="0"/>
                                  </p:stCondLst>
                                  <p:childTnLst>
                                    <p:anim calcmode="lin" valueType="num">
                                      <p:cBhvr>
                                        <p:cTn id="86" dur="500"/>
                                        <p:tgtEl>
                                          <p:spTgt spid="105480"/>
                                        </p:tgtEl>
                                        <p:attrNameLst>
                                          <p:attrName>ppt_w</p:attrName>
                                        </p:attrNameLst>
                                      </p:cBhvr>
                                      <p:tavLst>
                                        <p:tav tm="0">
                                          <p:val>
                                            <p:strVal val="ppt_w"/>
                                          </p:val>
                                        </p:tav>
                                        <p:tav tm="100000">
                                          <p:val>
                                            <p:fltVal val="0"/>
                                          </p:val>
                                        </p:tav>
                                      </p:tavLst>
                                    </p:anim>
                                    <p:anim calcmode="lin" valueType="num">
                                      <p:cBhvr>
                                        <p:cTn id="87" dur="500"/>
                                        <p:tgtEl>
                                          <p:spTgt spid="105480"/>
                                        </p:tgtEl>
                                        <p:attrNameLst>
                                          <p:attrName>ppt_h</p:attrName>
                                        </p:attrNameLst>
                                      </p:cBhvr>
                                      <p:tavLst>
                                        <p:tav tm="0">
                                          <p:val>
                                            <p:strVal val="ppt_h"/>
                                          </p:val>
                                        </p:tav>
                                        <p:tav tm="100000">
                                          <p:val>
                                            <p:fltVal val="0"/>
                                          </p:val>
                                        </p:tav>
                                      </p:tavLst>
                                    </p:anim>
                                    <p:animEffect transition="out" filter="fade">
                                      <p:cBhvr>
                                        <p:cTn id="88" dur="500"/>
                                        <p:tgtEl>
                                          <p:spTgt spid="105480"/>
                                        </p:tgtEl>
                                      </p:cBhvr>
                                    </p:animEffect>
                                    <p:set>
                                      <p:cBhvr>
                                        <p:cTn id="89" dur="1" fill="hold">
                                          <p:stCondLst>
                                            <p:cond delay="499"/>
                                          </p:stCondLst>
                                        </p:cTn>
                                        <p:tgtEl>
                                          <p:spTgt spid="105480"/>
                                        </p:tgtEl>
                                        <p:attrNameLst>
                                          <p:attrName>style.visibility</p:attrName>
                                        </p:attrNameLst>
                                      </p:cBhvr>
                                      <p:to>
                                        <p:strVal val="hidden"/>
                                      </p:to>
                                    </p:set>
                                  </p:childTnLst>
                                </p:cTn>
                              </p:par>
                              <p:par>
                                <p:cTn id="90" presetID="53" presetClass="exit" presetSubtype="0" fill="hold" nodeType="withEffect">
                                  <p:stCondLst>
                                    <p:cond delay="0"/>
                                  </p:stCondLst>
                                  <p:childTnLst>
                                    <p:anim calcmode="lin" valueType="num">
                                      <p:cBhvr>
                                        <p:cTn id="91" dur="500"/>
                                        <p:tgtEl>
                                          <p:spTgt spid="19"/>
                                        </p:tgtEl>
                                        <p:attrNameLst>
                                          <p:attrName>ppt_w</p:attrName>
                                        </p:attrNameLst>
                                      </p:cBhvr>
                                      <p:tavLst>
                                        <p:tav tm="0">
                                          <p:val>
                                            <p:strVal val="ppt_w"/>
                                          </p:val>
                                        </p:tav>
                                        <p:tav tm="100000">
                                          <p:val>
                                            <p:fltVal val="0"/>
                                          </p:val>
                                        </p:tav>
                                      </p:tavLst>
                                    </p:anim>
                                    <p:anim calcmode="lin" valueType="num">
                                      <p:cBhvr>
                                        <p:cTn id="92" dur="500"/>
                                        <p:tgtEl>
                                          <p:spTgt spid="19"/>
                                        </p:tgtEl>
                                        <p:attrNameLst>
                                          <p:attrName>ppt_h</p:attrName>
                                        </p:attrNameLst>
                                      </p:cBhvr>
                                      <p:tavLst>
                                        <p:tav tm="0">
                                          <p:val>
                                            <p:strVal val="ppt_h"/>
                                          </p:val>
                                        </p:tav>
                                        <p:tav tm="100000">
                                          <p:val>
                                            <p:fltVal val="0"/>
                                          </p:val>
                                        </p:tav>
                                      </p:tavLst>
                                    </p:anim>
                                    <p:animEffect transition="out" filter="fade">
                                      <p:cBhvr>
                                        <p:cTn id="93" dur="500"/>
                                        <p:tgtEl>
                                          <p:spTgt spid="19"/>
                                        </p:tgtEl>
                                      </p:cBhvr>
                                    </p:animEffect>
                                    <p:set>
                                      <p:cBhvr>
                                        <p:cTn id="94" dur="1" fill="hold">
                                          <p:stCondLst>
                                            <p:cond delay="499"/>
                                          </p:stCondLst>
                                        </p:cTn>
                                        <p:tgtEl>
                                          <p:spTgt spid="19"/>
                                        </p:tgtEl>
                                        <p:attrNameLst>
                                          <p:attrName>style.visibility</p:attrName>
                                        </p:attrNameLst>
                                      </p:cBhvr>
                                      <p:to>
                                        <p:strVal val="hidden"/>
                                      </p:to>
                                    </p:set>
                                  </p:childTnLst>
                                </p:cTn>
                              </p:par>
                            </p:childTnLst>
                          </p:cTn>
                        </p:par>
                        <p:par>
                          <p:cTn id="95" fill="hold">
                            <p:stCondLst>
                              <p:cond delay="1000"/>
                            </p:stCondLst>
                            <p:childTnLst>
                              <p:par>
                                <p:cTn id="96" presetID="53" presetClass="entr" presetSubtype="0" fill="hold" nodeType="afterEffect">
                                  <p:stCondLst>
                                    <p:cond delay="0"/>
                                  </p:stCondLst>
                                  <p:childTnLst>
                                    <p:set>
                                      <p:cBhvr>
                                        <p:cTn id="97" dur="1" fill="hold">
                                          <p:stCondLst>
                                            <p:cond delay="0"/>
                                          </p:stCondLst>
                                        </p:cTn>
                                        <p:tgtEl>
                                          <p:spTgt spid="105483"/>
                                        </p:tgtEl>
                                        <p:attrNameLst>
                                          <p:attrName>style.visibility</p:attrName>
                                        </p:attrNameLst>
                                      </p:cBhvr>
                                      <p:to>
                                        <p:strVal val="visible"/>
                                      </p:to>
                                    </p:set>
                                    <p:anim calcmode="lin" valueType="num">
                                      <p:cBhvr>
                                        <p:cTn id="98" dur="500" fill="hold"/>
                                        <p:tgtEl>
                                          <p:spTgt spid="105483"/>
                                        </p:tgtEl>
                                        <p:attrNameLst>
                                          <p:attrName>ppt_w</p:attrName>
                                        </p:attrNameLst>
                                      </p:cBhvr>
                                      <p:tavLst>
                                        <p:tav tm="0">
                                          <p:val>
                                            <p:fltVal val="0"/>
                                          </p:val>
                                        </p:tav>
                                        <p:tav tm="100000">
                                          <p:val>
                                            <p:strVal val="#ppt_w"/>
                                          </p:val>
                                        </p:tav>
                                      </p:tavLst>
                                    </p:anim>
                                    <p:anim calcmode="lin" valueType="num">
                                      <p:cBhvr>
                                        <p:cTn id="99" dur="500" fill="hold"/>
                                        <p:tgtEl>
                                          <p:spTgt spid="105483"/>
                                        </p:tgtEl>
                                        <p:attrNameLst>
                                          <p:attrName>ppt_h</p:attrName>
                                        </p:attrNameLst>
                                      </p:cBhvr>
                                      <p:tavLst>
                                        <p:tav tm="0">
                                          <p:val>
                                            <p:fltVal val="0"/>
                                          </p:val>
                                        </p:tav>
                                        <p:tav tm="100000">
                                          <p:val>
                                            <p:strVal val="#ppt_h"/>
                                          </p:val>
                                        </p:tav>
                                      </p:tavLst>
                                    </p:anim>
                                    <p:animEffect transition="in" filter="fade">
                                      <p:cBhvr>
                                        <p:cTn id="100" dur="500"/>
                                        <p:tgtEl>
                                          <p:spTgt spid="105483"/>
                                        </p:tgtEl>
                                      </p:cBhvr>
                                    </p:animEffect>
                                  </p:childTnLst>
                                </p:cTn>
                              </p:par>
                            </p:childTnLst>
                          </p:cTn>
                        </p:par>
                        <p:par>
                          <p:cTn id="101" fill="hold">
                            <p:stCondLst>
                              <p:cond delay="1500"/>
                            </p:stCondLst>
                            <p:childTnLst>
                              <p:par>
                                <p:cTn id="102" presetID="1" presetClass="entr" presetSubtype="0" fill="hold" nodeType="afterEffect">
                                  <p:stCondLst>
                                    <p:cond delay="0"/>
                                  </p:stCondLst>
                                  <p:childTnLst>
                                    <p:set>
                                      <p:cBhvr>
                                        <p:cTn id="103" dur="1" fill="hold">
                                          <p:stCondLst>
                                            <p:cond delay="499"/>
                                          </p:stCondLst>
                                        </p:cTn>
                                        <p:tgtEl>
                                          <p:spTgt spid="27"/>
                                        </p:tgtEl>
                                        <p:attrNameLst>
                                          <p:attrName>style.visibility</p:attrName>
                                        </p:attrNameLst>
                                      </p:cBhvr>
                                      <p:to>
                                        <p:strVal val="visible"/>
                                      </p:to>
                                    </p:set>
                                  </p:childTnLst>
                                </p:cTn>
                              </p:par>
                            </p:childTnLst>
                          </p:cTn>
                        </p:par>
                      </p:childTnLst>
                    </p:cTn>
                  </p:par>
                  <p:par>
                    <p:cTn id="104" fill="hold">
                      <p:stCondLst>
                        <p:cond delay="indefinite"/>
                      </p:stCondLst>
                      <p:childTnLst>
                        <p:par>
                          <p:cTn id="105" fill="hold">
                            <p:stCondLst>
                              <p:cond delay="0"/>
                            </p:stCondLst>
                            <p:childTnLst>
                              <p:par>
                                <p:cTn id="106" presetID="9" presetClass="entr" presetSubtype="0" fill="hold" grpId="0" nodeType="clickEffect">
                                  <p:stCondLst>
                                    <p:cond delay="0"/>
                                  </p:stCondLst>
                                  <p:childTnLst>
                                    <p:set>
                                      <p:cBhvr>
                                        <p:cTn id="107" dur="1" fill="hold">
                                          <p:stCondLst>
                                            <p:cond delay="0"/>
                                          </p:stCondLst>
                                        </p:cTn>
                                        <p:tgtEl>
                                          <p:spTgt spid="28"/>
                                        </p:tgtEl>
                                        <p:attrNameLst>
                                          <p:attrName>style.visibility</p:attrName>
                                        </p:attrNameLst>
                                      </p:cBhvr>
                                      <p:to>
                                        <p:strVal val="visible"/>
                                      </p:to>
                                    </p:set>
                                    <p:animEffect transition="in" filter="dissolve">
                                      <p:cBhvr>
                                        <p:cTn id="108" dur="500"/>
                                        <p:tgtEl>
                                          <p:spTgt spid="28"/>
                                        </p:tgtEl>
                                      </p:cBhvr>
                                    </p:animEffect>
                                  </p:childTnLst>
                                </p:cTn>
                              </p:par>
                              <p:par>
                                <p:cTn id="109" presetID="9" presetClass="exit" presetSubtype="0" fill="hold" grpId="1" nodeType="withEffect">
                                  <p:stCondLst>
                                    <p:cond delay="0"/>
                                  </p:stCondLst>
                                  <p:childTnLst>
                                    <p:animEffect transition="out" filter="dissolve">
                                      <p:cBhvr>
                                        <p:cTn id="110" dur="500"/>
                                        <p:tgtEl>
                                          <p:spTgt spid="20"/>
                                        </p:tgtEl>
                                      </p:cBhvr>
                                    </p:animEffect>
                                    <p:set>
                                      <p:cBhvr>
                                        <p:cTn id="111" dur="1" fill="hold">
                                          <p:stCondLst>
                                            <p:cond delay="499"/>
                                          </p:stCondLst>
                                        </p:cTn>
                                        <p:tgtEl>
                                          <p:spTgt spid="20"/>
                                        </p:tgtEl>
                                        <p:attrNameLst>
                                          <p:attrName>style.visibility</p:attrName>
                                        </p:attrNameLst>
                                      </p:cBhvr>
                                      <p:to>
                                        <p:strVal val="hidden"/>
                                      </p:to>
                                    </p:set>
                                  </p:childTnLst>
                                </p:cTn>
                              </p:par>
                            </p:childTnLst>
                          </p:cTn>
                        </p:par>
                        <p:par>
                          <p:cTn id="112" fill="hold">
                            <p:stCondLst>
                              <p:cond delay="500"/>
                            </p:stCondLst>
                            <p:childTnLst>
                              <p:par>
                                <p:cTn id="113" presetID="53" presetClass="exit" presetSubtype="0" fill="hold" nodeType="afterEffect">
                                  <p:stCondLst>
                                    <p:cond delay="0"/>
                                  </p:stCondLst>
                                  <p:childTnLst>
                                    <p:anim calcmode="lin" valueType="num">
                                      <p:cBhvr>
                                        <p:cTn id="114" dur="500"/>
                                        <p:tgtEl>
                                          <p:spTgt spid="27"/>
                                        </p:tgtEl>
                                        <p:attrNameLst>
                                          <p:attrName>ppt_w</p:attrName>
                                        </p:attrNameLst>
                                      </p:cBhvr>
                                      <p:tavLst>
                                        <p:tav tm="0">
                                          <p:val>
                                            <p:strVal val="ppt_w"/>
                                          </p:val>
                                        </p:tav>
                                        <p:tav tm="100000">
                                          <p:val>
                                            <p:fltVal val="0"/>
                                          </p:val>
                                        </p:tav>
                                      </p:tavLst>
                                    </p:anim>
                                    <p:anim calcmode="lin" valueType="num">
                                      <p:cBhvr>
                                        <p:cTn id="115" dur="500"/>
                                        <p:tgtEl>
                                          <p:spTgt spid="27"/>
                                        </p:tgtEl>
                                        <p:attrNameLst>
                                          <p:attrName>ppt_h</p:attrName>
                                        </p:attrNameLst>
                                      </p:cBhvr>
                                      <p:tavLst>
                                        <p:tav tm="0">
                                          <p:val>
                                            <p:strVal val="ppt_h"/>
                                          </p:val>
                                        </p:tav>
                                        <p:tav tm="100000">
                                          <p:val>
                                            <p:fltVal val="0"/>
                                          </p:val>
                                        </p:tav>
                                      </p:tavLst>
                                    </p:anim>
                                    <p:animEffect transition="out" filter="fade">
                                      <p:cBhvr>
                                        <p:cTn id="116" dur="500"/>
                                        <p:tgtEl>
                                          <p:spTgt spid="27"/>
                                        </p:tgtEl>
                                      </p:cBhvr>
                                    </p:animEffect>
                                    <p:set>
                                      <p:cBhvr>
                                        <p:cTn id="117" dur="1" fill="hold">
                                          <p:stCondLst>
                                            <p:cond delay="499"/>
                                          </p:stCondLst>
                                        </p:cTn>
                                        <p:tgtEl>
                                          <p:spTgt spid="27"/>
                                        </p:tgtEl>
                                        <p:attrNameLst>
                                          <p:attrName>style.visibility</p:attrName>
                                        </p:attrNameLst>
                                      </p:cBhvr>
                                      <p:to>
                                        <p:strVal val="hidden"/>
                                      </p:to>
                                    </p:set>
                                  </p:childTnLst>
                                </p:cTn>
                              </p:par>
                              <p:par>
                                <p:cTn id="118" presetID="53" presetClass="exit" presetSubtype="0" fill="hold" nodeType="withEffect">
                                  <p:stCondLst>
                                    <p:cond delay="0"/>
                                  </p:stCondLst>
                                  <p:childTnLst>
                                    <p:anim calcmode="lin" valueType="num">
                                      <p:cBhvr>
                                        <p:cTn id="119" dur="500"/>
                                        <p:tgtEl>
                                          <p:spTgt spid="105482"/>
                                        </p:tgtEl>
                                        <p:attrNameLst>
                                          <p:attrName>ppt_w</p:attrName>
                                        </p:attrNameLst>
                                      </p:cBhvr>
                                      <p:tavLst>
                                        <p:tav tm="0">
                                          <p:val>
                                            <p:strVal val="ppt_w"/>
                                          </p:val>
                                        </p:tav>
                                        <p:tav tm="100000">
                                          <p:val>
                                            <p:fltVal val="0"/>
                                          </p:val>
                                        </p:tav>
                                      </p:tavLst>
                                    </p:anim>
                                    <p:anim calcmode="lin" valueType="num">
                                      <p:cBhvr>
                                        <p:cTn id="120" dur="500"/>
                                        <p:tgtEl>
                                          <p:spTgt spid="105482"/>
                                        </p:tgtEl>
                                        <p:attrNameLst>
                                          <p:attrName>ppt_h</p:attrName>
                                        </p:attrNameLst>
                                      </p:cBhvr>
                                      <p:tavLst>
                                        <p:tav tm="0">
                                          <p:val>
                                            <p:strVal val="ppt_h"/>
                                          </p:val>
                                        </p:tav>
                                        <p:tav tm="100000">
                                          <p:val>
                                            <p:fltVal val="0"/>
                                          </p:val>
                                        </p:tav>
                                      </p:tavLst>
                                    </p:anim>
                                    <p:animEffect transition="out" filter="fade">
                                      <p:cBhvr>
                                        <p:cTn id="121" dur="500"/>
                                        <p:tgtEl>
                                          <p:spTgt spid="105482"/>
                                        </p:tgtEl>
                                      </p:cBhvr>
                                    </p:animEffect>
                                    <p:set>
                                      <p:cBhvr>
                                        <p:cTn id="122" dur="1" fill="hold">
                                          <p:stCondLst>
                                            <p:cond delay="499"/>
                                          </p:stCondLst>
                                        </p:cTn>
                                        <p:tgtEl>
                                          <p:spTgt spid="105482"/>
                                        </p:tgtEl>
                                        <p:attrNameLst>
                                          <p:attrName>style.visibility</p:attrName>
                                        </p:attrNameLst>
                                      </p:cBhvr>
                                      <p:to>
                                        <p:strVal val="hidden"/>
                                      </p:to>
                                    </p:set>
                                  </p:childTnLst>
                                </p:cTn>
                              </p:par>
                            </p:childTnLst>
                          </p:cTn>
                        </p:par>
                        <p:par>
                          <p:cTn id="123" fill="hold">
                            <p:stCondLst>
                              <p:cond delay="1000"/>
                            </p:stCondLst>
                            <p:childTnLst>
                              <p:par>
                                <p:cTn id="124" presetID="53" presetClass="entr" presetSubtype="0" fill="hold" nodeType="afterEffect">
                                  <p:stCondLst>
                                    <p:cond delay="0"/>
                                  </p:stCondLst>
                                  <p:childTnLst>
                                    <p:set>
                                      <p:cBhvr>
                                        <p:cTn id="125" dur="1" fill="hold">
                                          <p:stCondLst>
                                            <p:cond delay="0"/>
                                          </p:stCondLst>
                                        </p:cTn>
                                        <p:tgtEl>
                                          <p:spTgt spid="105485"/>
                                        </p:tgtEl>
                                        <p:attrNameLst>
                                          <p:attrName>style.visibility</p:attrName>
                                        </p:attrNameLst>
                                      </p:cBhvr>
                                      <p:to>
                                        <p:strVal val="visible"/>
                                      </p:to>
                                    </p:set>
                                    <p:anim calcmode="lin" valueType="num">
                                      <p:cBhvr>
                                        <p:cTn id="126" dur="500" fill="hold"/>
                                        <p:tgtEl>
                                          <p:spTgt spid="105485"/>
                                        </p:tgtEl>
                                        <p:attrNameLst>
                                          <p:attrName>ppt_w</p:attrName>
                                        </p:attrNameLst>
                                      </p:cBhvr>
                                      <p:tavLst>
                                        <p:tav tm="0">
                                          <p:val>
                                            <p:fltVal val="0"/>
                                          </p:val>
                                        </p:tav>
                                        <p:tav tm="100000">
                                          <p:val>
                                            <p:strVal val="#ppt_w"/>
                                          </p:val>
                                        </p:tav>
                                      </p:tavLst>
                                    </p:anim>
                                    <p:anim calcmode="lin" valueType="num">
                                      <p:cBhvr>
                                        <p:cTn id="127" dur="500" fill="hold"/>
                                        <p:tgtEl>
                                          <p:spTgt spid="105485"/>
                                        </p:tgtEl>
                                        <p:attrNameLst>
                                          <p:attrName>ppt_h</p:attrName>
                                        </p:attrNameLst>
                                      </p:cBhvr>
                                      <p:tavLst>
                                        <p:tav tm="0">
                                          <p:val>
                                            <p:fltVal val="0"/>
                                          </p:val>
                                        </p:tav>
                                        <p:tav tm="100000">
                                          <p:val>
                                            <p:strVal val="#ppt_h"/>
                                          </p:val>
                                        </p:tav>
                                      </p:tavLst>
                                    </p:anim>
                                    <p:animEffect transition="in" filter="fade">
                                      <p:cBhvr>
                                        <p:cTn id="128" dur="500"/>
                                        <p:tgtEl>
                                          <p:spTgt spid="105485"/>
                                        </p:tgtEl>
                                      </p:cBhvr>
                                    </p:animEffect>
                                  </p:childTnLst>
                                </p:cTn>
                              </p:par>
                              <p:par>
                                <p:cTn id="129" presetID="53" presetClass="entr" presetSubtype="0" fill="hold" nodeType="withEffect">
                                  <p:stCondLst>
                                    <p:cond delay="0"/>
                                  </p:stCondLst>
                                  <p:childTnLst>
                                    <p:set>
                                      <p:cBhvr>
                                        <p:cTn id="130" dur="1" fill="hold">
                                          <p:stCondLst>
                                            <p:cond delay="0"/>
                                          </p:stCondLst>
                                        </p:cTn>
                                        <p:tgtEl>
                                          <p:spTgt spid="92182"/>
                                        </p:tgtEl>
                                        <p:attrNameLst>
                                          <p:attrName>style.visibility</p:attrName>
                                        </p:attrNameLst>
                                      </p:cBhvr>
                                      <p:to>
                                        <p:strVal val="visible"/>
                                      </p:to>
                                    </p:set>
                                    <p:anim calcmode="lin" valueType="num">
                                      <p:cBhvr>
                                        <p:cTn id="131" dur="500" fill="hold"/>
                                        <p:tgtEl>
                                          <p:spTgt spid="92182"/>
                                        </p:tgtEl>
                                        <p:attrNameLst>
                                          <p:attrName>ppt_w</p:attrName>
                                        </p:attrNameLst>
                                      </p:cBhvr>
                                      <p:tavLst>
                                        <p:tav tm="0">
                                          <p:val>
                                            <p:fltVal val="0"/>
                                          </p:val>
                                        </p:tav>
                                        <p:tav tm="100000">
                                          <p:val>
                                            <p:strVal val="#ppt_w"/>
                                          </p:val>
                                        </p:tav>
                                      </p:tavLst>
                                    </p:anim>
                                    <p:anim calcmode="lin" valueType="num">
                                      <p:cBhvr>
                                        <p:cTn id="132" dur="500" fill="hold"/>
                                        <p:tgtEl>
                                          <p:spTgt spid="92182"/>
                                        </p:tgtEl>
                                        <p:attrNameLst>
                                          <p:attrName>ppt_h</p:attrName>
                                        </p:attrNameLst>
                                      </p:cBhvr>
                                      <p:tavLst>
                                        <p:tav tm="0">
                                          <p:val>
                                            <p:fltVal val="0"/>
                                          </p:val>
                                        </p:tav>
                                        <p:tav tm="100000">
                                          <p:val>
                                            <p:strVal val="#ppt_h"/>
                                          </p:val>
                                        </p:tav>
                                      </p:tavLst>
                                    </p:anim>
                                    <p:animEffect transition="in" filter="fade">
                                      <p:cBhvr>
                                        <p:cTn id="133" dur="500"/>
                                        <p:tgtEl>
                                          <p:spTgt spid="92182"/>
                                        </p:tgtEl>
                                      </p:cBhvr>
                                    </p:animEffect>
                                  </p:childTnLst>
                                </p:cTn>
                              </p:par>
                            </p:childTnLst>
                          </p:cTn>
                        </p:par>
                        <p:par>
                          <p:cTn id="134" fill="hold">
                            <p:stCondLst>
                              <p:cond delay="1500"/>
                            </p:stCondLst>
                            <p:childTnLst>
                              <p:par>
                                <p:cTn id="135" presetID="1" presetClass="entr" presetSubtype="0" fill="hold" nodeType="afterEffect">
                                  <p:stCondLst>
                                    <p:cond delay="0"/>
                                  </p:stCondLst>
                                  <p:childTnLst>
                                    <p:set>
                                      <p:cBhvr>
                                        <p:cTn id="136" dur="1" fill="hold">
                                          <p:stCondLst>
                                            <p:cond delay="499"/>
                                          </p:stCondLst>
                                        </p:cTn>
                                        <p:tgtEl>
                                          <p:spTgt spid="31"/>
                                        </p:tgtEl>
                                        <p:attrNameLst>
                                          <p:attrName>style.visibility</p:attrName>
                                        </p:attrNameLst>
                                      </p:cBhvr>
                                      <p:to>
                                        <p:strVal val="visible"/>
                                      </p:to>
                                    </p:set>
                                  </p:childTnLst>
                                </p:cTn>
                              </p:par>
                              <p:par>
                                <p:cTn id="137" presetID="1" presetClass="entr" presetSubtype="0" fill="hold" nodeType="withEffect">
                                  <p:stCondLst>
                                    <p:cond delay="0"/>
                                  </p:stCondLst>
                                  <p:childTnLst>
                                    <p:set>
                                      <p:cBhvr>
                                        <p:cTn id="138" dur="1" fill="hold">
                                          <p:stCondLst>
                                            <p:cond delay="499"/>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utoUpdateAnimBg="0"/>
      <p:bldP spid="6" grpId="1"/>
      <p:bldP spid="11" grpId="0" autoUpdateAnimBg="0"/>
      <p:bldP spid="11" grpId="1"/>
      <p:bldP spid="16" grpId="0" autoUpdateAnimBg="0"/>
      <p:bldP spid="16" grpId="1"/>
      <p:bldP spid="20" grpId="0" autoUpdateAnimBg="0"/>
      <p:bldP spid="20" grpId="1"/>
      <p:bldP spid="28" grpId="0" autoUpdateAnimBg="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152400" y="152400"/>
            <a:ext cx="7391400" cy="2246313"/>
          </a:xfrm>
          <a:prstGeom prst="rect">
            <a:avLst/>
          </a:prstGeom>
          <a:noFill/>
          <a:ln w="9525">
            <a:noFill/>
            <a:miter lim="800000"/>
            <a:headEnd/>
            <a:tailEnd/>
          </a:ln>
        </p:spPr>
        <p:txBody>
          <a:bodyPr>
            <a:spAutoFit/>
          </a:bodyPr>
          <a:lstStyle/>
          <a:p>
            <a:r>
              <a:rPr lang="en-US" sz="2800"/>
              <a:t>Electricity that comes into our homes has been reduced to around 240 V.</a:t>
            </a:r>
          </a:p>
          <a:p>
            <a:r>
              <a:rPr lang="en-US" sz="2800"/>
              <a:t>Older homes have the electricity brought in by overhead lines, newer homes have underground lines.</a:t>
            </a:r>
          </a:p>
        </p:txBody>
      </p:sp>
      <p:pic>
        <p:nvPicPr>
          <p:cNvPr id="3" name="Picture 22" descr="http://ccreekestates.com/Images/Utilities/UtilityBoxSmall.jpg"/>
          <p:cNvPicPr>
            <a:picLocks noChangeAspect="1" noChangeArrowheads="1"/>
          </p:cNvPicPr>
          <p:nvPr/>
        </p:nvPicPr>
        <p:blipFill>
          <a:blip r:embed="rId2" cstate="print"/>
          <a:srcRect/>
          <a:stretch>
            <a:fillRect/>
          </a:stretch>
        </p:blipFill>
        <p:spPr bwMode="auto">
          <a:xfrm>
            <a:off x="533400" y="5029200"/>
            <a:ext cx="1905000" cy="1428750"/>
          </a:xfrm>
          <a:prstGeom prst="rect">
            <a:avLst/>
          </a:prstGeom>
          <a:noFill/>
          <a:ln w="9525">
            <a:noFill/>
            <a:miter lim="800000"/>
            <a:headEnd/>
            <a:tailEnd/>
          </a:ln>
        </p:spPr>
      </p:pic>
      <p:pic>
        <p:nvPicPr>
          <p:cNvPr id="4" name="Picture 13" descr="http://www.freefoto.com/images/13/20/13_20_72---Electricity-Transformer-mounted-on-a-Utility-Pole_web.jpg"/>
          <p:cNvPicPr>
            <a:picLocks noChangeAspect="1" noChangeArrowheads="1"/>
          </p:cNvPicPr>
          <p:nvPr/>
        </p:nvPicPr>
        <p:blipFill>
          <a:blip r:embed="rId3" cstate="print"/>
          <a:srcRect/>
          <a:stretch>
            <a:fillRect/>
          </a:stretch>
        </p:blipFill>
        <p:spPr bwMode="auto">
          <a:xfrm>
            <a:off x="609600" y="2438400"/>
            <a:ext cx="1600200" cy="2400300"/>
          </a:xfrm>
          <a:prstGeom prst="rect">
            <a:avLst/>
          </a:prstGeom>
          <a:noFill/>
          <a:ln w="9525">
            <a:noFill/>
            <a:miter lim="800000"/>
            <a:headEnd/>
            <a:tailEnd/>
          </a:ln>
        </p:spPr>
      </p:pic>
      <p:sp>
        <p:nvSpPr>
          <p:cNvPr id="5" name="TextBox 4"/>
          <p:cNvSpPr txBox="1">
            <a:spLocks noChangeArrowheads="1"/>
          </p:cNvSpPr>
          <p:nvPr/>
        </p:nvSpPr>
        <p:spPr bwMode="auto">
          <a:xfrm>
            <a:off x="2362200" y="152400"/>
            <a:ext cx="6629400" cy="1816100"/>
          </a:xfrm>
          <a:prstGeom prst="rect">
            <a:avLst/>
          </a:prstGeom>
          <a:noFill/>
          <a:ln w="9525">
            <a:noFill/>
            <a:miter lim="800000"/>
            <a:headEnd/>
            <a:tailEnd/>
          </a:ln>
        </p:spPr>
        <p:txBody>
          <a:bodyPr>
            <a:spAutoFit/>
          </a:bodyPr>
          <a:lstStyle/>
          <a:p>
            <a:r>
              <a:rPr lang="en-US" sz="2800"/>
              <a:t>Before the electricity is brought into your house, it is passed through a power meter to record the amount of electricity being consumed.</a:t>
            </a:r>
          </a:p>
        </p:txBody>
      </p:sp>
      <p:pic>
        <p:nvPicPr>
          <p:cNvPr id="106498" name="Picture 2" descr="http://efundies.com/electricity/digital_power_meter.jpg"/>
          <p:cNvPicPr>
            <a:picLocks noChangeAspect="1" noChangeArrowheads="1"/>
          </p:cNvPicPr>
          <p:nvPr/>
        </p:nvPicPr>
        <p:blipFill>
          <a:blip r:embed="rId4" cstate="print"/>
          <a:srcRect/>
          <a:stretch>
            <a:fillRect/>
          </a:stretch>
        </p:blipFill>
        <p:spPr bwMode="auto">
          <a:xfrm>
            <a:off x="4800600" y="2362200"/>
            <a:ext cx="3333750" cy="3333750"/>
          </a:xfrm>
          <a:prstGeom prst="rect">
            <a:avLst/>
          </a:prstGeom>
          <a:noFill/>
          <a:ln w="9525">
            <a:noFill/>
            <a:miter lim="800000"/>
            <a:headEnd/>
            <a:tailEnd/>
          </a:ln>
        </p:spPr>
      </p:pic>
      <p:cxnSp>
        <p:nvCxnSpPr>
          <p:cNvPr id="9" name="Straight Arrow Connector 8"/>
          <p:cNvCxnSpPr>
            <a:cxnSpLocks noChangeShapeType="1"/>
          </p:cNvCxnSpPr>
          <p:nvPr/>
        </p:nvCxnSpPr>
        <p:spPr bwMode="auto">
          <a:xfrm>
            <a:off x="2209800" y="3638550"/>
            <a:ext cx="2590800" cy="390525"/>
          </a:xfrm>
          <a:prstGeom prst="straightConnector1">
            <a:avLst/>
          </a:prstGeom>
          <a:noFill/>
          <a:ln w="76200" algn="ctr">
            <a:solidFill>
              <a:srgbClr val="000000"/>
            </a:solidFill>
            <a:round/>
            <a:headEnd/>
            <a:tailEnd type="arrow" w="med" len="med"/>
          </a:ln>
        </p:spPr>
      </p:cxnSp>
      <p:cxnSp>
        <p:nvCxnSpPr>
          <p:cNvPr id="11" name="Straight Arrow Connector 10"/>
          <p:cNvCxnSpPr>
            <a:cxnSpLocks noChangeShapeType="1"/>
          </p:cNvCxnSpPr>
          <p:nvPr/>
        </p:nvCxnSpPr>
        <p:spPr bwMode="auto">
          <a:xfrm flipV="1">
            <a:off x="2438400" y="4029075"/>
            <a:ext cx="2362200" cy="1714500"/>
          </a:xfrm>
          <a:prstGeom prst="straightConnector1">
            <a:avLst/>
          </a:prstGeom>
          <a:noFill/>
          <a:ln w="76200" algn="ctr">
            <a:solidFill>
              <a:srgbClr val="000000"/>
            </a:solidFill>
            <a:round/>
            <a:headEnd/>
            <a:tailEnd type="arrow" w="med" len="med"/>
          </a:ln>
        </p:spPr>
      </p:cxnSp>
      <p:sp>
        <p:nvSpPr>
          <p:cNvPr id="13" name="TextBox 12"/>
          <p:cNvSpPr txBox="1">
            <a:spLocks noChangeArrowheads="1"/>
          </p:cNvSpPr>
          <p:nvPr/>
        </p:nvSpPr>
        <p:spPr bwMode="auto">
          <a:xfrm>
            <a:off x="152400" y="152400"/>
            <a:ext cx="8382000" cy="2246313"/>
          </a:xfrm>
          <a:prstGeom prst="rect">
            <a:avLst/>
          </a:prstGeom>
          <a:noFill/>
          <a:ln w="9525">
            <a:noFill/>
            <a:miter lim="800000"/>
            <a:headEnd/>
            <a:tailEnd/>
          </a:ln>
        </p:spPr>
        <p:txBody>
          <a:bodyPr>
            <a:spAutoFit/>
          </a:bodyPr>
          <a:lstStyle/>
          <a:p>
            <a:r>
              <a:rPr lang="en-US" sz="2800"/>
              <a:t>After passing through the power meter it enters the house through the breaker box. There is one main breaker switch that controls all the electricity in the house. A breaker is a safety device that shuts the power off if the current becomes to high.</a:t>
            </a:r>
          </a:p>
        </p:txBody>
      </p:sp>
      <p:pic>
        <p:nvPicPr>
          <p:cNvPr id="106500" name="Picture 4" descr="http://www.make-my-own-house.com/images/elbbox.jpg"/>
          <p:cNvPicPr>
            <a:picLocks noChangeAspect="1" noChangeArrowheads="1"/>
          </p:cNvPicPr>
          <p:nvPr/>
        </p:nvPicPr>
        <p:blipFill>
          <a:blip r:embed="rId5" cstate="print"/>
          <a:srcRect/>
          <a:stretch>
            <a:fillRect/>
          </a:stretch>
        </p:blipFill>
        <p:spPr bwMode="auto">
          <a:xfrm>
            <a:off x="304800" y="2895600"/>
            <a:ext cx="2381250" cy="3590925"/>
          </a:xfrm>
          <a:prstGeom prst="rect">
            <a:avLst/>
          </a:prstGeom>
          <a:noFill/>
          <a:ln w="9525">
            <a:noFill/>
            <a:miter lim="800000"/>
            <a:headEnd/>
            <a:tailEnd/>
          </a:ln>
        </p:spPr>
      </p:pic>
      <p:cxnSp>
        <p:nvCxnSpPr>
          <p:cNvPr id="16" name="Straight Arrow Connector 15"/>
          <p:cNvCxnSpPr>
            <a:cxnSpLocks noChangeShapeType="1"/>
          </p:cNvCxnSpPr>
          <p:nvPr/>
        </p:nvCxnSpPr>
        <p:spPr bwMode="auto">
          <a:xfrm rot="10800000" flipV="1">
            <a:off x="2686050" y="4029075"/>
            <a:ext cx="2114550" cy="661988"/>
          </a:xfrm>
          <a:prstGeom prst="straightConnector1">
            <a:avLst/>
          </a:prstGeom>
          <a:noFill/>
          <a:ln w="76200" algn="ctr">
            <a:solidFill>
              <a:srgbClr val="000000"/>
            </a:solidFill>
            <a:round/>
            <a:headEnd/>
            <a:tailEnd type="arrow" w="med" len="med"/>
          </a:ln>
        </p:spPr>
      </p:cxnSp>
      <p:sp>
        <p:nvSpPr>
          <p:cNvPr id="17" name="TextBox 16"/>
          <p:cNvSpPr txBox="1">
            <a:spLocks noChangeArrowheads="1"/>
          </p:cNvSpPr>
          <p:nvPr/>
        </p:nvSpPr>
        <p:spPr bwMode="auto">
          <a:xfrm>
            <a:off x="2971800" y="3048000"/>
            <a:ext cx="1676400" cy="646113"/>
          </a:xfrm>
          <a:prstGeom prst="rect">
            <a:avLst/>
          </a:prstGeom>
          <a:noFill/>
          <a:ln w="9525">
            <a:noFill/>
            <a:miter lim="800000"/>
            <a:headEnd/>
            <a:tailEnd/>
          </a:ln>
        </p:spPr>
        <p:txBody>
          <a:bodyPr>
            <a:spAutoFit/>
          </a:bodyPr>
          <a:lstStyle/>
          <a:p>
            <a:r>
              <a:rPr lang="en-US"/>
              <a:t>Main breaker switch</a:t>
            </a:r>
          </a:p>
        </p:txBody>
      </p:sp>
      <p:cxnSp>
        <p:nvCxnSpPr>
          <p:cNvPr id="19" name="Straight Arrow Connector 18"/>
          <p:cNvCxnSpPr>
            <a:cxnSpLocks noChangeShapeType="1"/>
            <a:stCxn id="17" idx="1"/>
          </p:cNvCxnSpPr>
          <p:nvPr/>
        </p:nvCxnSpPr>
        <p:spPr bwMode="auto">
          <a:xfrm rot="10800000" flipV="1">
            <a:off x="1600200" y="3371850"/>
            <a:ext cx="1371600" cy="590550"/>
          </a:xfrm>
          <a:prstGeom prst="straightConnector1">
            <a:avLst/>
          </a:prstGeom>
          <a:noFill/>
          <a:ln w="28575" algn="ctr">
            <a:solidFill>
              <a:srgbClr val="FF3300"/>
            </a:solidFill>
            <a:round/>
            <a:headEnd/>
            <a:tailEnd type="arrow" w="med" len="med"/>
          </a:ln>
        </p:spPr>
      </p:cxnSp>
      <p:sp>
        <p:nvSpPr>
          <p:cNvPr id="20" name="TextBox 19"/>
          <p:cNvSpPr txBox="1">
            <a:spLocks noChangeArrowheads="1"/>
          </p:cNvSpPr>
          <p:nvPr/>
        </p:nvSpPr>
        <p:spPr bwMode="auto">
          <a:xfrm>
            <a:off x="228600" y="152400"/>
            <a:ext cx="8382000" cy="2246313"/>
          </a:xfrm>
          <a:prstGeom prst="rect">
            <a:avLst/>
          </a:prstGeom>
          <a:noFill/>
          <a:ln w="9525">
            <a:noFill/>
            <a:miter lim="800000"/>
            <a:headEnd/>
            <a:tailEnd/>
          </a:ln>
        </p:spPr>
        <p:txBody>
          <a:bodyPr>
            <a:spAutoFit/>
          </a:bodyPr>
          <a:lstStyle/>
          <a:p>
            <a:r>
              <a:rPr lang="en-US" sz="2800"/>
              <a:t>Inside the breaker box, the electricity can be kept at 240 V for some appliances (Oven, Furnace, etc.) or reduced to 120 V for lights and plugs. Each circuit in the house is controlled by a separate cicuit breaker.</a:t>
            </a:r>
          </a:p>
        </p:txBody>
      </p:sp>
      <p:pic>
        <p:nvPicPr>
          <p:cNvPr id="106502" name="Picture 6" descr="http://www.andrewkantor.com/media/ThanksJeffSturgeon_C301/breaker.jpg"/>
          <p:cNvPicPr>
            <a:picLocks noChangeAspect="1" noChangeArrowheads="1"/>
          </p:cNvPicPr>
          <p:nvPr/>
        </p:nvPicPr>
        <p:blipFill>
          <a:blip r:embed="rId6" cstate="print"/>
          <a:srcRect/>
          <a:stretch>
            <a:fillRect/>
          </a:stretch>
        </p:blipFill>
        <p:spPr bwMode="auto">
          <a:xfrm>
            <a:off x="4419600" y="2133600"/>
            <a:ext cx="2519363" cy="3368675"/>
          </a:xfrm>
          <a:prstGeom prst="rect">
            <a:avLst/>
          </a:prstGeom>
          <a:noFill/>
          <a:ln w="9525">
            <a:noFill/>
            <a:miter lim="800000"/>
            <a:headEnd/>
            <a:tailEnd/>
          </a:ln>
        </p:spPr>
      </p:pic>
      <p:cxnSp>
        <p:nvCxnSpPr>
          <p:cNvPr id="23" name="Straight Arrow Connector 22"/>
          <p:cNvCxnSpPr>
            <a:cxnSpLocks noChangeShapeType="1"/>
          </p:cNvCxnSpPr>
          <p:nvPr/>
        </p:nvCxnSpPr>
        <p:spPr bwMode="auto">
          <a:xfrm flipV="1">
            <a:off x="2686050" y="3817938"/>
            <a:ext cx="1733550" cy="873125"/>
          </a:xfrm>
          <a:prstGeom prst="straightConnector1">
            <a:avLst/>
          </a:prstGeom>
          <a:noFill/>
          <a:ln w="76200" algn="ctr">
            <a:solidFill>
              <a:srgbClr val="000000"/>
            </a:solidFill>
            <a:round/>
            <a:headEnd/>
            <a:tailEnd type="arrow" w="med" len="med"/>
          </a:ln>
        </p:spPr>
      </p:cxnSp>
      <p:sp>
        <p:nvSpPr>
          <p:cNvPr id="24" name="TextBox 23"/>
          <p:cNvSpPr txBox="1">
            <a:spLocks noChangeArrowheads="1"/>
          </p:cNvSpPr>
          <p:nvPr/>
        </p:nvSpPr>
        <p:spPr bwMode="auto">
          <a:xfrm>
            <a:off x="7010400" y="3048000"/>
            <a:ext cx="1981200" cy="646113"/>
          </a:xfrm>
          <a:prstGeom prst="rect">
            <a:avLst/>
          </a:prstGeom>
          <a:noFill/>
          <a:ln w="9525">
            <a:noFill/>
            <a:miter lim="800000"/>
            <a:headEnd/>
            <a:tailEnd/>
          </a:ln>
        </p:spPr>
        <p:txBody>
          <a:bodyPr>
            <a:spAutoFit/>
          </a:bodyPr>
          <a:lstStyle/>
          <a:p>
            <a:r>
              <a:rPr lang="en-US"/>
              <a:t>Individual circuit breakers</a:t>
            </a:r>
          </a:p>
        </p:txBody>
      </p:sp>
      <p:cxnSp>
        <p:nvCxnSpPr>
          <p:cNvPr id="26" name="Straight Arrow Connector 25"/>
          <p:cNvCxnSpPr>
            <a:cxnSpLocks noChangeShapeType="1"/>
            <a:stCxn id="24" idx="1"/>
          </p:cNvCxnSpPr>
          <p:nvPr/>
        </p:nvCxnSpPr>
        <p:spPr bwMode="auto">
          <a:xfrm rot="10800000">
            <a:off x="5638800" y="3276600"/>
            <a:ext cx="1371600" cy="95250"/>
          </a:xfrm>
          <a:prstGeom prst="straightConnector1">
            <a:avLst/>
          </a:prstGeom>
          <a:noFill/>
          <a:ln w="28575" algn="ctr">
            <a:solidFill>
              <a:srgbClr val="FF3300"/>
            </a:solidFill>
            <a:round/>
            <a:headEnd/>
            <a:tailEnd type="arrow" w="med" len="med"/>
          </a:ln>
        </p:spPr>
      </p:cxnSp>
      <p:cxnSp>
        <p:nvCxnSpPr>
          <p:cNvPr id="28" name="Straight Arrow Connector 27"/>
          <p:cNvCxnSpPr>
            <a:cxnSpLocks noChangeShapeType="1"/>
            <a:stCxn id="24" idx="1"/>
          </p:cNvCxnSpPr>
          <p:nvPr/>
        </p:nvCxnSpPr>
        <p:spPr bwMode="auto">
          <a:xfrm rot="10800000" flipV="1">
            <a:off x="6019800" y="3371850"/>
            <a:ext cx="990600" cy="1276350"/>
          </a:xfrm>
          <a:prstGeom prst="straightConnector1">
            <a:avLst/>
          </a:prstGeom>
          <a:noFill/>
          <a:ln w="28575" algn="ctr">
            <a:solidFill>
              <a:srgbClr val="FF3300"/>
            </a:solidFill>
            <a:round/>
            <a:headEnd/>
            <a:tailEnd type="arrow" w="med" len="med"/>
          </a:ln>
        </p:spPr>
      </p:cxnSp>
      <p:pic>
        <p:nvPicPr>
          <p:cNvPr id="106504" name="Picture 8" descr="http://assets.nydailynews.com/img/2009/05/29/tl_hazard2.jpg"/>
          <p:cNvPicPr>
            <a:picLocks noChangeAspect="1" noChangeArrowheads="1"/>
          </p:cNvPicPr>
          <p:nvPr/>
        </p:nvPicPr>
        <p:blipFill>
          <a:blip r:embed="rId7" cstate="print"/>
          <a:srcRect/>
          <a:stretch>
            <a:fillRect/>
          </a:stretch>
        </p:blipFill>
        <p:spPr bwMode="auto">
          <a:xfrm>
            <a:off x="4038600" y="5715000"/>
            <a:ext cx="1447800" cy="1030288"/>
          </a:xfrm>
          <a:prstGeom prst="rect">
            <a:avLst/>
          </a:prstGeom>
          <a:noFill/>
          <a:ln w="9525">
            <a:noFill/>
            <a:miter lim="800000"/>
            <a:headEnd/>
            <a:tailEnd/>
          </a:ln>
        </p:spPr>
      </p:pic>
      <p:pic>
        <p:nvPicPr>
          <p:cNvPr id="106506" name="Picture 10" descr="http://cthomeblog.files.wordpress.com/2009/04/electric-light-bulb_web1.jpg"/>
          <p:cNvPicPr>
            <a:picLocks noChangeAspect="1" noChangeArrowheads="1"/>
          </p:cNvPicPr>
          <p:nvPr/>
        </p:nvPicPr>
        <p:blipFill>
          <a:blip r:embed="rId8" cstate="print"/>
          <a:srcRect/>
          <a:stretch>
            <a:fillRect/>
          </a:stretch>
        </p:blipFill>
        <p:spPr bwMode="auto">
          <a:xfrm>
            <a:off x="6096000" y="5715000"/>
            <a:ext cx="685800" cy="1028700"/>
          </a:xfrm>
          <a:prstGeom prst="rect">
            <a:avLst/>
          </a:prstGeom>
          <a:noFill/>
          <a:ln w="9525">
            <a:noFill/>
            <a:miter lim="800000"/>
            <a:headEnd/>
            <a:tailEnd/>
          </a:ln>
        </p:spPr>
      </p:pic>
      <p:cxnSp>
        <p:nvCxnSpPr>
          <p:cNvPr id="32" name="Straight Arrow Connector 31"/>
          <p:cNvCxnSpPr>
            <a:cxnSpLocks noChangeShapeType="1"/>
          </p:cNvCxnSpPr>
          <p:nvPr/>
        </p:nvCxnSpPr>
        <p:spPr bwMode="auto">
          <a:xfrm rot="5400000">
            <a:off x="5114925" y="5149850"/>
            <a:ext cx="212725" cy="917575"/>
          </a:xfrm>
          <a:prstGeom prst="straightConnector1">
            <a:avLst/>
          </a:prstGeom>
          <a:noFill/>
          <a:ln w="76200" algn="ctr">
            <a:solidFill>
              <a:srgbClr val="000000"/>
            </a:solidFill>
            <a:round/>
            <a:headEnd/>
            <a:tailEnd type="arrow" w="med" len="med"/>
          </a:ln>
        </p:spPr>
      </p:cxnSp>
      <p:cxnSp>
        <p:nvCxnSpPr>
          <p:cNvPr id="34" name="Straight Arrow Connector 33"/>
          <p:cNvCxnSpPr>
            <a:cxnSpLocks noChangeShapeType="1"/>
          </p:cNvCxnSpPr>
          <p:nvPr/>
        </p:nvCxnSpPr>
        <p:spPr bwMode="auto">
          <a:xfrm rot="16200000" flipH="1">
            <a:off x="5976937" y="5205413"/>
            <a:ext cx="193675" cy="787400"/>
          </a:xfrm>
          <a:prstGeom prst="straightConnector1">
            <a:avLst/>
          </a:prstGeom>
          <a:noFill/>
          <a:ln w="76200" algn="ctr">
            <a:solidFill>
              <a:srgbClr val="000000"/>
            </a:solidFill>
            <a:round/>
            <a:headEnd/>
            <a:tailEnd type="arrow"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par>
                                <p:cTn id="8" presetID="9"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500"/>
                                        <p:tgtEl>
                                          <p:spTgt spid="5"/>
                                        </p:tgtEl>
                                      </p:cBhvr>
                                    </p:animEffect>
                                  </p:childTnLst>
                                </p:cTn>
                              </p:par>
                            </p:childTnLst>
                          </p:cTn>
                        </p:par>
                        <p:par>
                          <p:cTn id="11" fill="hold">
                            <p:stCondLst>
                              <p:cond delay="500"/>
                            </p:stCondLst>
                            <p:childTnLst>
                              <p:par>
                                <p:cTn id="12" presetID="53" presetClass="entr" presetSubtype="0" fill="hold" nodeType="afterEffect">
                                  <p:stCondLst>
                                    <p:cond delay="0"/>
                                  </p:stCondLst>
                                  <p:childTnLst>
                                    <p:set>
                                      <p:cBhvr>
                                        <p:cTn id="13" dur="1" fill="hold">
                                          <p:stCondLst>
                                            <p:cond delay="0"/>
                                          </p:stCondLst>
                                        </p:cTn>
                                        <p:tgtEl>
                                          <p:spTgt spid="106498"/>
                                        </p:tgtEl>
                                        <p:attrNameLst>
                                          <p:attrName>style.visibility</p:attrName>
                                        </p:attrNameLst>
                                      </p:cBhvr>
                                      <p:to>
                                        <p:strVal val="visible"/>
                                      </p:to>
                                    </p:set>
                                    <p:anim calcmode="lin" valueType="num">
                                      <p:cBhvr>
                                        <p:cTn id="14" dur="500" fill="hold"/>
                                        <p:tgtEl>
                                          <p:spTgt spid="106498"/>
                                        </p:tgtEl>
                                        <p:attrNameLst>
                                          <p:attrName>ppt_w</p:attrName>
                                        </p:attrNameLst>
                                      </p:cBhvr>
                                      <p:tavLst>
                                        <p:tav tm="0">
                                          <p:val>
                                            <p:fltVal val="0"/>
                                          </p:val>
                                        </p:tav>
                                        <p:tav tm="100000">
                                          <p:val>
                                            <p:strVal val="#ppt_w"/>
                                          </p:val>
                                        </p:tav>
                                      </p:tavLst>
                                    </p:anim>
                                    <p:anim calcmode="lin" valueType="num">
                                      <p:cBhvr>
                                        <p:cTn id="15" dur="500" fill="hold"/>
                                        <p:tgtEl>
                                          <p:spTgt spid="106498"/>
                                        </p:tgtEl>
                                        <p:attrNameLst>
                                          <p:attrName>ppt_h</p:attrName>
                                        </p:attrNameLst>
                                      </p:cBhvr>
                                      <p:tavLst>
                                        <p:tav tm="0">
                                          <p:val>
                                            <p:fltVal val="0"/>
                                          </p:val>
                                        </p:tav>
                                        <p:tav tm="100000">
                                          <p:val>
                                            <p:strVal val="#ppt_h"/>
                                          </p:val>
                                        </p:tav>
                                      </p:tavLst>
                                    </p:anim>
                                    <p:animEffect transition="in" filter="fade">
                                      <p:cBhvr>
                                        <p:cTn id="16" dur="500"/>
                                        <p:tgtEl>
                                          <p:spTgt spid="106498"/>
                                        </p:tgtEl>
                                      </p:cBhvr>
                                    </p:animEffect>
                                  </p:childTnLst>
                                </p:cTn>
                              </p:par>
                            </p:childTnLst>
                          </p:cTn>
                        </p:par>
                        <p:par>
                          <p:cTn id="17" fill="hold">
                            <p:stCondLst>
                              <p:cond delay="1000"/>
                            </p:stCondLst>
                            <p:childTnLst>
                              <p:par>
                                <p:cTn id="18" presetID="1"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9" presetClass="exit" presetSubtype="0" fill="hold" grpId="1" nodeType="clickEffect">
                                  <p:stCondLst>
                                    <p:cond delay="0"/>
                                  </p:stCondLst>
                                  <p:childTnLst>
                                    <p:animEffect transition="out" filter="dissolve">
                                      <p:cBhvr>
                                        <p:cTn id="25" dur="500"/>
                                        <p:tgtEl>
                                          <p:spTgt spid="5"/>
                                        </p:tgtEl>
                                      </p:cBhvr>
                                    </p:animEffect>
                                    <p:set>
                                      <p:cBhvr>
                                        <p:cTn id="26" dur="1" fill="hold">
                                          <p:stCondLst>
                                            <p:cond delay="499"/>
                                          </p:stCondLst>
                                        </p:cTn>
                                        <p:tgtEl>
                                          <p:spTgt spid="5"/>
                                        </p:tgtEl>
                                        <p:attrNameLst>
                                          <p:attrName>style.visibility</p:attrName>
                                        </p:attrNameLst>
                                      </p:cBhvr>
                                      <p:to>
                                        <p:strVal val="hidden"/>
                                      </p:to>
                                    </p:set>
                                  </p:childTnLst>
                                </p:cTn>
                              </p:par>
                              <p:par>
                                <p:cTn id="27" presetID="9"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dissolve">
                                      <p:cBhvr>
                                        <p:cTn id="29" dur="500"/>
                                        <p:tgtEl>
                                          <p:spTgt spid="13"/>
                                        </p:tgtEl>
                                      </p:cBhvr>
                                    </p:animEffect>
                                  </p:childTnLst>
                                </p:cTn>
                              </p:par>
                            </p:childTnLst>
                          </p:cTn>
                        </p:par>
                        <p:par>
                          <p:cTn id="30" fill="hold">
                            <p:stCondLst>
                              <p:cond delay="500"/>
                            </p:stCondLst>
                            <p:childTnLst>
                              <p:par>
                                <p:cTn id="31" presetID="53" presetClass="exit" presetSubtype="0" fill="hold" nodeType="afterEffect">
                                  <p:stCondLst>
                                    <p:cond delay="0"/>
                                  </p:stCondLst>
                                  <p:childTnLst>
                                    <p:anim calcmode="lin" valueType="num">
                                      <p:cBhvr>
                                        <p:cTn id="32" dur="500"/>
                                        <p:tgtEl>
                                          <p:spTgt spid="4"/>
                                        </p:tgtEl>
                                        <p:attrNameLst>
                                          <p:attrName>ppt_w</p:attrName>
                                        </p:attrNameLst>
                                      </p:cBhvr>
                                      <p:tavLst>
                                        <p:tav tm="0">
                                          <p:val>
                                            <p:strVal val="ppt_w"/>
                                          </p:val>
                                        </p:tav>
                                        <p:tav tm="100000">
                                          <p:val>
                                            <p:fltVal val="0"/>
                                          </p:val>
                                        </p:tav>
                                      </p:tavLst>
                                    </p:anim>
                                    <p:anim calcmode="lin" valueType="num">
                                      <p:cBhvr>
                                        <p:cTn id="33" dur="500"/>
                                        <p:tgtEl>
                                          <p:spTgt spid="4"/>
                                        </p:tgtEl>
                                        <p:attrNameLst>
                                          <p:attrName>ppt_h</p:attrName>
                                        </p:attrNameLst>
                                      </p:cBhvr>
                                      <p:tavLst>
                                        <p:tav tm="0">
                                          <p:val>
                                            <p:strVal val="ppt_h"/>
                                          </p:val>
                                        </p:tav>
                                        <p:tav tm="100000">
                                          <p:val>
                                            <p:fltVal val="0"/>
                                          </p:val>
                                        </p:tav>
                                      </p:tavLst>
                                    </p:anim>
                                    <p:animEffect transition="out" filter="fade">
                                      <p:cBhvr>
                                        <p:cTn id="34" dur="500"/>
                                        <p:tgtEl>
                                          <p:spTgt spid="4"/>
                                        </p:tgtEl>
                                      </p:cBhvr>
                                    </p:animEffect>
                                    <p:set>
                                      <p:cBhvr>
                                        <p:cTn id="35" dur="1" fill="hold">
                                          <p:stCondLst>
                                            <p:cond delay="499"/>
                                          </p:stCondLst>
                                        </p:cTn>
                                        <p:tgtEl>
                                          <p:spTgt spid="4"/>
                                        </p:tgtEl>
                                        <p:attrNameLst>
                                          <p:attrName>style.visibility</p:attrName>
                                        </p:attrNameLst>
                                      </p:cBhvr>
                                      <p:to>
                                        <p:strVal val="hidden"/>
                                      </p:to>
                                    </p:set>
                                  </p:childTnLst>
                                </p:cTn>
                              </p:par>
                              <p:par>
                                <p:cTn id="36" presetID="53" presetClass="exit" presetSubtype="0" fill="hold" nodeType="withEffect">
                                  <p:stCondLst>
                                    <p:cond delay="0"/>
                                  </p:stCondLst>
                                  <p:childTnLst>
                                    <p:anim calcmode="lin" valueType="num">
                                      <p:cBhvr>
                                        <p:cTn id="37" dur="500"/>
                                        <p:tgtEl>
                                          <p:spTgt spid="3"/>
                                        </p:tgtEl>
                                        <p:attrNameLst>
                                          <p:attrName>ppt_w</p:attrName>
                                        </p:attrNameLst>
                                      </p:cBhvr>
                                      <p:tavLst>
                                        <p:tav tm="0">
                                          <p:val>
                                            <p:strVal val="ppt_w"/>
                                          </p:val>
                                        </p:tav>
                                        <p:tav tm="100000">
                                          <p:val>
                                            <p:fltVal val="0"/>
                                          </p:val>
                                        </p:tav>
                                      </p:tavLst>
                                    </p:anim>
                                    <p:anim calcmode="lin" valueType="num">
                                      <p:cBhvr>
                                        <p:cTn id="38" dur="500"/>
                                        <p:tgtEl>
                                          <p:spTgt spid="3"/>
                                        </p:tgtEl>
                                        <p:attrNameLst>
                                          <p:attrName>ppt_h</p:attrName>
                                        </p:attrNameLst>
                                      </p:cBhvr>
                                      <p:tavLst>
                                        <p:tav tm="0">
                                          <p:val>
                                            <p:strVal val="ppt_h"/>
                                          </p:val>
                                        </p:tav>
                                        <p:tav tm="100000">
                                          <p:val>
                                            <p:fltVal val="0"/>
                                          </p:val>
                                        </p:tav>
                                      </p:tavLst>
                                    </p:anim>
                                    <p:animEffect transition="out" filter="fade">
                                      <p:cBhvr>
                                        <p:cTn id="39" dur="500"/>
                                        <p:tgtEl>
                                          <p:spTgt spid="3"/>
                                        </p:tgtEl>
                                      </p:cBhvr>
                                    </p:animEffect>
                                    <p:set>
                                      <p:cBhvr>
                                        <p:cTn id="40" dur="1" fill="hold">
                                          <p:stCondLst>
                                            <p:cond delay="499"/>
                                          </p:stCondLst>
                                        </p:cTn>
                                        <p:tgtEl>
                                          <p:spTgt spid="3"/>
                                        </p:tgtEl>
                                        <p:attrNameLst>
                                          <p:attrName>style.visibility</p:attrName>
                                        </p:attrNameLst>
                                      </p:cBhvr>
                                      <p:to>
                                        <p:strVal val="hidden"/>
                                      </p:to>
                                    </p:set>
                                  </p:childTnLst>
                                </p:cTn>
                              </p:par>
                              <p:par>
                                <p:cTn id="41" presetID="53" presetClass="exit" presetSubtype="0" fill="hold" nodeType="withEffect">
                                  <p:stCondLst>
                                    <p:cond delay="0"/>
                                  </p:stCondLst>
                                  <p:childTnLst>
                                    <p:anim calcmode="lin" valueType="num">
                                      <p:cBhvr>
                                        <p:cTn id="42" dur="500"/>
                                        <p:tgtEl>
                                          <p:spTgt spid="9"/>
                                        </p:tgtEl>
                                        <p:attrNameLst>
                                          <p:attrName>ppt_w</p:attrName>
                                        </p:attrNameLst>
                                      </p:cBhvr>
                                      <p:tavLst>
                                        <p:tav tm="0">
                                          <p:val>
                                            <p:strVal val="ppt_w"/>
                                          </p:val>
                                        </p:tav>
                                        <p:tav tm="100000">
                                          <p:val>
                                            <p:fltVal val="0"/>
                                          </p:val>
                                        </p:tav>
                                      </p:tavLst>
                                    </p:anim>
                                    <p:anim calcmode="lin" valueType="num">
                                      <p:cBhvr>
                                        <p:cTn id="43" dur="500"/>
                                        <p:tgtEl>
                                          <p:spTgt spid="9"/>
                                        </p:tgtEl>
                                        <p:attrNameLst>
                                          <p:attrName>ppt_h</p:attrName>
                                        </p:attrNameLst>
                                      </p:cBhvr>
                                      <p:tavLst>
                                        <p:tav tm="0">
                                          <p:val>
                                            <p:strVal val="ppt_h"/>
                                          </p:val>
                                        </p:tav>
                                        <p:tav tm="100000">
                                          <p:val>
                                            <p:fltVal val="0"/>
                                          </p:val>
                                        </p:tav>
                                      </p:tavLst>
                                    </p:anim>
                                    <p:animEffect transition="out" filter="fade">
                                      <p:cBhvr>
                                        <p:cTn id="44" dur="500"/>
                                        <p:tgtEl>
                                          <p:spTgt spid="9"/>
                                        </p:tgtEl>
                                      </p:cBhvr>
                                    </p:animEffect>
                                    <p:set>
                                      <p:cBhvr>
                                        <p:cTn id="45" dur="1" fill="hold">
                                          <p:stCondLst>
                                            <p:cond delay="499"/>
                                          </p:stCondLst>
                                        </p:cTn>
                                        <p:tgtEl>
                                          <p:spTgt spid="9"/>
                                        </p:tgtEl>
                                        <p:attrNameLst>
                                          <p:attrName>style.visibility</p:attrName>
                                        </p:attrNameLst>
                                      </p:cBhvr>
                                      <p:to>
                                        <p:strVal val="hidden"/>
                                      </p:to>
                                    </p:set>
                                  </p:childTnLst>
                                </p:cTn>
                              </p:par>
                              <p:par>
                                <p:cTn id="46" presetID="53" presetClass="exit" presetSubtype="0" fill="hold" nodeType="withEffect">
                                  <p:stCondLst>
                                    <p:cond delay="0"/>
                                  </p:stCondLst>
                                  <p:childTnLst>
                                    <p:anim calcmode="lin" valueType="num">
                                      <p:cBhvr>
                                        <p:cTn id="47" dur="500"/>
                                        <p:tgtEl>
                                          <p:spTgt spid="11"/>
                                        </p:tgtEl>
                                        <p:attrNameLst>
                                          <p:attrName>ppt_w</p:attrName>
                                        </p:attrNameLst>
                                      </p:cBhvr>
                                      <p:tavLst>
                                        <p:tav tm="0">
                                          <p:val>
                                            <p:strVal val="ppt_w"/>
                                          </p:val>
                                        </p:tav>
                                        <p:tav tm="100000">
                                          <p:val>
                                            <p:fltVal val="0"/>
                                          </p:val>
                                        </p:tav>
                                      </p:tavLst>
                                    </p:anim>
                                    <p:anim calcmode="lin" valueType="num">
                                      <p:cBhvr>
                                        <p:cTn id="48" dur="500"/>
                                        <p:tgtEl>
                                          <p:spTgt spid="11"/>
                                        </p:tgtEl>
                                        <p:attrNameLst>
                                          <p:attrName>ppt_h</p:attrName>
                                        </p:attrNameLst>
                                      </p:cBhvr>
                                      <p:tavLst>
                                        <p:tav tm="0">
                                          <p:val>
                                            <p:strVal val="ppt_h"/>
                                          </p:val>
                                        </p:tav>
                                        <p:tav tm="100000">
                                          <p:val>
                                            <p:fltVal val="0"/>
                                          </p:val>
                                        </p:tav>
                                      </p:tavLst>
                                    </p:anim>
                                    <p:animEffect transition="out" filter="fade">
                                      <p:cBhvr>
                                        <p:cTn id="49" dur="500"/>
                                        <p:tgtEl>
                                          <p:spTgt spid="11"/>
                                        </p:tgtEl>
                                      </p:cBhvr>
                                    </p:animEffect>
                                    <p:set>
                                      <p:cBhvr>
                                        <p:cTn id="50" dur="1" fill="hold">
                                          <p:stCondLst>
                                            <p:cond delay="499"/>
                                          </p:stCondLst>
                                        </p:cTn>
                                        <p:tgtEl>
                                          <p:spTgt spid="11"/>
                                        </p:tgtEl>
                                        <p:attrNameLst>
                                          <p:attrName>style.visibility</p:attrName>
                                        </p:attrNameLst>
                                      </p:cBhvr>
                                      <p:to>
                                        <p:strVal val="hidden"/>
                                      </p:to>
                                    </p:set>
                                  </p:childTnLst>
                                </p:cTn>
                              </p:par>
                            </p:childTnLst>
                          </p:cTn>
                        </p:par>
                        <p:par>
                          <p:cTn id="51" fill="hold">
                            <p:stCondLst>
                              <p:cond delay="1000"/>
                            </p:stCondLst>
                            <p:childTnLst>
                              <p:par>
                                <p:cTn id="52" presetID="53" presetClass="entr" presetSubtype="0" fill="hold" nodeType="afterEffect">
                                  <p:stCondLst>
                                    <p:cond delay="0"/>
                                  </p:stCondLst>
                                  <p:childTnLst>
                                    <p:set>
                                      <p:cBhvr>
                                        <p:cTn id="53" dur="1" fill="hold">
                                          <p:stCondLst>
                                            <p:cond delay="0"/>
                                          </p:stCondLst>
                                        </p:cTn>
                                        <p:tgtEl>
                                          <p:spTgt spid="106500"/>
                                        </p:tgtEl>
                                        <p:attrNameLst>
                                          <p:attrName>style.visibility</p:attrName>
                                        </p:attrNameLst>
                                      </p:cBhvr>
                                      <p:to>
                                        <p:strVal val="visible"/>
                                      </p:to>
                                    </p:set>
                                    <p:anim calcmode="lin" valueType="num">
                                      <p:cBhvr>
                                        <p:cTn id="54" dur="500" fill="hold"/>
                                        <p:tgtEl>
                                          <p:spTgt spid="106500"/>
                                        </p:tgtEl>
                                        <p:attrNameLst>
                                          <p:attrName>ppt_w</p:attrName>
                                        </p:attrNameLst>
                                      </p:cBhvr>
                                      <p:tavLst>
                                        <p:tav tm="0">
                                          <p:val>
                                            <p:fltVal val="0"/>
                                          </p:val>
                                        </p:tav>
                                        <p:tav tm="100000">
                                          <p:val>
                                            <p:strVal val="#ppt_w"/>
                                          </p:val>
                                        </p:tav>
                                      </p:tavLst>
                                    </p:anim>
                                    <p:anim calcmode="lin" valueType="num">
                                      <p:cBhvr>
                                        <p:cTn id="55" dur="500" fill="hold"/>
                                        <p:tgtEl>
                                          <p:spTgt spid="106500"/>
                                        </p:tgtEl>
                                        <p:attrNameLst>
                                          <p:attrName>ppt_h</p:attrName>
                                        </p:attrNameLst>
                                      </p:cBhvr>
                                      <p:tavLst>
                                        <p:tav tm="0">
                                          <p:val>
                                            <p:fltVal val="0"/>
                                          </p:val>
                                        </p:tav>
                                        <p:tav tm="100000">
                                          <p:val>
                                            <p:strVal val="#ppt_h"/>
                                          </p:val>
                                        </p:tav>
                                      </p:tavLst>
                                    </p:anim>
                                    <p:animEffect transition="in" filter="fade">
                                      <p:cBhvr>
                                        <p:cTn id="56" dur="500"/>
                                        <p:tgtEl>
                                          <p:spTgt spid="106500"/>
                                        </p:tgtEl>
                                      </p:cBhvr>
                                    </p:animEffect>
                                  </p:childTnLst>
                                </p:cTn>
                              </p:par>
                            </p:childTnLst>
                          </p:cTn>
                        </p:par>
                        <p:par>
                          <p:cTn id="57" fill="hold">
                            <p:stCondLst>
                              <p:cond delay="1500"/>
                            </p:stCondLst>
                            <p:childTnLst>
                              <p:par>
                                <p:cTn id="58" presetID="1" presetClass="entr" presetSubtype="0" fill="hold" nodeType="afterEffect">
                                  <p:stCondLst>
                                    <p:cond delay="0"/>
                                  </p:stCondLst>
                                  <p:childTnLst>
                                    <p:set>
                                      <p:cBhvr>
                                        <p:cTn id="59" dur="1" fill="hold">
                                          <p:stCondLst>
                                            <p:cond delay="0"/>
                                          </p:stCondLst>
                                        </p:cTn>
                                        <p:tgtEl>
                                          <p:spTgt spid="16"/>
                                        </p:tgtEl>
                                        <p:attrNameLst>
                                          <p:attrName>style.visibility</p:attrName>
                                        </p:attrNameLst>
                                      </p:cBhvr>
                                      <p:to>
                                        <p:strVal val="visible"/>
                                      </p:to>
                                    </p:set>
                                  </p:childTnLst>
                                </p:cTn>
                              </p:par>
                              <p:par>
                                <p:cTn id="60" presetID="1" presetClass="entr" presetSubtype="0" fill="hold" grpId="0" nodeType="withEffect">
                                  <p:stCondLst>
                                    <p:cond delay="0"/>
                                  </p:stCondLst>
                                  <p:childTnLst>
                                    <p:set>
                                      <p:cBhvr>
                                        <p:cTn id="61" dur="1" fill="hold">
                                          <p:stCondLst>
                                            <p:cond delay="0"/>
                                          </p:stCondLst>
                                        </p:cTn>
                                        <p:tgtEl>
                                          <p:spTgt spid="17"/>
                                        </p:tgtEl>
                                        <p:attrNameLst>
                                          <p:attrName>style.visibility</p:attrName>
                                        </p:attrNameLst>
                                      </p:cBhvr>
                                      <p:to>
                                        <p:strVal val="visible"/>
                                      </p:to>
                                    </p:set>
                                  </p:childTnLst>
                                </p:cTn>
                              </p:par>
                              <p:par>
                                <p:cTn id="62" presetID="1" presetClass="entr" presetSubtype="0" fill="hold" nodeType="withEffect">
                                  <p:stCondLst>
                                    <p:cond delay="0"/>
                                  </p:stCondLst>
                                  <p:childTnLst>
                                    <p:set>
                                      <p:cBhvr>
                                        <p:cTn id="63" dur="1" fill="hold">
                                          <p:stCondLst>
                                            <p:cond delay="0"/>
                                          </p:stCondLst>
                                        </p:cTn>
                                        <p:tgtEl>
                                          <p:spTgt spid="19"/>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9" presetClass="exit" presetSubtype="0" fill="hold" grpId="1" nodeType="clickEffect">
                                  <p:stCondLst>
                                    <p:cond delay="0"/>
                                  </p:stCondLst>
                                  <p:childTnLst>
                                    <p:animEffect transition="out" filter="dissolv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9" presetClass="entr" presetSubtype="0" fill="hold" grpId="0" nodeType="with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dissolve">
                                      <p:cBhvr>
                                        <p:cTn id="71" dur="500"/>
                                        <p:tgtEl>
                                          <p:spTgt spid="20"/>
                                        </p:tgtEl>
                                      </p:cBhvr>
                                    </p:animEffect>
                                  </p:childTnLst>
                                </p:cTn>
                              </p:par>
                            </p:childTnLst>
                          </p:cTn>
                        </p:par>
                        <p:par>
                          <p:cTn id="72" fill="hold">
                            <p:stCondLst>
                              <p:cond delay="500"/>
                            </p:stCondLst>
                            <p:childTnLst>
                              <p:par>
                                <p:cTn id="73" presetID="53" presetClass="exit" presetSubtype="0" fill="hold" nodeType="afterEffect">
                                  <p:stCondLst>
                                    <p:cond delay="0"/>
                                  </p:stCondLst>
                                  <p:childTnLst>
                                    <p:anim calcmode="lin" valueType="num">
                                      <p:cBhvr>
                                        <p:cTn id="74" dur="500"/>
                                        <p:tgtEl>
                                          <p:spTgt spid="106498"/>
                                        </p:tgtEl>
                                        <p:attrNameLst>
                                          <p:attrName>ppt_w</p:attrName>
                                        </p:attrNameLst>
                                      </p:cBhvr>
                                      <p:tavLst>
                                        <p:tav tm="0">
                                          <p:val>
                                            <p:strVal val="ppt_w"/>
                                          </p:val>
                                        </p:tav>
                                        <p:tav tm="100000">
                                          <p:val>
                                            <p:fltVal val="0"/>
                                          </p:val>
                                        </p:tav>
                                      </p:tavLst>
                                    </p:anim>
                                    <p:anim calcmode="lin" valueType="num">
                                      <p:cBhvr>
                                        <p:cTn id="75" dur="500"/>
                                        <p:tgtEl>
                                          <p:spTgt spid="106498"/>
                                        </p:tgtEl>
                                        <p:attrNameLst>
                                          <p:attrName>ppt_h</p:attrName>
                                        </p:attrNameLst>
                                      </p:cBhvr>
                                      <p:tavLst>
                                        <p:tav tm="0">
                                          <p:val>
                                            <p:strVal val="ppt_h"/>
                                          </p:val>
                                        </p:tav>
                                        <p:tav tm="100000">
                                          <p:val>
                                            <p:fltVal val="0"/>
                                          </p:val>
                                        </p:tav>
                                      </p:tavLst>
                                    </p:anim>
                                    <p:animEffect transition="out" filter="fade">
                                      <p:cBhvr>
                                        <p:cTn id="76" dur="500"/>
                                        <p:tgtEl>
                                          <p:spTgt spid="106498"/>
                                        </p:tgtEl>
                                      </p:cBhvr>
                                    </p:animEffect>
                                    <p:set>
                                      <p:cBhvr>
                                        <p:cTn id="77" dur="1" fill="hold">
                                          <p:stCondLst>
                                            <p:cond delay="499"/>
                                          </p:stCondLst>
                                        </p:cTn>
                                        <p:tgtEl>
                                          <p:spTgt spid="106498"/>
                                        </p:tgtEl>
                                        <p:attrNameLst>
                                          <p:attrName>style.visibility</p:attrName>
                                        </p:attrNameLst>
                                      </p:cBhvr>
                                      <p:to>
                                        <p:strVal val="hidden"/>
                                      </p:to>
                                    </p:set>
                                  </p:childTnLst>
                                </p:cTn>
                              </p:par>
                              <p:par>
                                <p:cTn id="78" presetID="53" presetClass="exit" presetSubtype="0" fill="hold" nodeType="withEffect">
                                  <p:stCondLst>
                                    <p:cond delay="0"/>
                                  </p:stCondLst>
                                  <p:childTnLst>
                                    <p:anim calcmode="lin" valueType="num">
                                      <p:cBhvr>
                                        <p:cTn id="79" dur="500"/>
                                        <p:tgtEl>
                                          <p:spTgt spid="16"/>
                                        </p:tgtEl>
                                        <p:attrNameLst>
                                          <p:attrName>ppt_w</p:attrName>
                                        </p:attrNameLst>
                                      </p:cBhvr>
                                      <p:tavLst>
                                        <p:tav tm="0">
                                          <p:val>
                                            <p:strVal val="ppt_w"/>
                                          </p:val>
                                        </p:tav>
                                        <p:tav tm="100000">
                                          <p:val>
                                            <p:fltVal val="0"/>
                                          </p:val>
                                        </p:tav>
                                      </p:tavLst>
                                    </p:anim>
                                    <p:anim calcmode="lin" valueType="num">
                                      <p:cBhvr>
                                        <p:cTn id="80" dur="500"/>
                                        <p:tgtEl>
                                          <p:spTgt spid="16"/>
                                        </p:tgtEl>
                                        <p:attrNameLst>
                                          <p:attrName>ppt_h</p:attrName>
                                        </p:attrNameLst>
                                      </p:cBhvr>
                                      <p:tavLst>
                                        <p:tav tm="0">
                                          <p:val>
                                            <p:strVal val="ppt_h"/>
                                          </p:val>
                                        </p:tav>
                                        <p:tav tm="100000">
                                          <p:val>
                                            <p:fltVal val="0"/>
                                          </p:val>
                                        </p:tav>
                                      </p:tavLst>
                                    </p:anim>
                                    <p:animEffect transition="out" filter="fade">
                                      <p:cBhvr>
                                        <p:cTn id="81" dur="500"/>
                                        <p:tgtEl>
                                          <p:spTgt spid="16"/>
                                        </p:tgtEl>
                                      </p:cBhvr>
                                    </p:animEffect>
                                    <p:set>
                                      <p:cBhvr>
                                        <p:cTn id="82" dur="1" fill="hold">
                                          <p:stCondLst>
                                            <p:cond delay="499"/>
                                          </p:stCondLst>
                                        </p:cTn>
                                        <p:tgtEl>
                                          <p:spTgt spid="16"/>
                                        </p:tgtEl>
                                        <p:attrNameLst>
                                          <p:attrName>style.visibility</p:attrName>
                                        </p:attrNameLst>
                                      </p:cBhvr>
                                      <p:to>
                                        <p:strVal val="hidden"/>
                                      </p:to>
                                    </p:set>
                                  </p:childTnLst>
                                </p:cTn>
                              </p:par>
                            </p:childTnLst>
                          </p:cTn>
                        </p:par>
                        <p:par>
                          <p:cTn id="83" fill="hold">
                            <p:stCondLst>
                              <p:cond delay="1000"/>
                            </p:stCondLst>
                            <p:childTnLst>
                              <p:par>
                                <p:cTn id="84" presetID="53" presetClass="entr" presetSubtype="0" fill="hold" nodeType="afterEffect">
                                  <p:stCondLst>
                                    <p:cond delay="0"/>
                                  </p:stCondLst>
                                  <p:childTnLst>
                                    <p:set>
                                      <p:cBhvr>
                                        <p:cTn id="85" dur="1" fill="hold">
                                          <p:stCondLst>
                                            <p:cond delay="0"/>
                                          </p:stCondLst>
                                        </p:cTn>
                                        <p:tgtEl>
                                          <p:spTgt spid="106502"/>
                                        </p:tgtEl>
                                        <p:attrNameLst>
                                          <p:attrName>style.visibility</p:attrName>
                                        </p:attrNameLst>
                                      </p:cBhvr>
                                      <p:to>
                                        <p:strVal val="visible"/>
                                      </p:to>
                                    </p:set>
                                    <p:anim calcmode="lin" valueType="num">
                                      <p:cBhvr>
                                        <p:cTn id="86" dur="500" fill="hold"/>
                                        <p:tgtEl>
                                          <p:spTgt spid="106502"/>
                                        </p:tgtEl>
                                        <p:attrNameLst>
                                          <p:attrName>ppt_w</p:attrName>
                                        </p:attrNameLst>
                                      </p:cBhvr>
                                      <p:tavLst>
                                        <p:tav tm="0">
                                          <p:val>
                                            <p:fltVal val="0"/>
                                          </p:val>
                                        </p:tav>
                                        <p:tav tm="100000">
                                          <p:val>
                                            <p:strVal val="#ppt_w"/>
                                          </p:val>
                                        </p:tav>
                                      </p:tavLst>
                                    </p:anim>
                                    <p:anim calcmode="lin" valueType="num">
                                      <p:cBhvr>
                                        <p:cTn id="87" dur="500" fill="hold"/>
                                        <p:tgtEl>
                                          <p:spTgt spid="106502"/>
                                        </p:tgtEl>
                                        <p:attrNameLst>
                                          <p:attrName>ppt_h</p:attrName>
                                        </p:attrNameLst>
                                      </p:cBhvr>
                                      <p:tavLst>
                                        <p:tav tm="0">
                                          <p:val>
                                            <p:fltVal val="0"/>
                                          </p:val>
                                        </p:tav>
                                        <p:tav tm="100000">
                                          <p:val>
                                            <p:strVal val="#ppt_h"/>
                                          </p:val>
                                        </p:tav>
                                      </p:tavLst>
                                    </p:anim>
                                    <p:animEffect transition="in" filter="fade">
                                      <p:cBhvr>
                                        <p:cTn id="88" dur="500"/>
                                        <p:tgtEl>
                                          <p:spTgt spid="106502"/>
                                        </p:tgtEl>
                                      </p:cBhvr>
                                    </p:animEffect>
                                  </p:childTnLst>
                                </p:cTn>
                              </p:par>
                            </p:childTnLst>
                          </p:cTn>
                        </p:par>
                        <p:par>
                          <p:cTn id="89" fill="hold">
                            <p:stCondLst>
                              <p:cond delay="1500"/>
                            </p:stCondLst>
                            <p:childTnLst>
                              <p:par>
                                <p:cTn id="90" presetID="1" presetClass="entr" presetSubtype="0" fill="hold" nodeType="afterEffect">
                                  <p:stCondLst>
                                    <p:cond delay="0"/>
                                  </p:stCondLst>
                                  <p:childTnLst>
                                    <p:set>
                                      <p:cBhvr>
                                        <p:cTn id="91" dur="1" fill="hold">
                                          <p:stCondLst>
                                            <p:cond delay="0"/>
                                          </p:stCondLst>
                                        </p:cTn>
                                        <p:tgtEl>
                                          <p:spTgt spid="23"/>
                                        </p:tgtEl>
                                        <p:attrNameLst>
                                          <p:attrName>style.visibility</p:attrName>
                                        </p:attrNameLst>
                                      </p:cBhvr>
                                      <p:to>
                                        <p:strVal val="visible"/>
                                      </p:to>
                                    </p:set>
                                  </p:childTnLst>
                                </p:cTn>
                              </p:par>
                              <p:par>
                                <p:cTn id="92" presetID="1" presetClass="entr" presetSubtype="0" fill="hold" grpId="0" nodeType="withEffect">
                                  <p:stCondLst>
                                    <p:cond delay="0"/>
                                  </p:stCondLst>
                                  <p:childTnLst>
                                    <p:set>
                                      <p:cBhvr>
                                        <p:cTn id="93" dur="1" fill="hold">
                                          <p:stCondLst>
                                            <p:cond delay="0"/>
                                          </p:stCondLst>
                                        </p:cTn>
                                        <p:tgtEl>
                                          <p:spTgt spid="24"/>
                                        </p:tgtEl>
                                        <p:attrNameLst>
                                          <p:attrName>style.visibility</p:attrName>
                                        </p:attrNameLst>
                                      </p:cBhvr>
                                      <p:to>
                                        <p:strVal val="visible"/>
                                      </p:to>
                                    </p:set>
                                  </p:childTnLst>
                                </p:cTn>
                              </p:par>
                              <p:par>
                                <p:cTn id="94" presetID="1" presetClass="entr" presetSubtype="0" fill="hold" nodeType="withEffect">
                                  <p:stCondLst>
                                    <p:cond delay="0"/>
                                  </p:stCondLst>
                                  <p:childTnLst>
                                    <p:set>
                                      <p:cBhvr>
                                        <p:cTn id="95" dur="1" fill="hold">
                                          <p:stCondLst>
                                            <p:cond delay="0"/>
                                          </p:stCondLst>
                                        </p:cTn>
                                        <p:tgtEl>
                                          <p:spTgt spid="28"/>
                                        </p:tgtEl>
                                        <p:attrNameLst>
                                          <p:attrName>style.visibility</p:attrName>
                                        </p:attrNameLst>
                                      </p:cBhvr>
                                      <p:to>
                                        <p:strVal val="visible"/>
                                      </p:to>
                                    </p:set>
                                  </p:childTnLst>
                                </p:cTn>
                              </p:par>
                              <p:par>
                                <p:cTn id="96" presetID="1" presetClass="entr" presetSubtype="0" fill="hold" nodeType="withEffect">
                                  <p:stCondLst>
                                    <p:cond delay="0"/>
                                  </p:stCondLst>
                                  <p:childTnLst>
                                    <p:set>
                                      <p:cBhvr>
                                        <p:cTn id="97" dur="1" fill="hold">
                                          <p:stCondLst>
                                            <p:cond delay="0"/>
                                          </p:stCondLst>
                                        </p:cTn>
                                        <p:tgtEl>
                                          <p:spTgt spid="26"/>
                                        </p:tgtEl>
                                        <p:attrNameLst>
                                          <p:attrName>style.visibility</p:attrName>
                                        </p:attrNameLst>
                                      </p:cBhvr>
                                      <p:to>
                                        <p:strVal val="visible"/>
                                      </p:to>
                                    </p:set>
                                  </p:childTnLst>
                                </p:cTn>
                              </p:par>
                            </p:childTnLst>
                          </p:cTn>
                        </p:par>
                        <p:par>
                          <p:cTn id="98" fill="hold">
                            <p:stCondLst>
                              <p:cond delay="1500"/>
                            </p:stCondLst>
                            <p:childTnLst>
                              <p:par>
                                <p:cTn id="99" presetID="53" presetClass="entr" presetSubtype="0" fill="hold" nodeType="afterEffect">
                                  <p:stCondLst>
                                    <p:cond delay="0"/>
                                  </p:stCondLst>
                                  <p:childTnLst>
                                    <p:set>
                                      <p:cBhvr>
                                        <p:cTn id="100" dur="1" fill="hold">
                                          <p:stCondLst>
                                            <p:cond delay="0"/>
                                          </p:stCondLst>
                                        </p:cTn>
                                        <p:tgtEl>
                                          <p:spTgt spid="106504"/>
                                        </p:tgtEl>
                                        <p:attrNameLst>
                                          <p:attrName>style.visibility</p:attrName>
                                        </p:attrNameLst>
                                      </p:cBhvr>
                                      <p:to>
                                        <p:strVal val="visible"/>
                                      </p:to>
                                    </p:set>
                                    <p:anim calcmode="lin" valueType="num">
                                      <p:cBhvr>
                                        <p:cTn id="101" dur="500" fill="hold"/>
                                        <p:tgtEl>
                                          <p:spTgt spid="106504"/>
                                        </p:tgtEl>
                                        <p:attrNameLst>
                                          <p:attrName>ppt_w</p:attrName>
                                        </p:attrNameLst>
                                      </p:cBhvr>
                                      <p:tavLst>
                                        <p:tav tm="0">
                                          <p:val>
                                            <p:fltVal val="0"/>
                                          </p:val>
                                        </p:tav>
                                        <p:tav tm="100000">
                                          <p:val>
                                            <p:strVal val="#ppt_w"/>
                                          </p:val>
                                        </p:tav>
                                      </p:tavLst>
                                    </p:anim>
                                    <p:anim calcmode="lin" valueType="num">
                                      <p:cBhvr>
                                        <p:cTn id="102" dur="500" fill="hold"/>
                                        <p:tgtEl>
                                          <p:spTgt spid="106504"/>
                                        </p:tgtEl>
                                        <p:attrNameLst>
                                          <p:attrName>ppt_h</p:attrName>
                                        </p:attrNameLst>
                                      </p:cBhvr>
                                      <p:tavLst>
                                        <p:tav tm="0">
                                          <p:val>
                                            <p:fltVal val="0"/>
                                          </p:val>
                                        </p:tav>
                                        <p:tav tm="100000">
                                          <p:val>
                                            <p:strVal val="#ppt_h"/>
                                          </p:val>
                                        </p:tav>
                                      </p:tavLst>
                                    </p:anim>
                                    <p:animEffect transition="in" filter="fade">
                                      <p:cBhvr>
                                        <p:cTn id="103" dur="500"/>
                                        <p:tgtEl>
                                          <p:spTgt spid="106504"/>
                                        </p:tgtEl>
                                      </p:cBhvr>
                                    </p:animEffect>
                                  </p:childTnLst>
                                </p:cTn>
                              </p:par>
                              <p:par>
                                <p:cTn id="104" presetID="53" presetClass="entr" presetSubtype="0" fill="hold" nodeType="withEffect">
                                  <p:stCondLst>
                                    <p:cond delay="0"/>
                                  </p:stCondLst>
                                  <p:childTnLst>
                                    <p:set>
                                      <p:cBhvr>
                                        <p:cTn id="105" dur="1" fill="hold">
                                          <p:stCondLst>
                                            <p:cond delay="0"/>
                                          </p:stCondLst>
                                        </p:cTn>
                                        <p:tgtEl>
                                          <p:spTgt spid="106506"/>
                                        </p:tgtEl>
                                        <p:attrNameLst>
                                          <p:attrName>style.visibility</p:attrName>
                                        </p:attrNameLst>
                                      </p:cBhvr>
                                      <p:to>
                                        <p:strVal val="visible"/>
                                      </p:to>
                                    </p:set>
                                    <p:anim calcmode="lin" valueType="num">
                                      <p:cBhvr>
                                        <p:cTn id="106" dur="500" fill="hold"/>
                                        <p:tgtEl>
                                          <p:spTgt spid="106506"/>
                                        </p:tgtEl>
                                        <p:attrNameLst>
                                          <p:attrName>ppt_w</p:attrName>
                                        </p:attrNameLst>
                                      </p:cBhvr>
                                      <p:tavLst>
                                        <p:tav tm="0">
                                          <p:val>
                                            <p:fltVal val="0"/>
                                          </p:val>
                                        </p:tav>
                                        <p:tav tm="100000">
                                          <p:val>
                                            <p:strVal val="#ppt_w"/>
                                          </p:val>
                                        </p:tav>
                                      </p:tavLst>
                                    </p:anim>
                                    <p:anim calcmode="lin" valueType="num">
                                      <p:cBhvr>
                                        <p:cTn id="107" dur="500" fill="hold"/>
                                        <p:tgtEl>
                                          <p:spTgt spid="106506"/>
                                        </p:tgtEl>
                                        <p:attrNameLst>
                                          <p:attrName>ppt_h</p:attrName>
                                        </p:attrNameLst>
                                      </p:cBhvr>
                                      <p:tavLst>
                                        <p:tav tm="0">
                                          <p:val>
                                            <p:fltVal val="0"/>
                                          </p:val>
                                        </p:tav>
                                        <p:tav tm="100000">
                                          <p:val>
                                            <p:strVal val="#ppt_h"/>
                                          </p:val>
                                        </p:tav>
                                      </p:tavLst>
                                    </p:anim>
                                    <p:animEffect transition="in" filter="fade">
                                      <p:cBhvr>
                                        <p:cTn id="108" dur="500"/>
                                        <p:tgtEl>
                                          <p:spTgt spid="106506"/>
                                        </p:tgtEl>
                                      </p:cBhvr>
                                    </p:animEffect>
                                  </p:childTnLst>
                                </p:cTn>
                              </p:par>
                            </p:childTnLst>
                          </p:cTn>
                        </p:par>
                        <p:par>
                          <p:cTn id="109" fill="hold">
                            <p:stCondLst>
                              <p:cond delay="2000"/>
                            </p:stCondLst>
                            <p:childTnLst>
                              <p:par>
                                <p:cTn id="110" presetID="1" presetClass="entr" presetSubtype="0" fill="hold" nodeType="afterEffect">
                                  <p:stCondLst>
                                    <p:cond delay="0"/>
                                  </p:stCondLst>
                                  <p:childTnLst>
                                    <p:set>
                                      <p:cBhvr>
                                        <p:cTn id="111" dur="1" fill="hold">
                                          <p:stCondLst>
                                            <p:cond delay="0"/>
                                          </p:stCondLst>
                                        </p:cTn>
                                        <p:tgtEl>
                                          <p:spTgt spid="34"/>
                                        </p:tgtEl>
                                        <p:attrNameLst>
                                          <p:attrName>style.visibility</p:attrName>
                                        </p:attrNameLst>
                                      </p:cBhvr>
                                      <p:to>
                                        <p:strVal val="visible"/>
                                      </p:to>
                                    </p:set>
                                  </p:childTnLst>
                                </p:cTn>
                              </p:par>
                              <p:par>
                                <p:cTn id="112" presetID="1" presetClass="entr" presetSubtype="0" fill="hold" nodeType="withEffect">
                                  <p:stCondLst>
                                    <p:cond delay="0"/>
                                  </p:stCondLst>
                                  <p:childTnLst>
                                    <p:set>
                                      <p:cBhvr>
                                        <p:cTn id="113"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5" grpId="1"/>
      <p:bldP spid="13" grpId="0"/>
      <p:bldP spid="13" grpId="1"/>
      <p:bldP spid="17" grpId="0"/>
      <p:bldP spid="20" grpId="0"/>
      <p:bldP spid="24" grpId="0"/>
    </p:bldLst>
  </p:timing>
</p:sld>
</file>

<file path=ppt/theme/theme1.xml><?xml version="1.0" encoding="utf-8"?>
<a:theme xmlns:a="http://schemas.openxmlformats.org/drawingml/2006/main" name="Textured">
  <a:themeElements>
    <a:clrScheme name="Textured 2">
      <a:dk1>
        <a:srgbClr val="003300"/>
      </a:dk1>
      <a:lt1>
        <a:srgbClr val="FFFFFF"/>
      </a:lt1>
      <a:dk2>
        <a:srgbClr val="4D6A2A"/>
      </a:dk2>
      <a:lt2>
        <a:srgbClr val="CCFF99"/>
      </a:lt2>
      <a:accent1>
        <a:srgbClr val="33CC33"/>
      </a:accent1>
      <a:accent2>
        <a:srgbClr val="46562A"/>
      </a:accent2>
      <a:accent3>
        <a:srgbClr val="B2B9AC"/>
      </a:accent3>
      <a:accent4>
        <a:srgbClr val="DADADA"/>
      </a:accent4>
      <a:accent5>
        <a:srgbClr val="ADE2AD"/>
      </a:accent5>
      <a:accent6>
        <a:srgbClr val="3F4D25"/>
      </a:accent6>
      <a:hlink>
        <a:srgbClr val="009999"/>
      </a:hlink>
      <a:folHlink>
        <a:srgbClr val="CCCC00"/>
      </a:folHlink>
    </a:clrScheme>
    <a:fontScheme name="Textured">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Textured 1">
        <a:dk1>
          <a:srgbClr val="660000"/>
        </a:dk1>
        <a:lt1>
          <a:srgbClr val="FFFFFF"/>
        </a:lt1>
        <a:dk2>
          <a:srgbClr val="800000"/>
        </a:dk2>
        <a:lt2>
          <a:srgbClr val="FFFFCC"/>
        </a:lt2>
        <a:accent1>
          <a:srgbClr val="BE7960"/>
        </a:accent1>
        <a:accent2>
          <a:srgbClr val="CC6600"/>
        </a:accent2>
        <a:accent3>
          <a:srgbClr val="C0AAAA"/>
        </a:accent3>
        <a:accent4>
          <a:srgbClr val="DADADA"/>
        </a:accent4>
        <a:accent5>
          <a:srgbClr val="DBBEB6"/>
        </a:accent5>
        <a:accent6>
          <a:srgbClr val="B95C00"/>
        </a:accent6>
        <a:hlink>
          <a:srgbClr val="FFCC66"/>
        </a:hlink>
        <a:folHlink>
          <a:srgbClr val="CC3300"/>
        </a:folHlink>
      </a:clrScheme>
      <a:clrMap bg1="dk2" tx1="lt1" bg2="dk1" tx2="lt2" accent1="accent1" accent2="accent2" accent3="accent3" accent4="accent4" accent5="accent5" accent6="accent6" hlink="hlink" folHlink="folHlink"/>
    </a:extraClrScheme>
    <a:extraClrScheme>
      <a:clrScheme name="Textured 2">
        <a:dk1>
          <a:srgbClr val="003300"/>
        </a:dk1>
        <a:lt1>
          <a:srgbClr val="FFFFFF"/>
        </a:lt1>
        <a:dk2>
          <a:srgbClr val="4D6A2A"/>
        </a:dk2>
        <a:lt2>
          <a:srgbClr val="CCFF99"/>
        </a:lt2>
        <a:accent1>
          <a:srgbClr val="33CC33"/>
        </a:accent1>
        <a:accent2>
          <a:srgbClr val="46562A"/>
        </a:accent2>
        <a:accent3>
          <a:srgbClr val="B2B9AC"/>
        </a:accent3>
        <a:accent4>
          <a:srgbClr val="DADADA"/>
        </a:accent4>
        <a:accent5>
          <a:srgbClr val="ADE2AD"/>
        </a:accent5>
        <a:accent6>
          <a:srgbClr val="3F4D25"/>
        </a:accent6>
        <a:hlink>
          <a:srgbClr val="009999"/>
        </a:hlink>
        <a:folHlink>
          <a:srgbClr val="CCCC00"/>
        </a:folHlink>
      </a:clrScheme>
      <a:clrMap bg1="dk2" tx1="lt1" bg2="dk1" tx2="lt2" accent1="accent1" accent2="accent2" accent3="accent3" accent4="accent4" accent5="accent5" accent6="accent6" hlink="hlink" folHlink="folHlink"/>
    </a:extraClrScheme>
    <a:extraClrScheme>
      <a:clrScheme name="Textured 3">
        <a:dk1>
          <a:srgbClr val="4E4E74"/>
        </a:dk1>
        <a:lt1>
          <a:srgbClr val="FFFFFF"/>
        </a:lt1>
        <a:dk2>
          <a:srgbClr val="666699"/>
        </a:dk2>
        <a:lt2>
          <a:srgbClr val="FFFFCC"/>
        </a:lt2>
        <a:accent1>
          <a:srgbClr val="5E5884"/>
        </a:accent1>
        <a:accent2>
          <a:srgbClr val="8AB29D"/>
        </a:accent2>
        <a:accent3>
          <a:srgbClr val="B8B8CA"/>
        </a:accent3>
        <a:accent4>
          <a:srgbClr val="DADADA"/>
        </a:accent4>
        <a:accent5>
          <a:srgbClr val="B6B4C2"/>
        </a:accent5>
        <a:accent6>
          <a:srgbClr val="7DA18E"/>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Textured 4">
        <a:dk1>
          <a:srgbClr val="004E4C"/>
        </a:dk1>
        <a:lt1>
          <a:srgbClr val="FFFFFF"/>
        </a:lt1>
        <a:dk2>
          <a:srgbClr val="006666"/>
        </a:dk2>
        <a:lt2>
          <a:srgbClr val="FFFFCC"/>
        </a:lt2>
        <a:accent1>
          <a:srgbClr val="FFCC00"/>
        </a:accent1>
        <a:accent2>
          <a:srgbClr val="00B0AC"/>
        </a:accent2>
        <a:accent3>
          <a:srgbClr val="AAB8B8"/>
        </a:accent3>
        <a:accent4>
          <a:srgbClr val="DADADA"/>
        </a:accent4>
        <a:accent5>
          <a:srgbClr val="FFE2AA"/>
        </a:accent5>
        <a:accent6>
          <a:srgbClr val="009F9B"/>
        </a:accent6>
        <a:hlink>
          <a:srgbClr val="BA7C3E"/>
        </a:hlink>
        <a:folHlink>
          <a:srgbClr val="724C00"/>
        </a:folHlink>
      </a:clrScheme>
      <a:clrMap bg1="dk2" tx1="lt1" bg2="dk1" tx2="lt2" accent1="accent1" accent2="accent2" accent3="accent3" accent4="accent4" accent5="accent5" accent6="accent6" hlink="hlink" folHlink="folHlink"/>
    </a:extraClrScheme>
    <a:extraClrScheme>
      <a:clrScheme name="Textured 5">
        <a:dk1>
          <a:srgbClr val="003366"/>
        </a:dk1>
        <a:lt1>
          <a:srgbClr val="FFFFFF"/>
        </a:lt1>
        <a:dk2>
          <a:srgbClr val="2B5481"/>
        </a:dk2>
        <a:lt2>
          <a:srgbClr val="E5FFFF"/>
        </a:lt2>
        <a:accent1>
          <a:srgbClr val="009999"/>
        </a:accent1>
        <a:accent2>
          <a:srgbClr val="336699"/>
        </a:accent2>
        <a:accent3>
          <a:srgbClr val="ACB3C1"/>
        </a:accent3>
        <a:accent4>
          <a:srgbClr val="DADADA"/>
        </a:accent4>
        <a:accent5>
          <a:srgbClr val="AACACA"/>
        </a:accent5>
        <a:accent6>
          <a:srgbClr val="2D5C8A"/>
        </a:accent6>
        <a:hlink>
          <a:srgbClr val="00CCFF"/>
        </a:hlink>
        <a:folHlink>
          <a:srgbClr val="FFCC00"/>
        </a:folHlink>
      </a:clrScheme>
      <a:clrMap bg1="dk2" tx1="lt1" bg2="dk1" tx2="lt2" accent1="accent1" accent2="accent2" accent3="accent3" accent4="accent4" accent5="accent5" accent6="accent6" hlink="hlink" folHlink="folHlink"/>
    </a:extraClrScheme>
    <a:extraClrScheme>
      <a:clrScheme name="Textured 6">
        <a:dk1>
          <a:srgbClr val="080808"/>
        </a:dk1>
        <a:lt1>
          <a:srgbClr val="FFFFFF"/>
        </a:lt1>
        <a:dk2>
          <a:srgbClr val="4D4D4D"/>
        </a:dk2>
        <a:lt2>
          <a:srgbClr val="FFFFFF"/>
        </a:lt2>
        <a:accent1>
          <a:srgbClr val="666699"/>
        </a:accent1>
        <a:accent2>
          <a:srgbClr val="3366CC"/>
        </a:accent2>
        <a:accent3>
          <a:srgbClr val="B2B2B2"/>
        </a:accent3>
        <a:accent4>
          <a:srgbClr val="DADADA"/>
        </a:accent4>
        <a:accent5>
          <a:srgbClr val="B8B8CA"/>
        </a:accent5>
        <a:accent6>
          <a:srgbClr val="2D5CB9"/>
        </a:accent6>
        <a:hlink>
          <a:srgbClr val="00CCFF"/>
        </a:hlink>
        <a:folHlink>
          <a:srgbClr val="CCCCFF"/>
        </a:folHlink>
      </a:clrScheme>
      <a:clrMap bg1="dk2" tx1="lt1" bg2="dk1" tx2="lt2" accent1="accent1" accent2="accent2" accent3="accent3" accent4="accent4" accent5="accent5" accent6="accent6" hlink="hlink" folHlink="folHlink"/>
    </a:extraClrScheme>
    <a:extraClrScheme>
      <a:clrScheme name="Textured 7">
        <a:dk1>
          <a:srgbClr val="000000"/>
        </a:dk1>
        <a:lt1>
          <a:srgbClr val="DBDAC2"/>
        </a:lt1>
        <a:dk2>
          <a:srgbClr val="827F4C"/>
        </a:dk2>
        <a:lt2>
          <a:srgbClr val="C0BC94"/>
        </a:lt2>
        <a:accent1>
          <a:srgbClr val="AAA578"/>
        </a:accent1>
        <a:accent2>
          <a:srgbClr val="A2A4AC"/>
        </a:accent2>
        <a:accent3>
          <a:srgbClr val="EAEADD"/>
        </a:accent3>
        <a:accent4>
          <a:srgbClr val="000000"/>
        </a:accent4>
        <a:accent5>
          <a:srgbClr val="D2CFBE"/>
        </a:accent5>
        <a:accent6>
          <a:srgbClr val="92949B"/>
        </a:accent6>
        <a:hlink>
          <a:srgbClr val="5B8800"/>
        </a:hlink>
        <a:folHlink>
          <a:srgbClr val="686532"/>
        </a:folHlink>
      </a:clrScheme>
      <a:clrMap bg1="lt1" tx1="dk1" bg2="lt2" tx2="dk2" accent1="accent1" accent2="accent2" accent3="accent3" accent4="accent4" accent5="accent5" accent6="accent6" hlink="hlink" folHlink="folHlink"/>
    </a:extraClrScheme>
    <a:extraClrScheme>
      <a:clrScheme name="Textured 8">
        <a:dk1>
          <a:srgbClr val="000000"/>
        </a:dk1>
        <a:lt1>
          <a:srgbClr val="DCE8F4"/>
        </a:lt1>
        <a:dk2>
          <a:srgbClr val="7B9CB5"/>
        </a:dk2>
        <a:lt2>
          <a:srgbClr val="969696"/>
        </a:lt2>
        <a:accent1>
          <a:srgbClr val="FFFFFF"/>
        </a:accent1>
        <a:accent2>
          <a:srgbClr val="00BAB6"/>
        </a:accent2>
        <a:accent3>
          <a:srgbClr val="EBF2F8"/>
        </a:accent3>
        <a:accent4>
          <a:srgbClr val="000000"/>
        </a:accent4>
        <a:accent5>
          <a:srgbClr val="FFFFFF"/>
        </a:accent5>
        <a:accent6>
          <a:srgbClr val="00A8A5"/>
        </a:accent6>
        <a:hlink>
          <a:srgbClr val="8A8AD8"/>
        </a:hlink>
        <a:folHlink>
          <a:srgbClr val="24249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Textured</Template>
  <TotalTime>4527</TotalTime>
  <Words>2891</Words>
  <Application>Microsoft Office PowerPoint</Application>
  <PresentationFormat>On-screen Show (4:3)</PresentationFormat>
  <Paragraphs>519</Paragraphs>
  <Slides>92</Slides>
  <Notes>0</Notes>
  <HiddenSlides>0</HiddenSlides>
  <MMClips>0</MMClips>
  <ScaleCrop>false</ScaleCrop>
  <HeadingPairs>
    <vt:vector size="4" baseType="variant">
      <vt:variant>
        <vt:lpstr>Theme</vt:lpstr>
      </vt:variant>
      <vt:variant>
        <vt:i4>1</vt:i4>
      </vt:variant>
      <vt:variant>
        <vt:lpstr>Slide Titles</vt:lpstr>
      </vt:variant>
      <vt:variant>
        <vt:i4>92</vt:i4>
      </vt:variant>
    </vt:vector>
  </HeadingPairs>
  <TitlesOfParts>
    <vt:vector size="93" baseType="lpstr">
      <vt:lpstr>Textured</vt:lpstr>
      <vt:lpstr>Current Electricity</vt:lpstr>
      <vt:lpstr>Current Electricity</vt:lpstr>
      <vt:lpstr>Voltage</vt:lpstr>
      <vt:lpstr>Slide 4</vt:lpstr>
      <vt:lpstr>Slide 5</vt:lpstr>
      <vt:lpstr>Voltage</vt:lpstr>
      <vt:lpstr>Current</vt:lpstr>
      <vt:lpstr>Slide 8</vt:lpstr>
      <vt:lpstr>Slide 9</vt:lpstr>
      <vt:lpstr>Resistance</vt:lpstr>
      <vt:lpstr>Slide 11</vt:lpstr>
      <vt:lpstr>Ohm’s law </vt:lpstr>
      <vt:lpstr>Example One</vt:lpstr>
      <vt:lpstr>Example Two</vt:lpstr>
      <vt:lpstr>Problem solving</vt:lpstr>
      <vt:lpstr>Electrical circuits</vt:lpstr>
      <vt:lpstr>Slide 17</vt:lpstr>
      <vt:lpstr>Electrical circuit- Source</vt:lpstr>
      <vt:lpstr>Slide 19</vt:lpstr>
      <vt:lpstr>Electrical circuit- Source cont’d Cells</vt:lpstr>
      <vt:lpstr>Electrical Sources</vt:lpstr>
      <vt:lpstr>Electrical Sources</vt:lpstr>
      <vt:lpstr>Electric circuit- Load</vt:lpstr>
      <vt:lpstr>Electrical circuits- Control</vt:lpstr>
      <vt:lpstr>Electrical circuits-Connectors</vt:lpstr>
      <vt:lpstr>Slide 26</vt:lpstr>
      <vt:lpstr>Electrical circuits</vt:lpstr>
      <vt:lpstr>Slide 28</vt:lpstr>
      <vt:lpstr>Slide 29</vt:lpstr>
      <vt:lpstr>Electrical circuits</vt:lpstr>
      <vt:lpstr>Electrical circuits</vt:lpstr>
      <vt:lpstr>Electrical circuits(10-7)</vt:lpstr>
      <vt:lpstr>Slide 33</vt:lpstr>
      <vt:lpstr>Electrical Circuits</vt:lpstr>
      <vt:lpstr>Slide 35</vt:lpstr>
      <vt:lpstr>Electrical circuits</vt:lpstr>
      <vt:lpstr>Slide 37</vt:lpstr>
      <vt:lpstr>Slide 38</vt:lpstr>
      <vt:lpstr>Slide 39</vt:lpstr>
      <vt:lpstr>Electrical circuits</vt:lpstr>
      <vt:lpstr>Slide 41</vt:lpstr>
      <vt:lpstr>Electrical circuits</vt:lpstr>
      <vt:lpstr>Electrical circuits</vt:lpstr>
      <vt:lpstr>Multimeter</vt:lpstr>
      <vt:lpstr>Slide 45</vt:lpstr>
      <vt:lpstr>Circuit schematics</vt:lpstr>
      <vt:lpstr>Slide 47</vt:lpstr>
      <vt:lpstr>Slide 48</vt:lpstr>
      <vt:lpstr>Slide 49</vt:lpstr>
      <vt:lpstr>Slide 50</vt:lpstr>
      <vt:lpstr>Energy</vt:lpstr>
      <vt:lpstr>Energy</vt:lpstr>
      <vt:lpstr>Thermodynamics</vt:lpstr>
      <vt:lpstr>Slide 54</vt:lpstr>
      <vt:lpstr>Energy Transformations</vt:lpstr>
      <vt:lpstr>Energy Transformations</vt:lpstr>
      <vt:lpstr>Energy Transformations</vt:lpstr>
      <vt:lpstr>Energy Transformations</vt:lpstr>
      <vt:lpstr>Electromagnets</vt:lpstr>
      <vt:lpstr>Electromagnets</vt:lpstr>
      <vt:lpstr>Slide 61</vt:lpstr>
      <vt:lpstr>Slide 62</vt:lpstr>
      <vt:lpstr>Slide 63</vt:lpstr>
      <vt:lpstr>Thermodynamics</vt:lpstr>
      <vt:lpstr>Slide 65</vt:lpstr>
      <vt:lpstr>Energy Loss</vt:lpstr>
      <vt:lpstr>Energy Loss</vt:lpstr>
      <vt:lpstr>Energy Loss</vt:lpstr>
      <vt:lpstr>Energy Loss</vt:lpstr>
      <vt:lpstr>Efficiency</vt:lpstr>
      <vt:lpstr>Efficiency</vt:lpstr>
      <vt:lpstr>Slide 72</vt:lpstr>
      <vt:lpstr>Can you ever have an appliance than is 100% efficient?</vt:lpstr>
      <vt:lpstr>Cost of electricity</vt:lpstr>
      <vt:lpstr>Cost of electricity</vt:lpstr>
      <vt:lpstr>Slide 76</vt:lpstr>
      <vt:lpstr>Slide 77</vt:lpstr>
      <vt:lpstr>Cost of electricity</vt:lpstr>
      <vt:lpstr>Slide 79</vt:lpstr>
      <vt:lpstr>Slide 80</vt:lpstr>
      <vt:lpstr>Comparing Incandescent lights to fluorescent light</vt:lpstr>
      <vt:lpstr>Generating electricity</vt:lpstr>
      <vt:lpstr>Generating electricity</vt:lpstr>
      <vt:lpstr>Slide 84</vt:lpstr>
      <vt:lpstr>Generating electricity</vt:lpstr>
      <vt:lpstr>Slide 86</vt:lpstr>
      <vt:lpstr>Generating Electricity</vt:lpstr>
      <vt:lpstr>Slide 88</vt:lpstr>
      <vt:lpstr>Generating Electricity</vt:lpstr>
      <vt:lpstr>Transporting Electricity</vt:lpstr>
      <vt:lpstr>Slide 91</vt:lpstr>
      <vt:lpstr>Slide 92</vt:lpstr>
    </vt:vector>
  </TitlesOfParts>
  <Company>Regina Catholic School Board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Electric Current</dc:title>
  <dc:creator>Regina Catholic School Board</dc:creator>
  <cp:lastModifiedBy>n.birrell</cp:lastModifiedBy>
  <cp:revision>139</cp:revision>
  <dcterms:created xsi:type="dcterms:W3CDTF">2009-04-20T15:11:03Z</dcterms:created>
  <dcterms:modified xsi:type="dcterms:W3CDTF">2010-11-15T20:12:27Z</dcterms:modified>
</cp:coreProperties>
</file>